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94" r:id="rId11"/>
    <p:sldId id="265" r:id="rId12"/>
    <p:sldId id="266" r:id="rId13"/>
    <p:sldId id="299" r:id="rId14"/>
    <p:sldId id="267" r:id="rId15"/>
    <p:sldId id="268" r:id="rId16"/>
    <p:sldId id="269" r:id="rId17"/>
    <p:sldId id="270" r:id="rId18"/>
    <p:sldId id="271" r:id="rId19"/>
    <p:sldId id="272" r:id="rId20"/>
    <p:sldId id="273" r:id="rId21"/>
    <p:sldId id="296" r:id="rId22"/>
    <p:sldId id="274" r:id="rId23"/>
    <p:sldId id="275" r:id="rId24"/>
    <p:sldId id="276" r:id="rId25"/>
    <p:sldId id="277" r:id="rId26"/>
    <p:sldId id="278" r:id="rId27"/>
    <p:sldId id="297" r:id="rId28"/>
    <p:sldId id="298"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300" r:id="rId43"/>
    <p:sldId id="295" r:id="rId44"/>
    <p:sldId id="293" r:id="rId4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82"/>
  </p:normalViewPr>
  <p:slideViewPr>
    <p:cSldViewPr snapToGrid="0" snapToObjects="1">
      <p:cViewPr varScale="1">
        <p:scale>
          <a:sx n="145" d="100"/>
          <a:sy n="145" d="100"/>
        </p:scale>
        <p:origin x="200"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476136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5865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cap="none" dirty="0" smtClean="0">
                <a:solidFill>
                  <a:schemeClr val="dk1"/>
                </a:solidFill>
                <a:effectLst/>
                <a:latin typeface="Arial"/>
                <a:ea typeface="Arial"/>
                <a:cs typeface="Arial"/>
                <a:sym typeface="Arial"/>
              </a:rPr>
              <a:t>Changes from 2014 to 2015:</a:t>
            </a:r>
            <a:endParaRPr lang="en-US" b="0" dirty="0" smtClean="0">
              <a:effectLst/>
            </a:endParaRPr>
          </a:p>
          <a:p>
            <a:pPr rtl="0" fontAlgn="base"/>
            <a:r>
              <a:rPr lang="en-US" sz="1200" b="0" i="0" u="none" strike="noStrike" kern="1200" cap="none" dirty="0" smtClean="0">
                <a:solidFill>
                  <a:schemeClr val="dk1"/>
                </a:solidFill>
                <a:effectLst/>
                <a:latin typeface="Arial"/>
                <a:ea typeface="Arial"/>
                <a:cs typeface="Arial"/>
                <a:sym typeface="Arial"/>
              </a:rPr>
              <a:t>Created the </a:t>
            </a:r>
            <a:r>
              <a:rPr lang="en-US" sz="1200" b="0" i="0" u="none" strike="noStrike" kern="1200" cap="none" dirty="0" err="1" smtClean="0">
                <a:solidFill>
                  <a:schemeClr val="dk1"/>
                </a:solidFill>
                <a:effectLst/>
                <a:latin typeface="Arial"/>
                <a:ea typeface="Arial"/>
                <a:cs typeface="Arial"/>
                <a:sym typeface="Arial"/>
              </a:rPr>
              <a:t>AppSec</a:t>
            </a:r>
            <a:r>
              <a:rPr lang="en-US" sz="1200" b="0" i="0" u="none" strike="noStrike" kern="1200" cap="none" dirty="0" smtClean="0">
                <a:solidFill>
                  <a:schemeClr val="dk1"/>
                </a:solidFill>
                <a:effectLst/>
                <a:latin typeface="Arial"/>
                <a:ea typeface="Arial"/>
                <a:cs typeface="Arial"/>
                <a:sym typeface="Arial"/>
              </a:rPr>
              <a:t> Pipeline - initial launch in March 2015</a:t>
            </a:r>
          </a:p>
          <a:p>
            <a:pPr rtl="0" fontAlgn="base"/>
            <a:r>
              <a:rPr lang="en-US" sz="1200" b="0" i="0" u="none" strike="noStrike" kern="1200" cap="none" dirty="0" err="1" smtClean="0">
                <a:solidFill>
                  <a:schemeClr val="dk1"/>
                </a:solidFill>
                <a:effectLst/>
                <a:latin typeface="Arial"/>
                <a:ea typeface="Arial"/>
                <a:cs typeface="Arial"/>
                <a:sym typeface="Arial"/>
              </a:rPr>
              <a:t>AppSec</a:t>
            </a:r>
            <a:r>
              <a:rPr lang="en-US" sz="1200" b="0" i="0" u="none" strike="noStrike" kern="1200" cap="none" dirty="0" smtClean="0">
                <a:solidFill>
                  <a:schemeClr val="dk1"/>
                </a:solidFill>
                <a:effectLst/>
                <a:latin typeface="Arial"/>
                <a:ea typeface="Arial"/>
                <a:cs typeface="Arial"/>
                <a:sym typeface="Arial"/>
              </a:rPr>
              <a:t> team numbers dropped - lost a couple of key people </a:t>
            </a:r>
            <a:r>
              <a:rPr lang="en-US" sz="1200" b="0" i="0" u="none" strike="noStrike" kern="1200" cap="none" dirty="0" err="1" smtClean="0">
                <a:solidFill>
                  <a:schemeClr val="dk1"/>
                </a:solidFill>
                <a:effectLst/>
                <a:latin typeface="Arial"/>
                <a:ea typeface="Arial"/>
                <a:cs typeface="Arial"/>
                <a:sym typeface="Arial"/>
              </a:rPr>
              <a:t>approx</a:t>
            </a:r>
            <a:r>
              <a:rPr lang="en-US" sz="1200" b="0" i="0" u="none" strike="noStrike" kern="1200" cap="none" dirty="0" smtClean="0">
                <a:solidFill>
                  <a:schemeClr val="dk1"/>
                </a:solidFill>
                <a:effectLst/>
                <a:latin typeface="Arial"/>
                <a:ea typeface="Arial"/>
                <a:cs typeface="Arial"/>
                <a:sym typeface="Arial"/>
              </a:rPr>
              <a:t> 3.5 FTEs</a:t>
            </a:r>
          </a:p>
          <a:p>
            <a:pPr rtl="0" fontAlgn="base"/>
            <a:r>
              <a:rPr lang="en-US" sz="1200" b="0" i="0" u="none" strike="noStrike" kern="1200" cap="none" dirty="0" smtClean="0">
                <a:solidFill>
                  <a:schemeClr val="dk1"/>
                </a:solidFill>
                <a:effectLst/>
                <a:latin typeface="Arial"/>
                <a:ea typeface="Arial"/>
                <a:cs typeface="Arial"/>
                <a:sym typeface="Arial"/>
              </a:rPr>
              <a:t>Two of the </a:t>
            </a:r>
            <a:r>
              <a:rPr lang="en-US" sz="1200" b="0" i="0" u="none" strike="noStrike" kern="1200" cap="none" dirty="0" err="1" smtClean="0">
                <a:solidFill>
                  <a:schemeClr val="dk1"/>
                </a:solidFill>
                <a:effectLst/>
                <a:latin typeface="Arial"/>
                <a:ea typeface="Arial"/>
                <a:cs typeface="Arial"/>
                <a:sym typeface="Arial"/>
              </a:rPr>
              <a:t>AppSec</a:t>
            </a:r>
            <a:r>
              <a:rPr lang="en-US" sz="1200" b="0" i="0" u="none" strike="noStrike" kern="1200" cap="none" dirty="0" smtClean="0">
                <a:solidFill>
                  <a:schemeClr val="dk1"/>
                </a:solidFill>
                <a:effectLst/>
                <a:latin typeface="Arial"/>
                <a:ea typeface="Arial"/>
                <a:cs typeface="Arial"/>
                <a:sym typeface="Arial"/>
              </a:rPr>
              <a:t> team members went meta for most of 2015</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9055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20" name="Shape 12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Tree>
    <p:extLst>
      <p:ext uri="{BB962C8B-B14F-4D97-AF65-F5344CB8AC3E}">
        <p14:creationId xmlns:p14="http://schemas.microsoft.com/office/powerpoint/2010/main" val="1570945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29" name="Shape 12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12</a:t>
            </a:fld>
            <a:endParaRPr lang="en-US"/>
          </a:p>
        </p:txBody>
      </p:sp>
    </p:spTree>
    <p:extLst>
      <p:ext uri="{BB962C8B-B14F-4D97-AF65-F5344CB8AC3E}">
        <p14:creationId xmlns:p14="http://schemas.microsoft.com/office/powerpoint/2010/main" val="1720541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20" name="Shape 12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extLst>
      <p:ext uri="{BB962C8B-B14F-4D97-AF65-F5344CB8AC3E}">
        <p14:creationId xmlns:p14="http://schemas.microsoft.com/office/powerpoint/2010/main" val="1265883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37" name="Shape 13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spTree>
    <p:extLst>
      <p:ext uri="{BB962C8B-B14F-4D97-AF65-F5344CB8AC3E}">
        <p14:creationId xmlns:p14="http://schemas.microsoft.com/office/powerpoint/2010/main" val="1270843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46" name="Shape 14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190351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52" name="Shape 15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16</a:t>
            </a:fld>
            <a:endParaRPr lang="en-US"/>
          </a:p>
        </p:txBody>
      </p:sp>
    </p:spTree>
    <p:extLst>
      <p:ext uri="{BB962C8B-B14F-4D97-AF65-F5344CB8AC3E}">
        <p14:creationId xmlns:p14="http://schemas.microsoft.com/office/powerpoint/2010/main" val="1632358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58" name="Shape 15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17</a:t>
            </a:fld>
            <a:endParaRPr lang="en-US"/>
          </a:p>
        </p:txBody>
      </p:sp>
    </p:spTree>
    <p:extLst>
      <p:ext uri="{BB962C8B-B14F-4D97-AF65-F5344CB8AC3E}">
        <p14:creationId xmlns:p14="http://schemas.microsoft.com/office/powerpoint/2010/main" val="95111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sz="1200" b="0" i="0" u="none" strike="noStrike" kern="1200" cap="none" dirty="0" smtClean="0">
                <a:solidFill>
                  <a:schemeClr val="dk1"/>
                </a:solidFill>
                <a:effectLst/>
                <a:latin typeface="Arial"/>
                <a:ea typeface="Arial"/>
                <a:cs typeface="Arial"/>
                <a:sym typeface="Arial"/>
              </a:rPr>
              <a:t>Asynchronous scanning (via </a:t>
            </a:r>
            <a:r>
              <a:rPr lang="en-US" sz="1200" b="0" i="0" u="none" strike="noStrike" kern="1200" cap="none" dirty="0" err="1" smtClean="0">
                <a:solidFill>
                  <a:schemeClr val="dk1"/>
                </a:solidFill>
                <a:effectLst/>
                <a:latin typeface="Arial"/>
                <a:ea typeface="Arial"/>
                <a:cs typeface="Arial"/>
                <a:sym typeface="Arial"/>
              </a:rPr>
              <a:t>sidekiq</a:t>
            </a:r>
            <a:r>
              <a:rPr lang="en-US" sz="1200" b="0" i="0" u="none" strike="noStrike" kern="1200" cap="none" dirty="0" smtClean="0">
                <a:solidFill>
                  <a:schemeClr val="dk1"/>
                </a:solidFill>
                <a:effectLst/>
                <a:latin typeface="Arial"/>
                <a:ea typeface="Arial"/>
                <a:cs typeface="Arial"/>
                <a:sym typeface="Arial"/>
              </a:rPr>
              <a:t>) that scales</a:t>
            </a:r>
          </a:p>
          <a:p>
            <a:r>
              <a:rPr lang="en-US" sz="1200" b="0" i="0" u="none" strike="noStrike" kern="1200" cap="none" dirty="0" smtClean="0">
                <a:solidFill>
                  <a:schemeClr val="dk1"/>
                </a:solidFill>
                <a:effectLst/>
                <a:latin typeface="Arial"/>
                <a:ea typeface="Arial"/>
                <a:cs typeface="Arial"/>
                <a:sym typeface="Arial"/>
              </a:rPr>
              <a:t>Advanced false positive filtering</a:t>
            </a:r>
          </a:p>
          <a:p>
            <a:r>
              <a:rPr lang="en-US" sz="1200" b="0" i="0" u="none" strike="noStrike" kern="1200" cap="none" dirty="0" smtClean="0">
                <a:solidFill>
                  <a:schemeClr val="dk1"/>
                </a:solidFill>
                <a:effectLst/>
                <a:latin typeface="Arial"/>
                <a:ea typeface="Arial"/>
                <a:cs typeface="Arial"/>
                <a:sym typeface="Arial"/>
              </a:rPr>
              <a:t>Publish issues via GitHub or JIRA</a:t>
            </a:r>
          </a:p>
          <a:p>
            <a:r>
              <a:rPr lang="en-US" sz="1200" b="0" i="0" u="none" strike="noStrike" kern="1200" cap="none" dirty="0" smtClean="0">
                <a:solidFill>
                  <a:schemeClr val="dk1"/>
                </a:solidFill>
                <a:effectLst/>
                <a:latin typeface="Arial"/>
                <a:ea typeface="Arial"/>
                <a:cs typeface="Arial"/>
                <a:sym typeface="Arial"/>
              </a:rPr>
              <a:t>Track statistics and graph security trends in your applications</a:t>
            </a:r>
          </a:p>
          <a:p>
            <a:r>
              <a:rPr lang="en-US" sz="1200" b="0" i="0" u="none" strike="noStrike" kern="1200" cap="none" dirty="0" smtClean="0">
                <a:solidFill>
                  <a:schemeClr val="dk1"/>
                </a:solidFill>
                <a:effectLst/>
                <a:latin typeface="Arial"/>
                <a:ea typeface="Arial"/>
                <a:cs typeface="Arial"/>
                <a:sym typeface="Arial"/>
              </a:rPr>
              <a:t>Integrates with a variety of open source and commercial scanning tools</a:t>
            </a:r>
          </a:p>
          <a:p>
            <a:r>
              <a:rPr lang="en-US" sz="1200" b="0" i="0" u="none" strike="noStrike" kern="1200" cap="none" dirty="0" smtClean="0">
                <a:solidFill>
                  <a:schemeClr val="dk1"/>
                </a:solidFill>
                <a:effectLst/>
                <a:latin typeface="Arial"/>
                <a:ea typeface="Arial"/>
                <a:cs typeface="Arial"/>
                <a:sym typeface="Arial"/>
              </a:rPr>
              <a:t>Full REST API for extension and integration with other tools, CI processes, etc.</a:t>
            </a:r>
          </a:p>
          <a:p>
            <a:r>
              <a:rPr lang="en-US" dirty="0" smtClean="0"/>
              <a:t/>
            </a:r>
            <a:br>
              <a:rPr lang="en-US" dirty="0" smtClean="0"/>
            </a:br>
            <a:endParaRPr dirty="0"/>
          </a:p>
        </p:txBody>
      </p:sp>
      <p:sp>
        <p:nvSpPr>
          <p:cNvPr id="165" name="Shape 16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1654263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84" name="Shape 18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188894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OWASP has a lot of material, but it doesn’t have a place to share useful information about running an AppSec team and collate the OWASP materials.</a:t>
            </a:r>
          </a:p>
        </p:txBody>
      </p:sp>
      <p:sp>
        <p:nvSpPr>
          <p:cNvPr id="53" name="Shape 5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extLst>
      <p:ext uri="{BB962C8B-B14F-4D97-AF65-F5344CB8AC3E}">
        <p14:creationId xmlns:p14="http://schemas.microsoft.com/office/powerpoint/2010/main" val="1344391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92" name="Shape 19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1284315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00" name="Shape 20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spTree>
    <p:extLst>
      <p:ext uri="{BB962C8B-B14F-4D97-AF65-F5344CB8AC3E}">
        <p14:creationId xmlns:p14="http://schemas.microsoft.com/office/powerpoint/2010/main" val="1137212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07" name="Shape 20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23</a:t>
            </a:fld>
            <a:endParaRPr lang="en-US"/>
          </a:p>
        </p:txBody>
      </p:sp>
    </p:spTree>
    <p:extLst>
      <p:ext uri="{BB962C8B-B14F-4D97-AF65-F5344CB8AC3E}">
        <p14:creationId xmlns:p14="http://schemas.microsoft.com/office/powerpoint/2010/main" val="518919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15" name="Shape 21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extLst>
      <p:ext uri="{BB962C8B-B14F-4D97-AF65-F5344CB8AC3E}">
        <p14:creationId xmlns:p14="http://schemas.microsoft.com/office/powerpoint/2010/main" val="554643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23" name="Shape 22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25</a:t>
            </a:fld>
            <a:endParaRPr lang="en-US"/>
          </a:p>
        </p:txBody>
      </p:sp>
    </p:spTree>
    <p:extLst>
      <p:ext uri="{BB962C8B-B14F-4D97-AF65-F5344CB8AC3E}">
        <p14:creationId xmlns:p14="http://schemas.microsoft.com/office/powerpoint/2010/main" val="1816058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6F5D2B"/>
                </a:solidFill>
              </a:rPr>
              <a:t> “The goal is </a:t>
            </a:r>
            <a:r>
              <a:rPr lang="en-US" sz="1200" b="1" dirty="0" smtClean="0">
                <a:solidFill>
                  <a:srgbClr val="6F5D2B"/>
                </a:solidFill>
              </a:rPr>
              <a:t>full automation</a:t>
            </a:r>
            <a:r>
              <a:rPr lang="en-US" sz="1200" dirty="0" smtClean="0">
                <a:solidFill>
                  <a:srgbClr val="6F5D2B"/>
                </a:solidFill>
              </a:rPr>
              <a:t>. This allows us to continuously evaluate, improve, and change out tools without disrupting the build pipeline.”</a:t>
            </a:r>
          </a:p>
          <a:p>
            <a:pPr lvl="0" rtl="0">
              <a:spcBef>
                <a:spcPts val="0"/>
              </a:spcBef>
              <a:buNone/>
            </a:pPr>
            <a:endParaRPr dirty="0"/>
          </a:p>
        </p:txBody>
      </p:sp>
      <p:sp>
        <p:nvSpPr>
          <p:cNvPr id="233" name="Shape 23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26</a:t>
            </a:fld>
            <a:endParaRPr lang="en-US"/>
          </a:p>
        </p:txBody>
      </p:sp>
    </p:spTree>
    <p:extLst>
      <p:ext uri="{BB962C8B-B14F-4D97-AF65-F5344CB8AC3E}">
        <p14:creationId xmlns:p14="http://schemas.microsoft.com/office/powerpoint/2010/main" val="302773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6F5D2B"/>
                </a:solidFill>
              </a:rPr>
              <a:t> “The goal is </a:t>
            </a:r>
            <a:r>
              <a:rPr lang="en-US" sz="1200" b="1" dirty="0" smtClean="0">
                <a:solidFill>
                  <a:srgbClr val="6F5D2B"/>
                </a:solidFill>
              </a:rPr>
              <a:t>full automation</a:t>
            </a:r>
            <a:r>
              <a:rPr lang="en-US" sz="1200" dirty="0" smtClean="0">
                <a:solidFill>
                  <a:srgbClr val="6F5D2B"/>
                </a:solidFill>
              </a:rPr>
              <a:t>. This allows us to continuously evaluate, improve, and change out tools without disrupting the build pipeline.”</a:t>
            </a:r>
          </a:p>
          <a:p>
            <a:pPr lvl="0" rtl="0">
              <a:spcBef>
                <a:spcPts val="0"/>
              </a:spcBef>
              <a:buNone/>
            </a:pPr>
            <a:endParaRPr dirty="0"/>
          </a:p>
        </p:txBody>
      </p:sp>
      <p:sp>
        <p:nvSpPr>
          <p:cNvPr id="233" name="Shape 23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27</a:t>
            </a:fld>
            <a:endParaRPr lang="en-US"/>
          </a:p>
        </p:txBody>
      </p:sp>
    </p:spTree>
    <p:extLst>
      <p:ext uri="{BB962C8B-B14F-4D97-AF65-F5344CB8AC3E}">
        <p14:creationId xmlns:p14="http://schemas.microsoft.com/office/powerpoint/2010/main" val="2127151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51" name="Shape 25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spTree>
    <p:extLst>
      <p:ext uri="{BB962C8B-B14F-4D97-AF65-F5344CB8AC3E}">
        <p14:creationId xmlns:p14="http://schemas.microsoft.com/office/powerpoint/2010/main" val="133997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59" name="Shape 25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extLst>
      <p:ext uri="{BB962C8B-B14F-4D97-AF65-F5344CB8AC3E}">
        <p14:creationId xmlns:p14="http://schemas.microsoft.com/office/powerpoint/2010/main" val="1539624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68" name="Shape 26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31</a:t>
            </a:fld>
            <a:endParaRPr lang="en-US"/>
          </a:p>
        </p:txBody>
      </p:sp>
    </p:spTree>
    <p:extLst>
      <p:ext uri="{BB962C8B-B14F-4D97-AF65-F5344CB8AC3E}">
        <p14:creationId xmlns:p14="http://schemas.microsoft.com/office/powerpoint/2010/main" val="144276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61" name="Shape 6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1509044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Intake, Triage, Test, Delivery</a:t>
            </a:r>
            <a:endParaRPr dirty="0"/>
          </a:p>
        </p:txBody>
      </p:sp>
      <p:sp>
        <p:nvSpPr>
          <p:cNvPr id="278" name="Shape 27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32</a:t>
            </a:fld>
            <a:endParaRPr lang="en-US"/>
          </a:p>
        </p:txBody>
      </p:sp>
    </p:spTree>
    <p:extLst>
      <p:ext uri="{BB962C8B-B14F-4D97-AF65-F5344CB8AC3E}">
        <p14:creationId xmlns:p14="http://schemas.microsoft.com/office/powerpoint/2010/main" val="1245730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88" name="Shape 28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33</a:t>
            </a:fld>
            <a:endParaRPr lang="en-US"/>
          </a:p>
        </p:txBody>
      </p:sp>
    </p:spTree>
    <p:extLst>
      <p:ext uri="{BB962C8B-B14F-4D97-AF65-F5344CB8AC3E}">
        <p14:creationId xmlns:p14="http://schemas.microsoft.com/office/powerpoint/2010/main" val="1181144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98" name="Shape 29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34</a:t>
            </a:fld>
            <a:endParaRPr lang="en-US"/>
          </a:p>
        </p:txBody>
      </p:sp>
    </p:spTree>
    <p:extLst>
      <p:ext uri="{BB962C8B-B14F-4D97-AF65-F5344CB8AC3E}">
        <p14:creationId xmlns:p14="http://schemas.microsoft.com/office/powerpoint/2010/main" val="163333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06" name="Shape 30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35</a:t>
            </a:fld>
            <a:endParaRPr lang="en-US"/>
          </a:p>
        </p:txBody>
      </p:sp>
    </p:spTree>
    <p:extLst>
      <p:ext uri="{BB962C8B-B14F-4D97-AF65-F5344CB8AC3E}">
        <p14:creationId xmlns:p14="http://schemas.microsoft.com/office/powerpoint/2010/main" val="659714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Some of the OWASP tools, dockers designed for automation not just running.</a:t>
            </a:r>
          </a:p>
        </p:txBody>
      </p:sp>
      <p:sp>
        <p:nvSpPr>
          <p:cNvPr id="314" name="Shape 31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36</a:t>
            </a:fld>
            <a:endParaRPr lang="en-US"/>
          </a:p>
        </p:txBody>
      </p:sp>
    </p:spTree>
    <p:extLst>
      <p:ext uri="{BB962C8B-B14F-4D97-AF65-F5344CB8AC3E}">
        <p14:creationId xmlns:p14="http://schemas.microsoft.com/office/powerpoint/2010/main" val="359632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25" name="Shape 32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37</a:t>
            </a:fld>
            <a:endParaRPr lang="en-US"/>
          </a:p>
        </p:txBody>
      </p:sp>
    </p:spTree>
    <p:extLst>
      <p:ext uri="{BB962C8B-B14F-4D97-AF65-F5344CB8AC3E}">
        <p14:creationId xmlns:p14="http://schemas.microsoft.com/office/powerpoint/2010/main" val="1329739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34" name="Shape 33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38</a:t>
            </a:fld>
            <a:endParaRPr lang="en-US"/>
          </a:p>
        </p:txBody>
      </p:sp>
    </p:spTree>
    <p:extLst>
      <p:ext uri="{BB962C8B-B14F-4D97-AF65-F5344CB8AC3E}">
        <p14:creationId xmlns:p14="http://schemas.microsoft.com/office/powerpoint/2010/main" val="61848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42" name="Shape 34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39</a:t>
            </a:fld>
            <a:endParaRPr lang="en-US"/>
          </a:p>
        </p:txBody>
      </p:sp>
    </p:spTree>
    <p:extLst>
      <p:ext uri="{BB962C8B-B14F-4D97-AF65-F5344CB8AC3E}">
        <p14:creationId xmlns:p14="http://schemas.microsoft.com/office/powerpoint/2010/main" val="107335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50" name="Shape 350"/>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40</a:t>
            </a:fld>
            <a:endParaRPr lang="en-US"/>
          </a:p>
        </p:txBody>
      </p:sp>
    </p:spTree>
    <p:extLst>
      <p:ext uri="{BB962C8B-B14F-4D97-AF65-F5344CB8AC3E}">
        <p14:creationId xmlns:p14="http://schemas.microsoft.com/office/powerpoint/2010/main" val="93955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58" name="Shape 35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41</a:t>
            </a:fld>
            <a:endParaRPr lang="en-US"/>
          </a:p>
        </p:txBody>
      </p:sp>
    </p:spTree>
    <p:extLst>
      <p:ext uri="{BB962C8B-B14F-4D97-AF65-F5344CB8AC3E}">
        <p14:creationId xmlns:p14="http://schemas.microsoft.com/office/powerpoint/2010/main" val="70933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69" name="Shape 6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a:t>
            </a:fld>
            <a:endParaRPr lang="en-US"/>
          </a:p>
        </p:txBody>
      </p:sp>
    </p:spTree>
    <p:extLst>
      <p:ext uri="{BB962C8B-B14F-4D97-AF65-F5344CB8AC3E}">
        <p14:creationId xmlns:p14="http://schemas.microsoft.com/office/powerpoint/2010/main" val="7370741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358" name="Shape 35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42</a:t>
            </a:fld>
            <a:endParaRPr lang="en-US"/>
          </a:p>
        </p:txBody>
      </p:sp>
    </p:spTree>
    <p:extLst>
      <p:ext uri="{BB962C8B-B14F-4D97-AF65-F5344CB8AC3E}">
        <p14:creationId xmlns:p14="http://schemas.microsoft.com/office/powerpoint/2010/main" val="1394467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66" name="Shape 36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44</a:t>
            </a:fld>
            <a:endParaRPr lang="en-US"/>
          </a:p>
        </p:txBody>
      </p:sp>
    </p:spTree>
    <p:extLst>
      <p:ext uri="{BB962C8B-B14F-4D97-AF65-F5344CB8AC3E}">
        <p14:creationId xmlns:p14="http://schemas.microsoft.com/office/powerpoint/2010/main" val="117957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7" name="Shape 7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5</a:t>
            </a:fld>
            <a:endParaRPr lang="en-US"/>
          </a:p>
        </p:txBody>
      </p:sp>
    </p:spTree>
    <p:extLst>
      <p:ext uri="{BB962C8B-B14F-4D97-AF65-F5344CB8AC3E}">
        <p14:creationId xmlns:p14="http://schemas.microsoft.com/office/powerpoint/2010/main" val="132000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87" name="Shape 8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1736212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5" name="Shape 9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7</a:t>
            </a:fld>
            <a:endParaRPr lang="en-US"/>
          </a:p>
        </p:txBody>
      </p:sp>
    </p:spTree>
    <p:extLst>
      <p:ext uri="{BB962C8B-B14F-4D97-AF65-F5344CB8AC3E}">
        <p14:creationId xmlns:p14="http://schemas.microsoft.com/office/powerpoint/2010/main" val="51135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02" name="Shape 10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8</a:t>
            </a:fld>
            <a:endParaRPr lang="en-US"/>
          </a:p>
        </p:txBody>
      </p:sp>
    </p:spTree>
    <p:extLst>
      <p:ext uri="{BB962C8B-B14F-4D97-AF65-F5344CB8AC3E}">
        <p14:creationId xmlns:p14="http://schemas.microsoft.com/office/powerpoint/2010/main" val="128350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Team changed</a:t>
            </a:r>
          </a:p>
        </p:txBody>
      </p:sp>
      <p:sp>
        <p:nvSpPr>
          <p:cNvPr id="112" name="Shape 112"/>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Tree>
    <p:extLst>
      <p:ext uri="{BB962C8B-B14F-4D97-AF65-F5344CB8AC3E}">
        <p14:creationId xmlns:p14="http://schemas.microsoft.com/office/powerpoint/2010/main" val="1106750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bg>
      <p:bgPr>
        <a:blipFill rotWithShape="1">
          <a:blip r:embed="rId2">
            <a:alphaModFix amt="65000"/>
          </a:blip>
          <a:stretch>
            <a:fillRect/>
          </a:stretch>
        </a:blipFill>
        <a:effectLst/>
      </p:bgPr>
    </p:bg>
    <p:spTree>
      <p:nvGrpSpPr>
        <p:cNvPr id="1" name="Shape 12"/>
        <p:cNvGrpSpPr/>
        <p:nvPr/>
      </p:nvGrpSpPr>
      <p:grpSpPr>
        <a:xfrm>
          <a:off x="0" y="0"/>
          <a:ext cx="0" cy="0"/>
          <a:chOff x="0" y="0"/>
          <a:chExt cx="0" cy="0"/>
        </a:xfrm>
      </p:grpSpPr>
      <p:sp>
        <p:nvSpPr>
          <p:cNvPr id="13" name="Shape 13"/>
          <p:cNvSpPr txBox="1">
            <a:spLocks noGrp="1"/>
          </p:cNvSpPr>
          <p:nvPr>
            <p:ph type="subTitle" idx="1"/>
          </p:nvPr>
        </p:nvSpPr>
        <p:spPr>
          <a:xfrm>
            <a:off x="962620" y="2894119"/>
            <a:ext cx="6123980" cy="796166"/>
          </a:xfrm>
          <a:prstGeom prst="rect">
            <a:avLst/>
          </a:prstGeom>
          <a:noFill/>
          <a:ln>
            <a:noFill/>
          </a:ln>
        </p:spPr>
        <p:txBody>
          <a:bodyPr lIns="91425" tIns="91425" rIns="91425" bIns="91425" anchor="t" anchorCtr="0"/>
          <a:lstStyle>
            <a:lvl1pPr marL="0" marR="0" lvl="0" indent="0" algn="l" rtl="0">
              <a:spcBef>
                <a:spcPts val="480"/>
              </a:spcBef>
              <a:buClr>
                <a:schemeClr val="dk1"/>
              </a:buClr>
              <a:buFont typeface="Arial"/>
              <a:buNone/>
              <a:defRPr sz="2400" b="0" i="1" u="none" strike="noStrike" cap="none">
                <a:solidFill>
                  <a:schemeClr val="dk1"/>
                </a:solidFill>
                <a:latin typeface="Arial"/>
                <a:ea typeface="Arial"/>
                <a:cs typeface="Arial"/>
                <a:sym typeface="Arial"/>
              </a:defRPr>
            </a:lvl1pPr>
            <a:lvl2pPr marL="457200" marR="0" lvl="1" indent="0" algn="ctr" rtl="0">
              <a:spcBef>
                <a:spcPts val="400"/>
              </a:spcBef>
              <a:buClr>
                <a:srgbClr val="888888"/>
              </a:buClr>
              <a:buFont typeface="Arial"/>
              <a:buNone/>
              <a:defRPr sz="2000" b="0" i="0" u="none" strike="noStrike" cap="none">
                <a:solidFill>
                  <a:srgbClr val="888888"/>
                </a:solidFill>
                <a:latin typeface="Arial"/>
                <a:ea typeface="Arial"/>
                <a:cs typeface="Arial"/>
                <a:sym typeface="Arial"/>
              </a:defRPr>
            </a:lvl2pPr>
            <a:lvl3pPr marL="914400" marR="0" lvl="2" indent="0" algn="ctr" rtl="0">
              <a:spcBef>
                <a:spcPts val="360"/>
              </a:spcBef>
              <a:buClr>
                <a:srgbClr val="888888"/>
              </a:buClr>
              <a:buFont typeface="Arial"/>
              <a:buNone/>
              <a:defRPr sz="1800" b="0" i="0" u="none" strike="noStrike" cap="none">
                <a:solidFill>
                  <a:srgbClr val="888888"/>
                </a:solidFill>
                <a:latin typeface="Arial"/>
                <a:ea typeface="Arial"/>
                <a:cs typeface="Arial"/>
                <a:sym typeface="Arial"/>
              </a:defRPr>
            </a:lvl3pPr>
            <a:lvl4pPr marL="1371600" marR="0" lvl="3" indent="0" algn="ctr" rtl="0">
              <a:spcBef>
                <a:spcPts val="320"/>
              </a:spcBef>
              <a:buClr>
                <a:srgbClr val="888888"/>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320"/>
              </a:spcBef>
              <a:buClr>
                <a:srgbClr val="888888"/>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6pPr>
            <a:lvl7pPr marL="2743200" marR="0" lvl="6"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7pPr>
            <a:lvl8pPr marL="3200400" marR="0" lvl="7"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8pPr>
            <a:lvl9pPr marL="3657600" marR="0" lvl="8" indent="0" algn="ctr" rtl="0">
              <a:spcBef>
                <a:spcPts val="400"/>
              </a:spcBef>
              <a:buClr>
                <a:srgbClr val="888888"/>
              </a:buClr>
              <a:buFont typeface="Arial"/>
              <a:buNone/>
              <a:defRPr sz="2000" b="0" i="0" u="none" strike="noStrike" cap="none">
                <a:solidFill>
                  <a:srgbClr val="888888"/>
                </a:solidFill>
                <a:latin typeface="Times New Roman"/>
                <a:ea typeface="Times New Roman"/>
                <a:cs typeface="Times New Roman"/>
                <a:sym typeface="Times New Roman"/>
              </a:defRPr>
            </a:lvl9pPr>
          </a:lstStyle>
          <a:p>
            <a:endParaRPr/>
          </a:p>
        </p:txBody>
      </p:sp>
      <p:sp>
        <p:nvSpPr>
          <p:cNvPr id="14" name="Shape 14"/>
          <p:cNvSpPr txBox="1">
            <a:spLocks noGrp="1"/>
          </p:cNvSpPr>
          <p:nvPr>
            <p:ph type="title"/>
          </p:nvPr>
        </p:nvSpPr>
        <p:spPr>
          <a:xfrm>
            <a:off x="962620" y="1851830"/>
            <a:ext cx="7724179" cy="857250"/>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Arial"/>
              <a:buNone/>
              <a:defRPr sz="4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5" name="Shape 15" descr="owasp_appsec2016_colosseo_horizontal.png"/>
          <p:cNvPicPr preferRelativeResize="0"/>
          <p:nvPr/>
        </p:nvPicPr>
        <p:blipFill rotWithShape="1">
          <a:blip r:embed="rId3">
            <a:alphaModFix/>
          </a:blip>
          <a:srcRect/>
          <a:stretch/>
        </p:blipFill>
        <p:spPr>
          <a:xfrm>
            <a:off x="-4265" y="-171635"/>
            <a:ext cx="2438494" cy="173114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DDD9C3"/>
        </a:solidFill>
        <a:effectLst/>
      </p:bgPr>
    </p:bg>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9"/>
            <a:ext cx="8229600" cy="857250"/>
          </a:xfrm>
          <a:prstGeom prst="rect">
            <a:avLst/>
          </a:prstGeom>
          <a:noFill/>
          <a:ln>
            <a:noFill/>
          </a:ln>
        </p:spPr>
        <p:txBody>
          <a:bodyPr lIns="91425" tIns="91425" rIns="91425" bIns="91425" anchor="ctr" anchorCtr="0"/>
          <a:lstStyle>
            <a:lvl1pPr marL="0" marR="0" lvl="0" indent="0" algn="l" rtl="0">
              <a:spcBef>
                <a:spcPts val="0"/>
              </a:spcBef>
              <a:buClr>
                <a:srgbClr val="6F5D2B"/>
              </a:buClr>
              <a:buFont typeface="Arial"/>
              <a:buNone/>
              <a:defRPr sz="4000" b="0" i="0" u="none" strike="noStrike" cap="none">
                <a:solidFill>
                  <a:srgbClr val="6F5D2B"/>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body" idx="1"/>
          </p:nvPr>
        </p:nvSpPr>
        <p:spPr>
          <a:xfrm>
            <a:off x="457200" y="1200150"/>
            <a:ext cx="8229600" cy="3096022"/>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9" name="Shape 19"/>
          <p:cNvSpPr txBox="1">
            <a:spLocks noGrp="1"/>
          </p:cNvSpPr>
          <p:nvPr>
            <p:ph type="ftr" idx="11"/>
          </p:nvPr>
        </p:nvSpPr>
        <p:spPr>
          <a:xfrm>
            <a:off x="2895600" y="4740048"/>
            <a:ext cx="3581400" cy="273843"/>
          </a:xfrm>
          <a:prstGeom prst="rect">
            <a:avLst/>
          </a:prstGeom>
          <a:noFill/>
          <a:ln>
            <a:noFill/>
          </a:ln>
        </p:spPr>
        <p:txBody>
          <a:bodyPr lIns="91425" tIns="91425" rIns="91425" bIns="91425" anchor="t" anchorCtr="0"/>
          <a:lstStyle>
            <a:lvl1pPr marL="0" marR="0" lvl="0" indent="0" algn="ct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0" name="Shape 20"/>
          <p:cNvSpPr txBox="1">
            <a:spLocks noGrp="1"/>
          </p:cNvSpPr>
          <p:nvPr>
            <p:ph type="sldNum" idx="12"/>
          </p:nvPr>
        </p:nvSpPr>
        <p:spPr>
          <a:xfrm>
            <a:off x="8292495" y="4741200"/>
            <a:ext cx="788610" cy="27384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pic>
        <p:nvPicPr>
          <p:cNvPr id="21" name="Shape 21" descr="owasp_appsec2016_colosseo_horizontal.png"/>
          <p:cNvPicPr preferRelativeResize="0"/>
          <p:nvPr/>
        </p:nvPicPr>
        <p:blipFill rotWithShape="1">
          <a:blip r:embed="rId2">
            <a:alphaModFix/>
          </a:blip>
          <a:srcRect/>
          <a:stretch/>
        </p:blipFill>
        <p:spPr>
          <a:xfrm>
            <a:off x="-183566" y="3790764"/>
            <a:ext cx="2438494" cy="173114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bg>
      <p:bgPr>
        <a:blipFill rotWithShape="1">
          <a:blip r:embed="rId2">
            <a:alphaModFix amt="65000"/>
          </a:blip>
          <a:stretch>
            <a:fillRect/>
          </a:stretch>
        </a:blipFill>
        <a:effectLst/>
      </p:bgPr>
    </p:bg>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22312" y="2887909"/>
            <a:ext cx="7772400" cy="7429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32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 name="Shape 24"/>
          <p:cNvSpPr txBox="1">
            <a:spLocks noGrp="1"/>
          </p:cNvSpPr>
          <p:nvPr>
            <p:ph type="body" idx="1"/>
          </p:nvPr>
        </p:nvSpPr>
        <p:spPr>
          <a:xfrm>
            <a:off x="722312" y="1762768"/>
            <a:ext cx="7772400" cy="1125140"/>
          </a:xfrm>
          <a:prstGeom prst="rect">
            <a:avLst/>
          </a:prstGeom>
          <a:noFill/>
          <a:ln>
            <a:noFill/>
          </a:ln>
        </p:spPr>
        <p:txBody>
          <a:bodyPr lIns="91425" tIns="91425" rIns="91425" bIns="91425" anchor="b" anchorCtr="0"/>
          <a:lstStyle>
            <a:lvl1pPr marL="0" marR="0" lvl="0" indent="0" algn="l" rtl="0">
              <a:spcBef>
                <a:spcPts val="360"/>
              </a:spcBef>
              <a:buClr>
                <a:schemeClr val="dk1"/>
              </a:buClr>
              <a:buFont typeface="Arial"/>
              <a:buNone/>
              <a:defRPr sz="1800" b="0" i="1" u="none" strike="noStrike" cap="none">
                <a:solidFill>
                  <a:schemeClr val="dk1"/>
                </a:solidFill>
                <a:latin typeface="Arial"/>
                <a:ea typeface="Arial"/>
                <a:cs typeface="Arial"/>
                <a:sym typeface="Arial"/>
              </a:defRPr>
            </a:lvl1pPr>
            <a:lvl2pPr marL="457200" marR="0" lvl="1" indent="0" algn="l" rtl="0">
              <a:spcBef>
                <a:spcPts val="360"/>
              </a:spcBef>
              <a:buClr>
                <a:srgbClr val="888888"/>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320"/>
              </a:spcBef>
              <a:buClr>
                <a:srgbClr val="888888"/>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280"/>
              </a:spcBef>
              <a:buClr>
                <a:srgbClr val="888888"/>
              </a:buClr>
              <a:buFont typeface="Arial"/>
              <a:buNone/>
              <a:defRPr sz="1400" b="0" i="0" u="none" strike="noStrike" cap="none">
                <a:solidFill>
                  <a:srgbClr val="888888"/>
                </a:solidFill>
                <a:latin typeface="Times New Roman"/>
                <a:ea typeface="Times New Roman"/>
                <a:cs typeface="Times New Roman"/>
                <a:sym typeface="Times New Roman"/>
              </a:defRPr>
            </a:lvl6pPr>
            <a:lvl7pPr marL="2743200" marR="0" lvl="6" indent="0" algn="l" rtl="0">
              <a:spcBef>
                <a:spcPts val="280"/>
              </a:spcBef>
              <a:buClr>
                <a:srgbClr val="888888"/>
              </a:buClr>
              <a:buFont typeface="Arial"/>
              <a:buNone/>
              <a:defRPr sz="1400" b="0" i="0" u="none" strike="noStrike" cap="none">
                <a:solidFill>
                  <a:srgbClr val="888888"/>
                </a:solidFill>
                <a:latin typeface="Times New Roman"/>
                <a:ea typeface="Times New Roman"/>
                <a:cs typeface="Times New Roman"/>
                <a:sym typeface="Times New Roman"/>
              </a:defRPr>
            </a:lvl7pPr>
            <a:lvl8pPr marL="3200400" marR="0" lvl="7" indent="0" algn="l" rtl="0">
              <a:spcBef>
                <a:spcPts val="280"/>
              </a:spcBef>
              <a:buClr>
                <a:srgbClr val="888888"/>
              </a:buClr>
              <a:buFont typeface="Arial"/>
              <a:buNone/>
              <a:defRPr sz="1400" b="0" i="0" u="none" strike="noStrike" cap="none">
                <a:solidFill>
                  <a:srgbClr val="888888"/>
                </a:solidFill>
                <a:latin typeface="Times New Roman"/>
                <a:ea typeface="Times New Roman"/>
                <a:cs typeface="Times New Roman"/>
                <a:sym typeface="Times New Roman"/>
              </a:defRPr>
            </a:lvl8pPr>
            <a:lvl9pPr marL="3657600" marR="0" lvl="8" indent="0" algn="l" rtl="0">
              <a:spcBef>
                <a:spcPts val="280"/>
              </a:spcBef>
              <a:buClr>
                <a:srgbClr val="888888"/>
              </a:buClr>
              <a:buFont typeface="Arial"/>
              <a:buNone/>
              <a:defRPr sz="1400" b="0" i="0" u="none" strike="noStrike" cap="none">
                <a:solidFill>
                  <a:srgbClr val="888888"/>
                </a:solidFill>
                <a:latin typeface="Times New Roman"/>
                <a:ea typeface="Times New Roman"/>
                <a:cs typeface="Times New Roman"/>
                <a:sym typeface="Times New Roman"/>
              </a:defRPr>
            </a:lvl9pPr>
          </a:lstStyle>
          <a:p>
            <a:endParaRPr/>
          </a:p>
        </p:txBody>
      </p:sp>
      <p:sp>
        <p:nvSpPr>
          <p:cNvPr id="25" name="Shape 25"/>
          <p:cNvSpPr txBox="1">
            <a:spLocks noGrp="1"/>
          </p:cNvSpPr>
          <p:nvPr>
            <p:ph type="ftr" idx="11"/>
          </p:nvPr>
        </p:nvSpPr>
        <p:spPr>
          <a:xfrm>
            <a:off x="2895600" y="4740048"/>
            <a:ext cx="3581400" cy="273843"/>
          </a:xfrm>
          <a:prstGeom prst="rect">
            <a:avLst/>
          </a:prstGeom>
          <a:noFill/>
          <a:ln>
            <a:noFill/>
          </a:ln>
        </p:spPr>
        <p:txBody>
          <a:bodyPr lIns="91425" tIns="91425" rIns="91425" bIns="91425" anchor="t" anchorCtr="0"/>
          <a:lstStyle>
            <a:lvl1pPr marL="0" marR="0" lvl="0" indent="0" algn="ct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pic>
        <p:nvPicPr>
          <p:cNvPr id="26" name="Shape 26" descr="owasp_appsec2016_colosseo_horizontal.png"/>
          <p:cNvPicPr preferRelativeResize="0"/>
          <p:nvPr/>
        </p:nvPicPr>
        <p:blipFill rotWithShape="1">
          <a:blip r:embed="rId3">
            <a:alphaModFix/>
          </a:blip>
          <a:srcRect/>
          <a:stretch/>
        </p:blipFill>
        <p:spPr>
          <a:xfrm>
            <a:off x="-4265" y="-171635"/>
            <a:ext cx="2438494" cy="173114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bg>
      <p:bgPr>
        <a:solidFill>
          <a:srgbClr val="DDD9C3"/>
        </a:solidFill>
        <a:effectLst/>
      </p:bgPr>
    </p:bg>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05979"/>
            <a:ext cx="8229600" cy="857250"/>
          </a:xfrm>
          <a:prstGeom prst="rect">
            <a:avLst/>
          </a:prstGeom>
          <a:noFill/>
          <a:ln>
            <a:noFill/>
          </a:ln>
        </p:spPr>
        <p:txBody>
          <a:bodyPr lIns="91425" tIns="91425" rIns="91425" bIns="91425" anchor="ctr" anchorCtr="0"/>
          <a:lstStyle>
            <a:lvl1pPr marL="0" marR="0" lvl="0" indent="0" algn="l" rtl="0">
              <a:spcBef>
                <a:spcPts val="0"/>
              </a:spcBef>
              <a:buClr>
                <a:srgbClr val="6F5D2B"/>
              </a:buClr>
              <a:buFont typeface="Arial"/>
              <a:buNone/>
              <a:defRPr sz="4000" b="0" i="0" u="none" strike="noStrike" cap="none">
                <a:solidFill>
                  <a:srgbClr val="6F5D2B"/>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200150"/>
            <a:ext cx="4038599" cy="3394472"/>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39700" algn="l" rtl="0">
              <a:spcBef>
                <a:spcPts val="280"/>
              </a:spcBef>
              <a:buClr>
                <a:schemeClr val="dk1"/>
              </a:buClr>
              <a:buSzPct val="100000"/>
              <a:buFont typeface="Arial"/>
              <a:buChar char="–"/>
              <a:defRPr sz="1400" b="0" i="0" u="none" strike="noStrike" cap="none">
                <a:solidFill>
                  <a:schemeClr val="dk1"/>
                </a:solidFill>
                <a:latin typeface="Arial"/>
                <a:ea typeface="Arial"/>
                <a:cs typeface="Arial"/>
                <a:sym typeface="Arial"/>
              </a:defRPr>
            </a:lvl4pPr>
            <a:lvl5pPr marL="2057400" marR="0" lvl="4" indent="-152400" algn="l" rtl="0">
              <a:spcBef>
                <a:spcPts val="240"/>
              </a:spcBef>
              <a:buClr>
                <a:schemeClr val="dk1"/>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0" name="Shape 30"/>
          <p:cNvSpPr txBox="1">
            <a:spLocks noGrp="1"/>
          </p:cNvSpPr>
          <p:nvPr>
            <p:ph type="body" idx="2"/>
          </p:nvPr>
        </p:nvSpPr>
        <p:spPr>
          <a:xfrm>
            <a:off x="4648200" y="1200150"/>
            <a:ext cx="4038599" cy="3394472"/>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39700" algn="l" rtl="0">
              <a:spcBef>
                <a:spcPts val="280"/>
              </a:spcBef>
              <a:buClr>
                <a:schemeClr val="dk1"/>
              </a:buClr>
              <a:buSzPct val="100000"/>
              <a:buFont typeface="Arial"/>
              <a:buChar char="–"/>
              <a:defRPr sz="1400" b="0" i="0" u="none" strike="noStrike" cap="none">
                <a:solidFill>
                  <a:schemeClr val="dk1"/>
                </a:solidFill>
                <a:latin typeface="Arial"/>
                <a:ea typeface="Arial"/>
                <a:cs typeface="Arial"/>
                <a:sym typeface="Arial"/>
              </a:defRPr>
            </a:lvl4pPr>
            <a:lvl5pPr marL="2057400" marR="0" lvl="4" indent="-152400" algn="l" rtl="0">
              <a:spcBef>
                <a:spcPts val="240"/>
              </a:spcBef>
              <a:buClr>
                <a:schemeClr val="dk1"/>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1" name="Shape 31"/>
          <p:cNvSpPr txBox="1">
            <a:spLocks noGrp="1"/>
          </p:cNvSpPr>
          <p:nvPr>
            <p:ph type="ftr" idx="11"/>
          </p:nvPr>
        </p:nvSpPr>
        <p:spPr>
          <a:xfrm>
            <a:off x="2895600" y="4740048"/>
            <a:ext cx="3581400" cy="273843"/>
          </a:xfrm>
          <a:prstGeom prst="rect">
            <a:avLst/>
          </a:prstGeom>
          <a:noFill/>
          <a:ln>
            <a:noFill/>
          </a:ln>
        </p:spPr>
        <p:txBody>
          <a:bodyPr lIns="91425" tIns="91425" rIns="91425" bIns="91425" anchor="t" anchorCtr="0"/>
          <a:lstStyle>
            <a:lvl1pPr marL="0" marR="0" lvl="0" indent="0" algn="ct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2" name="Shape 32"/>
          <p:cNvSpPr txBox="1">
            <a:spLocks noGrp="1"/>
          </p:cNvSpPr>
          <p:nvPr>
            <p:ph type="sldNum" idx="12"/>
          </p:nvPr>
        </p:nvSpPr>
        <p:spPr>
          <a:xfrm>
            <a:off x="8292495" y="4741200"/>
            <a:ext cx="788610" cy="27384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pic>
        <p:nvPicPr>
          <p:cNvPr id="33" name="Shape 33" descr="owasp_appsec2016_colosseo_horizontal.png"/>
          <p:cNvPicPr preferRelativeResize="0"/>
          <p:nvPr/>
        </p:nvPicPr>
        <p:blipFill rotWithShape="1">
          <a:blip r:embed="rId2">
            <a:alphaModFix/>
          </a:blip>
          <a:srcRect/>
          <a:stretch/>
        </p:blipFill>
        <p:spPr>
          <a:xfrm>
            <a:off x="-183566" y="3790764"/>
            <a:ext cx="2438494" cy="17311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DDD9C3"/>
        </a:solidFill>
        <a:effectLst/>
      </p:bgPr>
    </p:bg>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205979"/>
            <a:ext cx="8229600" cy="857250"/>
          </a:xfrm>
          <a:prstGeom prst="rect">
            <a:avLst/>
          </a:prstGeom>
          <a:noFill/>
          <a:ln>
            <a:noFill/>
          </a:ln>
        </p:spPr>
        <p:txBody>
          <a:bodyPr lIns="91425" tIns="91425" rIns="91425" bIns="91425" anchor="ctr" anchorCtr="0"/>
          <a:lstStyle>
            <a:lvl1pPr marL="0" marR="0" lvl="0" indent="0" algn="l" rtl="0">
              <a:spcBef>
                <a:spcPts val="0"/>
              </a:spcBef>
              <a:buClr>
                <a:srgbClr val="6F5D2B"/>
              </a:buClr>
              <a:buFont typeface="Arial"/>
              <a:buNone/>
              <a:defRPr sz="4000" b="0" i="0" u="none" strike="noStrike" cap="none">
                <a:solidFill>
                  <a:srgbClr val="6F5D2B"/>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a:off x="457200" y="1151334"/>
            <a:ext cx="4040187" cy="479821"/>
          </a:xfrm>
          <a:prstGeom prst="rect">
            <a:avLst/>
          </a:prstGeom>
          <a:noFill/>
          <a:ln>
            <a:noFill/>
          </a:ln>
        </p:spPr>
        <p:txBody>
          <a:bodyPr lIns="91425" tIns="91425" rIns="91425" bIns="91425" anchor="b" anchorCtr="0"/>
          <a:lstStyle>
            <a:lvl1pPr marL="0" marR="0" lvl="0"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Times New Roman"/>
                <a:ea typeface="Times New Roman"/>
                <a:cs typeface="Times New Roman"/>
                <a:sym typeface="Times New Roman"/>
              </a:defRPr>
            </a:lvl6pPr>
            <a:lvl7pPr marL="2743200" marR="0" lvl="6" indent="0" algn="l" rtl="0">
              <a:spcBef>
                <a:spcPts val="320"/>
              </a:spcBef>
              <a:buClr>
                <a:schemeClr val="dk1"/>
              </a:buClr>
              <a:buFont typeface="Arial"/>
              <a:buNone/>
              <a:defRPr sz="1600" b="1" i="0" u="none" strike="noStrike" cap="none">
                <a:solidFill>
                  <a:schemeClr val="dk1"/>
                </a:solidFill>
                <a:latin typeface="Times New Roman"/>
                <a:ea typeface="Times New Roman"/>
                <a:cs typeface="Times New Roman"/>
                <a:sym typeface="Times New Roman"/>
              </a:defRPr>
            </a:lvl7pPr>
            <a:lvl8pPr marL="3200400" marR="0" lvl="7" indent="0" algn="l" rtl="0">
              <a:spcBef>
                <a:spcPts val="320"/>
              </a:spcBef>
              <a:buClr>
                <a:schemeClr val="dk1"/>
              </a:buClr>
              <a:buFont typeface="Arial"/>
              <a:buNone/>
              <a:defRPr sz="1600" b="1" i="0" u="none" strike="noStrike" cap="none">
                <a:solidFill>
                  <a:schemeClr val="dk1"/>
                </a:solidFill>
                <a:latin typeface="Times New Roman"/>
                <a:ea typeface="Times New Roman"/>
                <a:cs typeface="Times New Roman"/>
                <a:sym typeface="Times New Roman"/>
              </a:defRPr>
            </a:lvl8pPr>
            <a:lvl9pPr marL="3657600" marR="0" lvl="8" indent="0" algn="l" rtl="0">
              <a:spcBef>
                <a:spcPts val="320"/>
              </a:spcBef>
              <a:buClr>
                <a:schemeClr val="dk1"/>
              </a:buClr>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37" name="Shape 37"/>
          <p:cNvSpPr txBox="1">
            <a:spLocks noGrp="1"/>
          </p:cNvSpPr>
          <p:nvPr>
            <p:ph type="body" idx="2"/>
          </p:nvPr>
        </p:nvSpPr>
        <p:spPr>
          <a:xfrm>
            <a:off x="457200" y="1631155"/>
            <a:ext cx="4040187" cy="2963465"/>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39700" algn="l" rtl="0">
              <a:spcBef>
                <a:spcPts val="280"/>
              </a:spcBef>
              <a:buClr>
                <a:schemeClr val="dk1"/>
              </a:buClr>
              <a:buSzPct val="100000"/>
              <a:buFont typeface="Arial"/>
              <a:buChar char="–"/>
              <a:defRPr sz="1400" b="0" i="0" u="none" strike="noStrike" cap="none">
                <a:solidFill>
                  <a:schemeClr val="dk1"/>
                </a:solidFill>
                <a:latin typeface="Arial"/>
                <a:ea typeface="Arial"/>
                <a:cs typeface="Arial"/>
                <a:sym typeface="Arial"/>
              </a:defRPr>
            </a:lvl4pPr>
            <a:lvl5pPr marL="2057400" marR="0" lvl="4" indent="-152400" algn="l" rtl="0">
              <a:spcBef>
                <a:spcPts val="240"/>
              </a:spcBef>
              <a:buClr>
                <a:schemeClr val="dk1"/>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Times New Roman"/>
                <a:ea typeface="Times New Roman"/>
                <a:cs typeface="Times New Roman"/>
                <a:sym typeface="Times New Roman"/>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Times New Roman"/>
                <a:ea typeface="Times New Roman"/>
                <a:cs typeface="Times New Roman"/>
                <a:sym typeface="Times New Roman"/>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Times New Roman"/>
                <a:ea typeface="Times New Roman"/>
                <a:cs typeface="Times New Roman"/>
                <a:sym typeface="Times New Roman"/>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38" name="Shape 38"/>
          <p:cNvSpPr txBox="1">
            <a:spLocks noGrp="1"/>
          </p:cNvSpPr>
          <p:nvPr>
            <p:ph type="body" idx="3"/>
          </p:nvPr>
        </p:nvSpPr>
        <p:spPr>
          <a:xfrm>
            <a:off x="4645026" y="1151334"/>
            <a:ext cx="4041774" cy="479821"/>
          </a:xfrm>
          <a:prstGeom prst="rect">
            <a:avLst/>
          </a:prstGeom>
          <a:noFill/>
          <a:ln>
            <a:noFill/>
          </a:ln>
        </p:spPr>
        <p:txBody>
          <a:bodyPr lIns="91425" tIns="91425" rIns="91425" bIns="91425" anchor="b" anchorCtr="0"/>
          <a:lstStyle>
            <a:lvl1pPr marL="0" marR="0" lvl="0"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Times New Roman"/>
                <a:ea typeface="Times New Roman"/>
                <a:cs typeface="Times New Roman"/>
                <a:sym typeface="Times New Roman"/>
              </a:defRPr>
            </a:lvl6pPr>
            <a:lvl7pPr marL="2743200" marR="0" lvl="6" indent="0" algn="l" rtl="0">
              <a:spcBef>
                <a:spcPts val="320"/>
              </a:spcBef>
              <a:buClr>
                <a:schemeClr val="dk1"/>
              </a:buClr>
              <a:buFont typeface="Arial"/>
              <a:buNone/>
              <a:defRPr sz="1600" b="1" i="0" u="none" strike="noStrike" cap="none">
                <a:solidFill>
                  <a:schemeClr val="dk1"/>
                </a:solidFill>
                <a:latin typeface="Times New Roman"/>
                <a:ea typeface="Times New Roman"/>
                <a:cs typeface="Times New Roman"/>
                <a:sym typeface="Times New Roman"/>
              </a:defRPr>
            </a:lvl7pPr>
            <a:lvl8pPr marL="3200400" marR="0" lvl="7" indent="0" algn="l" rtl="0">
              <a:spcBef>
                <a:spcPts val="320"/>
              </a:spcBef>
              <a:buClr>
                <a:schemeClr val="dk1"/>
              </a:buClr>
              <a:buFont typeface="Arial"/>
              <a:buNone/>
              <a:defRPr sz="1600" b="1" i="0" u="none" strike="noStrike" cap="none">
                <a:solidFill>
                  <a:schemeClr val="dk1"/>
                </a:solidFill>
                <a:latin typeface="Times New Roman"/>
                <a:ea typeface="Times New Roman"/>
                <a:cs typeface="Times New Roman"/>
                <a:sym typeface="Times New Roman"/>
              </a:defRPr>
            </a:lvl8pPr>
            <a:lvl9pPr marL="3657600" marR="0" lvl="8" indent="0" algn="l" rtl="0">
              <a:spcBef>
                <a:spcPts val="320"/>
              </a:spcBef>
              <a:buClr>
                <a:schemeClr val="dk1"/>
              </a:buClr>
              <a:buFont typeface="Arial"/>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39" name="Shape 39"/>
          <p:cNvSpPr txBox="1">
            <a:spLocks noGrp="1"/>
          </p:cNvSpPr>
          <p:nvPr>
            <p:ph type="body" idx="4"/>
          </p:nvPr>
        </p:nvSpPr>
        <p:spPr>
          <a:xfrm>
            <a:off x="4645026" y="1631155"/>
            <a:ext cx="4041774" cy="2963465"/>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2pPr>
            <a:lvl3pPr marL="1143000" marR="0" lvl="2"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39700" algn="l" rtl="0">
              <a:spcBef>
                <a:spcPts val="280"/>
              </a:spcBef>
              <a:buClr>
                <a:schemeClr val="dk1"/>
              </a:buClr>
              <a:buSzPct val="100000"/>
              <a:buFont typeface="Arial"/>
              <a:buChar char="–"/>
              <a:defRPr sz="1400" b="0" i="0" u="none" strike="noStrike" cap="none">
                <a:solidFill>
                  <a:schemeClr val="dk1"/>
                </a:solidFill>
                <a:latin typeface="Arial"/>
                <a:ea typeface="Arial"/>
                <a:cs typeface="Arial"/>
                <a:sym typeface="Arial"/>
              </a:defRPr>
            </a:lvl4pPr>
            <a:lvl5pPr marL="2057400" marR="0" lvl="4" indent="-152400" algn="l" rtl="0">
              <a:spcBef>
                <a:spcPts val="240"/>
              </a:spcBef>
              <a:buClr>
                <a:schemeClr val="dk1"/>
              </a:buClr>
              <a:buSzPct val="100000"/>
              <a:buFont typeface="Arial"/>
              <a:buChar char="»"/>
              <a:defRPr sz="12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Times New Roman"/>
                <a:ea typeface="Times New Roman"/>
                <a:cs typeface="Times New Roman"/>
                <a:sym typeface="Times New Roman"/>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Times New Roman"/>
                <a:ea typeface="Times New Roman"/>
                <a:cs typeface="Times New Roman"/>
                <a:sym typeface="Times New Roman"/>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Times New Roman"/>
                <a:ea typeface="Times New Roman"/>
                <a:cs typeface="Times New Roman"/>
                <a:sym typeface="Times New Roman"/>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0" name="Shape 40"/>
          <p:cNvSpPr txBox="1">
            <a:spLocks noGrp="1"/>
          </p:cNvSpPr>
          <p:nvPr>
            <p:ph type="ftr" idx="11"/>
          </p:nvPr>
        </p:nvSpPr>
        <p:spPr>
          <a:xfrm>
            <a:off x="2895600" y="4740048"/>
            <a:ext cx="3581400" cy="273843"/>
          </a:xfrm>
          <a:prstGeom prst="rect">
            <a:avLst/>
          </a:prstGeom>
          <a:noFill/>
          <a:ln>
            <a:noFill/>
          </a:ln>
        </p:spPr>
        <p:txBody>
          <a:bodyPr lIns="91425" tIns="91425" rIns="91425" bIns="91425" anchor="t" anchorCtr="0"/>
          <a:lstStyle>
            <a:lvl1pPr marL="0" marR="0" lvl="0" indent="0" algn="ct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1" name="Shape 41"/>
          <p:cNvSpPr txBox="1">
            <a:spLocks noGrp="1"/>
          </p:cNvSpPr>
          <p:nvPr>
            <p:ph type="sldNum" idx="12"/>
          </p:nvPr>
        </p:nvSpPr>
        <p:spPr>
          <a:xfrm>
            <a:off x="8292495" y="4741200"/>
            <a:ext cx="788610" cy="27384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pic>
        <p:nvPicPr>
          <p:cNvPr id="42" name="Shape 42" descr="owasp_appsec2016_colosseo_horizontal.png"/>
          <p:cNvPicPr preferRelativeResize="0"/>
          <p:nvPr/>
        </p:nvPicPr>
        <p:blipFill rotWithShape="1">
          <a:blip r:embed="rId2">
            <a:alphaModFix/>
          </a:blip>
          <a:srcRect/>
          <a:stretch/>
        </p:blipFill>
        <p:spPr>
          <a:xfrm>
            <a:off x="-183566" y="3790764"/>
            <a:ext cx="2438494" cy="17311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ustom Layout 1">
    <p:bg>
      <p:bgPr>
        <a:solidFill>
          <a:srgbClr val="FFFFFF"/>
        </a:solidFill>
        <a:effectLst/>
      </p:bgPr>
    </p:bg>
    <p:spTree>
      <p:nvGrpSpPr>
        <p:cNvPr id="1" name="Shape 4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5979"/>
            <a:ext cx="8229600" cy="857250"/>
          </a:xfrm>
          <a:prstGeom prst="rect">
            <a:avLst/>
          </a:prstGeom>
          <a:noFill/>
          <a:ln>
            <a:noFill/>
          </a:ln>
        </p:spPr>
        <p:txBody>
          <a:bodyPr lIns="91425" tIns="91425" rIns="91425" bIns="91425" anchor="ctr" anchorCtr="0"/>
          <a:lstStyle>
            <a:lvl1pPr marL="0" marR="0" lvl="0" indent="0" algn="l" rtl="0">
              <a:spcBef>
                <a:spcPts val="0"/>
              </a:spcBef>
              <a:buClr>
                <a:srgbClr val="6F5D2B"/>
              </a:buClr>
              <a:buFont typeface="Arial"/>
              <a:buNone/>
              <a:defRPr sz="4000" b="0" i="0" u="none" strike="noStrike" cap="none">
                <a:solidFill>
                  <a:srgbClr val="6F5D2B"/>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200150"/>
            <a:ext cx="8229600" cy="3096022"/>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8.tiff"/><Relationship Id="rId6" Type="http://schemas.openxmlformats.org/officeDocument/2006/relationships/image" Target="../media/image19.tiff"/><Relationship Id="rId7" Type="http://schemas.openxmlformats.org/officeDocument/2006/relationships/image" Target="../media/image20.tiff"/><Relationship Id="rId8" Type="http://schemas.openxmlformats.org/officeDocument/2006/relationships/image" Target="../media/image21.tiff"/><Relationship Id="rId9" Type="http://schemas.openxmlformats.org/officeDocument/2006/relationships/image" Target="../media/image22.tiff"/><Relationship Id="rId10"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oo.gl/b4SXi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png"/><Relationship Id="rId5" Type="http://schemas.openxmlformats.org/officeDocument/2006/relationships/image" Target="../media/image18.tiff"/><Relationship Id="rId6" Type="http://schemas.openxmlformats.org/officeDocument/2006/relationships/image" Target="../media/image25.tiff"/><Relationship Id="rId7"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hyperlink" Target="https://www.owasp.org/index.php/OWASP_AppSec_Pipeline" TargetMode="External"/><Relationship Id="rId4" Type="http://schemas.openxmlformats.org/officeDocument/2006/relationships/hyperlink" Target="https://www.owasp.org/index.php/OWASP_DefectDojo_Project" TargetMode="Externa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subTitle" idx="1"/>
          </p:nvPr>
        </p:nvSpPr>
        <p:spPr>
          <a:xfrm>
            <a:off x="905332" y="4063772"/>
            <a:ext cx="6123899" cy="796200"/>
          </a:xfrm>
          <a:prstGeom prst="rect">
            <a:avLst/>
          </a:prstGeom>
          <a:noFill/>
          <a:ln>
            <a:noFill/>
          </a:ln>
        </p:spPr>
        <p:txBody>
          <a:bodyPr lIns="91425" tIns="45700" rIns="91425" bIns="45700" anchor="t" anchorCtr="0">
            <a:noAutofit/>
          </a:bodyPr>
          <a:lstStyle/>
          <a:p>
            <a:pPr>
              <a:spcBef>
                <a:spcPts val="0"/>
              </a:spcBef>
              <a:buSzPct val="25000"/>
            </a:pPr>
            <a:r>
              <a:rPr lang="en-US" dirty="0"/>
              <a:t>Aaron Weaver, Cengage Learning</a:t>
            </a:r>
          </a:p>
          <a:p>
            <a:pPr marL="0" marR="0" lvl="0" indent="0" algn="l" rtl="0">
              <a:spcBef>
                <a:spcPts val="0"/>
              </a:spcBef>
              <a:buClr>
                <a:schemeClr val="dk1"/>
              </a:buClr>
              <a:buSzPct val="25000"/>
              <a:buFont typeface="Arial"/>
              <a:buNone/>
            </a:pPr>
            <a:r>
              <a:rPr lang="en-US" dirty="0" smtClean="0"/>
              <a:t>Matt </a:t>
            </a:r>
            <a:r>
              <a:rPr lang="en-US" dirty="0" err="1"/>
              <a:t>Tesauro</a:t>
            </a:r>
            <a:r>
              <a:rPr lang="en-US" dirty="0"/>
              <a:t>, </a:t>
            </a:r>
            <a:r>
              <a:rPr lang="en-US" dirty="0" smtClean="0"/>
              <a:t>OWASP</a:t>
            </a:r>
            <a:endParaRPr lang="en-US" dirty="0"/>
          </a:p>
        </p:txBody>
      </p:sp>
      <p:sp>
        <p:nvSpPr>
          <p:cNvPr id="49" name="Shape 49"/>
          <p:cNvSpPr txBox="1">
            <a:spLocks noGrp="1"/>
          </p:cNvSpPr>
          <p:nvPr>
            <p:ph type="title"/>
          </p:nvPr>
        </p:nvSpPr>
        <p:spPr>
          <a:xfrm>
            <a:off x="962620" y="2371655"/>
            <a:ext cx="7882442" cy="1066137"/>
          </a:xfrm>
          <a:prstGeom prst="rect">
            <a:avLst/>
          </a:prstGeom>
          <a:noFill/>
          <a:ln>
            <a:noFill/>
          </a:ln>
        </p:spPr>
        <p:txBody>
          <a:bodyPr lIns="91425" tIns="45700" rIns="91425" bIns="45700" anchor="ctr" anchorCtr="0">
            <a:noAutofit/>
          </a:bodyPr>
          <a:lstStyle/>
          <a:p>
            <a:pPr marL="0" marR="0" lvl="0" indent="-69850" algn="l" rtl="0">
              <a:spcBef>
                <a:spcPts val="0"/>
              </a:spcBef>
              <a:buClr>
                <a:schemeClr val="dk1"/>
              </a:buClr>
              <a:buSzPct val="27500"/>
              <a:buFont typeface="Arial"/>
              <a:buNone/>
            </a:pPr>
            <a:r>
              <a:rPr lang="en-US" dirty="0">
                <a:solidFill>
                  <a:srgbClr val="000000"/>
                </a:solidFill>
              </a:rPr>
              <a:t>OWASP </a:t>
            </a:r>
            <a:r>
              <a:rPr lang="en-US" dirty="0" err="1">
                <a:solidFill>
                  <a:srgbClr val="000000"/>
                </a:solidFill>
              </a:rPr>
              <a:t>AppSec</a:t>
            </a:r>
            <a:r>
              <a:rPr lang="en-US" dirty="0">
                <a:solidFill>
                  <a:srgbClr val="000000"/>
                </a:solidFill>
              </a:rPr>
              <a:t> Pipeline Project: Automate all the </a:t>
            </a:r>
            <a:r>
              <a:rPr lang="en-US" dirty="0" err="1" smtClean="0">
                <a:solidFill>
                  <a:srgbClr val="000000"/>
                </a:solidFill>
              </a:rPr>
              <a:t>AppSec</a:t>
            </a:r>
            <a:endParaRPr lang="en-US" dirty="0" smtClean="0">
              <a:solidFill>
                <a:srgbClr val="000000"/>
              </a:solidFill>
            </a:endParaRPr>
          </a:p>
          <a:p>
            <a:pPr marL="0" marR="0" lvl="0" indent="-69850" algn="l" rtl="0">
              <a:spcBef>
                <a:spcPts val="0"/>
              </a:spcBef>
              <a:buClr>
                <a:schemeClr val="dk1"/>
              </a:buClr>
              <a:buSzPct val="27500"/>
              <a:buFont typeface="Arial"/>
              <a:buNone/>
            </a:pPr>
            <a:endParaRPr dirty="0" smtClean="0"/>
          </a:p>
          <a:p>
            <a:pPr marL="0" marR="0" lvl="0" indent="0" algn="l" rtl="0">
              <a:spcBef>
                <a:spcPts val="0"/>
              </a:spcBef>
              <a:buClr>
                <a:schemeClr val="dk1"/>
              </a:buClr>
              <a:buSzPct val="25000"/>
              <a:buFont typeface="Arial"/>
              <a:buNone/>
            </a:pP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fld id="{00000000-1234-1234-1234-123412341234}" type="slidenum">
              <a:rPr lang="en-US" sz="900" b="0" i="0" u="none" strike="noStrike" cap="none" smtClean="0">
                <a:solidFill>
                  <a:schemeClr val="dk1"/>
                </a:solidFill>
                <a:latin typeface="Arial"/>
                <a:ea typeface="Arial"/>
                <a:cs typeface="Arial"/>
                <a:sym typeface="Arial"/>
              </a:rPr>
              <a:t>10</a:t>
            </a:fld>
            <a:endParaRPr lang="en-US" sz="900" b="0" i="0" u="none" strike="noStrike" cap="none">
              <a:solidFill>
                <a:schemeClr val="dk1"/>
              </a:solidFill>
              <a:latin typeface="Arial"/>
              <a:ea typeface="Arial"/>
              <a:cs typeface="Arial"/>
              <a:sym typeface="Arial"/>
            </a:endParaRPr>
          </a:p>
        </p:txBody>
      </p:sp>
      <p:sp>
        <p:nvSpPr>
          <p:cNvPr id="5" name="Rectangle 4"/>
          <p:cNvSpPr/>
          <p:nvPr/>
        </p:nvSpPr>
        <p:spPr>
          <a:xfrm>
            <a:off x="0" y="1732663"/>
            <a:ext cx="4572000" cy="2554545"/>
          </a:xfrm>
          <a:prstGeom prst="rect">
            <a:avLst/>
          </a:prstGeom>
        </p:spPr>
        <p:txBody>
          <a:bodyPr>
            <a:spAutoFit/>
          </a:bodyPr>
          <a:lstStyle/>
          <a:p>
            <a:pPr algn="ctr"/>
            <a:r>
              <a:rPr lang="en-US" sz="3200" u="sng" dirty="0">
                <a:solidFill>
                  <a:schemeClr val="tx1"/>
                </a:solidFill>
                <a:latin typeface="Arial" charset="0"/>
              </a:rPr>
              <a:t>2014</a:t>
            </a:r>
            <a:endParaRPr lang="en-US" sz="3200" dirty="0">
              <a:solidFill>
                <a:schemeClr val="tx1"/>
              </a:solidFill>
            </a:endParaRPr>
          </a:p>
          <a:p>
            <a:pPr algn="ctr"/>
            <a:r>
              <a:rPr lang="en-US" sz="3200" dirty="0">
                <a:solidFill>
                  <a:schemeClr val="tx1"/>
                </a:solidFill>
              </a:rPr>
              <a:t/>
            </a:r>
            <a:br>
              <a:rPr lang="en-US" sz="3200" dirty="0">
                <a:solidFill>
                  <a:schemeClr val="tx1"/>
                </a:solidFill>
              </a:rPr>
            </a:br>
            <a:r>
              <a:rPr lang="en-US" sz="3200" dirty="0">
                <a:solidFill>
                  <a:schemeClr val="tx1"/>
                </a:solidFill>
                <a:latin typeface="Arial" charset="0"/>
              </a:rPr>
              <a:t>44 assessments</a:t>
            </a:r>
            <a:endParaRPr lang="en-US" sz="3200" dirty="0">
              <a:solidFill>
                <a:schemeClr val="tx1"/>
              </a:solidFill>
            </a:endParaRPr>
          </a:p>
          <a:p>
            <a:r>
              <a:rPr lang="en-US" sz="3200" dirty="0"/>
              <a:t/>
            </a:r>
            <a:br>
              <a:rPr lang="en-US" sz="3200" dirty="0"/>
            </a:br>
            <a:endParaRPr lang="en-US" sz="3200" dirty="0"/>
          </a:p>
        </p:txBody>
      </p:sp>
      <p:sp>
        <p:nvSpPr>
          <p:cNvPr id="6" name="Rectangle 5"/>
          <p:cNvSpPr/>
          <p:nvPr/>
        </p:nvSpPr>
        <p:spPr>
          <a:xfrm>
            <a:off x="4029808" y="1732662"/>
            <a:ext cx="4572000" cy="2554545"/>
          </a:xfrm>
          <a:prstGeom prst="rect">
            <a:avLst/>
          </a:prstGeom>
        </p:spPr>
        <p:txBody>
          <a:bodyPr>
            <a:spAutoFit/>
          </a:bodyPr>
          <a:lstStyle/>
          <a:p>
            <a:pPr algn="ctr"/>
            <a:r>
              <a:rPr lang="en-US" sz="3200" u="sng" dirty="0" smtClean="0">
                <a:solidFill>
                  <a:schemeClr val="tx1"/>
                </a:solidFill>
                <a:latin typeface="Arial" charset="0"/>
              </a:rPr>
              <a:t>2015</a:t>
            </a:r>
            <a:endParaRPr lang="en-US" sz="3200" dirty="0">
              <a:solidFill>
                <a:schemeClr val="tx1"/>
              </a:solidFill>
            </a:endParaRPr>
          </a:p>
          <a:p>
            <a:pPr algn="ctr"/>
            <a:r>
              <a:rPr lang="en-US" sz="3200" dirty="0">
                <a:solidFill>
                  <a:schemeClr val="tx1"/>
                </a:solidFill>
              </a:rPr>
              <a:t/>
            </a:r>
            <a:br>
              <a:rPr lang="en-US" sz="3200" dirty="0">
                <a:solidFill>
                  <a:schemeClr val="tx1"/>
                </a:solidFill>
              </a:rPr>
            </a:br>
            <a:r>
              <a:rPr lang="en-US" sz="3200" dirty="0" smtClean="0">
                <a:solidFill>
                  <a:schemeClr val="tx1"/>
                </a:solidFill>
                <a:latin typeface="Arial" charset="0"/>
              </a:rPr>
              <a:t>~200 </a:t>
            </a:r>
            <a:r>
              <a:rPr lang="en-US" sz="3200" dirty="0">
                <a:solidFill>
                  <a:schemeClr val="tx1"/>
                </a:solidFill>
                <a:latin typeface="Arial" charset="0"/>
              </a:rPr>
              <a:t>assessments</a:t>
            </a:r>
            <a:endParaRPr lang="en-US" sz="3200" dirty="0">
              <a:solidFill>
                <a:schemeClr val="tx1"/>
              </a:solidFill>
            </a:endParaRPr>
          </a:p>
          <a:p>
            <a:r>
              <a:rPr lang="en-US" sz="3200" dirty="0"/>
              <a:t/>
            </a:r>
            <a:br>
              <a:rPr lang="en-US" sz="3200" dirty="0"/>
            </a:br>
            <a:endParaRPr lang="en-US" sz="3200" dirty="0"/>
          </a:p>
        </p:txBody>
      </p:sp>
    </p:spTree>
    <p:extLst>
      <p:ext uri="{BB962C8B-B14F-4D97-AF65-F5344CB8AC3E}">
        <p14:creationId xmlns:p14="http://schemas.microsoft.com/office/powerpoint/2010/main" val="856485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pic>
        <p:nvPicPr>
          <p:cNvPr id="123" name="Shape 123"/>
          <p:cNvPicPr preferRelativeResize="0"/>
          <p:nvPr/>
        </p:nvPicPr>
        <p:blipFill>
          <a:blip r:embed="rId3">
            <a:alphaModFix/>
          </a:blip>
          <a:stretch>
            <a:fillRect/>
          </a:stretch>
        </p:blipFill>
        <p:spPr>
          <a:xfrm>
            <a:off x="1752600" y="1587325"/>
            <a:ext cx="5638800" cy="1733550"/>
          </a:xfrm>
          <a:prstGeom prst="rect">
            <a:avLst/>
          </a:prstGeom>
          <a:noFill/>
          <a:ln>
            <a:noFill/>
          </a:ln>
        </p:spPr>
      </p:pic>
      <p:sp>
        <p:nvSpPr>
          <p:cNvPr id="124" name="Shape 124"/>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rtl="0">
              <a:spcBef>
                <a:spcPts val="0"/>
              </a:spcBef>
              <a:buNone/>
            </a:pPr>
            <a:r>
              <a:rPr lang="en-US"/>
              <a:t>Received well outside of AppSec</a:t>
            </a:r>
          </a:p>
        </p:txBody>
      </p:sp>
      <p:sp>
        <p:nvSpPr>
          <p:cNvPr id="125" name="Shape 125"/>
          <p:cNvSpPr txBox="1"/>
          <p:nvPr/>
        </p:nvSpPr>
        <p:spPr>
          <a:xfrm>
            <a:off x="4830300" y="3416825"/>
            <a:ext cx="2561100" cy="591300"/>
          </a:xfrm>
          <a:prstGeom prst="rect">
            <a:avLst/>
          </a:prstGeom>
          <a:noFill/>
          <a:ln>
            <a:noFill/>
          </a:ln>
        </p:spPr>
        <p:txBody>
          <a:bodyPr lIns="91425" tIns="91425" rIns="91425" bIns="91425" anchor="t" anchorCtr="0">
            <a:noAutofit/>
          </a:bodyPr>
          <a:lstStyle/>
          <a:p>
            <a:pPr lvl="0" algn="r">
              <a:spcBef>
                <a:spcPts val="0"/>
              </a:spcBef>
              <a:buNone/>
            </a:pPr>
            <a:r>
              <a:rPr lang="en-US"/>
              <a:t>O’Reilly Velocity Conference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12</a:t>
            </a:fld>
            <a:endParaRPr lang="en-US"/>
          </a:p>
        </p:txBody>
      </p:sp>
      <p:pic>
        <p:nvPicPr>
          <p:cNvPr id="132" name="Shape 132"/>
          <p:cNvPicPr preferRelativeResize="0"/>
          <p:nvPr/>
        </p:nvPicPr>
        <p:blipFill>
          <a:blip r:embed="rId3">
            <a:alphaModFix/>
          </a:blip>
          <a:stretch>
            <a:fillRect/>
          </a:stretch>
        </p:blipFill>
        <p:spPr>
          <a:xfrm>
            <a:off x="5058925" y="872112"/>
            <a:ext cx="3399274" cy="3399274"/>
          </a:xfrm>
          <a:prstGeom prst="rect">
            <a:avLst/>
          </a:prstGeom>
          <a:noFill/>
          <a:ln>
            <a:noFill/>
          </a:ln>
        </p:spPr>
      </p:pic>
      <p:sp>
        <p:nvSpPr>
          <p:cNvPr id="133" name="Shape 133"/>
          <p:cNvSpPr txBox="1">
            <a:spLocks noGrp="1"/>
          </p:cNvSpPr>
          <p:nvPr>
            <p:ph type="title"/>
          </p:nvPr>
        </p:nvSpPr>
        <p:spPr>
          <a:xfrm>
            <a:off x="457200" y="1842904"/>
            <a:ext cx="8229600" cy="857400"/>
          </a:xfrm>
          <a:prstGeom prst="rect">
            <a:avLst/>
          </a:prstGeom>
        </p:spPr>
        <p:txBody>
          <a:bodyPr lIns="91425" tIns="91425" rIns="91425" bIns="91425" anchor="ctr" anchorCtr="0">
            <a:noAutofit/>
          </a:bodyPr>
          <a:lstStyle/>
          <a:p>
            <a:pPr lvl="0" algn="ctr" rtl="0">
              <a:spcBef>
                <a:spcPts val="0"/>
              </a:spcBef>
              <a:buNone/>
            </a:pPr>
            <a:r>
              <a:rPr lang="en-US"/>
              <a:t>We need to do more </a:t>
            </a:r>
            <a:r>
              <a:rPr lang="en-US" b="1"/>
              <a:t>outside</a:t>
            </a:r>
            <a:r>
              <a:rPr lang="en-US"/>
              <a:t> </a:t>
            </a:r>
          </a:p>
          <a:p>
            <a:pPr lvl="0" algn="ctr" rtl="0">
              <a:spcBef>
                <a:spcPts val="0"/>
              </a:spcBef>
              <a:buNone/>
            </a:pPr>
            <a:r>
              <a:rPr lang="en-US"/>
              <a:t>of the security bubble.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
        <p:nvSpPr>
          <p:cNvPr id="124" name="Shape 124"/>
          <p:cNvSpPr txBox="1">
            <a:spLocks noGrp="1"/>
          </p:cNvSpPr>
          <p:nvPr>
            <p:ph type="title"/>
          </p:nvPr>
        </p:nvSpPr>
        <p:spPr>
          <a:xfrm>
            <a:off x="457200" y="1621540"/>
            <a:ext cx="8229600" cy="857400"/>
          </a:xfrm>
          <a:prstGeom prst="rect">
            <a:avLst/>
          </a:prstGeom>
        </p:spPr>
        <p:txBody>
          <a:bodyPr lIns="91425" tIns="91425" rIns="91425" bIns="91425" anchor="ctr" anchorCtr="0">
            <a:noAutofit/>
          </a:bodyPr>
          <a:lstStyle/>
          <a:p>
            <a:pPr lvl="0" algn="ctr" rtl="0">
              <a:spcBef>
                <a:spcPts val="0"/>
              </a:spcBef>
              <a:buNone/>
            </a:pPr>
            <a:r>
              <a:rPr lang="en-US" dirty="0" err="1" smtClean="0"/>
              <a:t>AppSec</a:t>
            </a:r>
            <a:r>
              <a:rPr lang="en-US" dirty="0" smtClean="0"/>
              <a:t> Tools should </a:t>
            </a:r>
            <a:br>
              <a:rPr lang="en-US" dirty="0" smtClean="0"/>
            </a:br>
            <a:r>
              <a:rPr lang="en-US" dirty="0" smtClean="0"/>
              <a:t>be self service</a:t>
            </a:r>
            <a:endParaRPr lang="en-US" dirty="0"/>
          </a:p>
        </p:txBody>
      </p:sp>
    </p:spTree>
    <p:extLst>
      <p:ext uri="{BB962C8B-B14F-4D97-AF65-F5344CB8AC3E}">
        <p14:creationId xmlns:p14="http://schemas.microsoft.com/office/powerpoint/2010/main" val="1080014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dirty="0"/>
              <a:t>Agile in Security</a:t>
            </a:r>
          </a:p>
        </p:txBody>
      </p:sp>
      <p:sp>
        <p:nvSpPr>
          <p:cNvPr id="140" name="Shape 140"/>
          <p:cNvSpPr txBox="1">
            <a:spLocks noGrp="1"/>
          </p:cNvSpPr>
          <p:nvPr>
            <p:ph type="body" idx="1"/>
          </p:nvPr>
        </p:nvSpPr>
        <p:spPr>
          <a:xfrm>
            <a:off x="457200" y="1200150"/>
            <a:ext cx="8229600" cy="3096000"/>
          </a:xfrm>
          <a:prstGeom prst="rect">
            <a:avLst/>
          </a:prstGeom>
        </p:spPr>
        <p:txBody>
          <a:bodyPr lIns="91425" tIns="91425" rIns="91425" bIns="91425" anchor="t" anchorCtr="0">
            <a:noAutofit/>
          </a:bodyPr>
          <a:lstStyle/>
          <a:p>
            <a:pPr lvl="0">
              <a:spcBef>
                <a:spcPts val="0"/>
              </a:spcBef>
              <a:buNone/>
            </a:pPr>
            <a:r>
              <a:rPr lang="en-US" dirty="0"/>
              <a:t>“We ran </a:t>
            </a:r>
            <a:r>
              <a:rPr lang="en-US" b="1" dirty="0"/>
              <a:t>Agile</a:t>
            </a:r>
            <a:r>
              <a:rPr lang="en-US" dirty="0"/>
              <a:t> with our application security group. Agile is an experiment, and everyone conducts it differently. The key is taking that first step and having people on your team who are willing to try, take a risk, and do something different. You learn how to work slowly over time.”</a:t>
            </a:r>
          </a:p>
        </p:txBody>
      </p:sp>
      <p:sp>
        <p:nvSpPr>
          <p:cNvPr id="141" name="Shape 141"/>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sp>
        <p:nvSpPr>
          <p:cNvPr id="142" name="Shape 142"/>
          <p:cNvSpPr txBox="1"/>
          <p:nvPr/>
        </p:nvSpPr>
        <p:spPr>
          <a:xfrm>
            <a:off x="5099300" y="3300350"/>
            <a:ext cx="3455400" cy="591300"/>
          </a:xfrm>
          <a:prstGeom prst="rect">
            <a:avLst/>
          </a:prstGeom>
          <a:noFill/>
          <a:ln>
            <a:noFill/>
          </a:ln>
        </p:spPr>
        <p:txBody>
          <a:bodyPr lIns="91425" tIns="91425" rIns="91425" bIns="91425" anchor="t" anchorCtr="0">
            <a:noAutofit/>
          </a:bodyPr>
          <a:lstStyle/>
          <a:p>
            <a:pPr lvl="0" algn="r">
              <a:spcBef>
                <a:spcPts val="0"/>
              </a:spcBef>
              <a:buNone/>
            </a:pPr>
            <a:r>
              <a:rPr lang="en-US"/>
              <a:t>-Jon Rose, CSO Dun &amp; Bradstreet</a:t>
            </a:r>
          </a:p>
          <a:p>
            <a:pPr lvl="0" algn="r" rtl="0">
              <a:spcBef>
                <a:spcPts val="0"/>
              </a:spcBef>
              <a:buClr>
                <a:schemeClr val="dk1"/>
              </a:buClr>
              <a:buFont typeface="Arial"/>
              <a:buNone/>
            </a:pPr>
            <a:r>
              <a:rPr lang="en-US">
                <a:solidFill>
                  <a:schemeClr val="dk1"/>
                </a:solidFill>
              </a:rPr>
              <a:t>http://goo.gl/qCH7cC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1842904"/>
            <a:ext cx="8229600" cy="857400"/>
          </a:xfrm>
          <a:prstGeom prst="rect">
            <a:avLst/>
          </a:prstGeom>
        </p:spPr>
        <p:txBody>
          <a:bodyPr lIns="91425" tIns="91425" rIns="91425" bIns="91425" anchor="ctr" anchorCtr="0">
            <a:noAutofit/>
          </a:bodyPr>
          <a:lstStyle/>
          <a:p>
            <a:pPr lvl="0" algn="ctr" rtl="0">
              <a:spcBef>
                <a:spcPts val="0"/>
              </a:spcBef>
              <a:buNone/>
            </a:pPr>
            <a:r>
              <a:rPr lang="en-US"/>
              <a:t>A data pump is at </a:t>
            </a:r>
          </a:p>
          <a:p>
            <a:pPr lvl="0" algn="ctr" rtl="0">
              <a:spcBef>
                <a:spcPts val="0"/>
              </a:spcBef>
              <a:buNone/>
            </a:pPr>
            <a:r>
              <a:rPr lang="en-US"/>
              <a:t>the heart of the Pipeline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457200" y="1842904"/>
            <a:ext cx="8229600" cy="857400"/>
          </a:xfrm>
          <a:prstGeom prst="rect">
            <a:avLst/>
          </a:prstGeom>
        </p:spPr>
        <p:txBody>
          <a:bodyPr lIns="91425" tIns="91425" rIns="91425" bIns="91425" anchor="ctr" anchorCtr="0">
            <a:noAutofit/>
          </a:bodyPr>
          <a:lstStyle/>
          <a:p>
            <a:pPr lvl="0" algn="ctr" rtl="0">
              <a:spcBef>
                <a:spcPts val="0"/>
              </a:spcBef>
              <a:buNone/>
            </a:pPr>
            <a:r>
              <a:rPr lang="en-US"/>
              <a:t>Your finding repository is your </a:t>
            </a:r>
            <a:br>
              <a:rPr lang="en-US"/>
            </a:br>
            <a:r>
              <a:rPr lang="en-US"/>
              <a:t>source of truth for the Pipeline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1842904"/>
            <a:ext cx="8229600" cy="857400"/>
          </a:xfrm>
          <a:prstGeom prst="rect">
            <a:avLst/>
          </a:prstGeom>
        </p:spPr>
        <p:txBody>
          <a:bodyPr lIns="91425" tIns="91425" rIns="91425" bIns="91425" anchor="ctr" anchorCtr="0">
            <a:noAutofit/>
          </a:bodyPr>
          <a:lstStyle/>
          <a:p>
            <a:pPr lvl="0" algn="ctr" rtl="0">
              <a:spcBef>
                <a:spcPts val="0"/>
              </a:spcBef>
              <a:buNone/>
            </a:pPr>
            <a:r>
              <a:rPr lang="en-US"/>
              <a:t>“we don’t want to be </a:t>
            </a:r>
            <a:r>
              <a:rPr lang="en-US" b="1"/>
              <a:t>locked</a:t>
            </a:r>
            <a:r>
              <a:rPr lang="en-US"/>
              <a:t> into any particular vendor.”</a:t>
            </a:r>
          </a:p>
        </p:txBody>
      </p:sp>
      <p:sp>
        <p:nvSpPr>
          <p:cNvPr id="161" name="Shape 161"/>
          <p:cNvSpPr txBox="1"/>
          <p:nvPr/>
        </p:nvSpPr>
        <p:spPr>
          <a:xfrm>
            <a:off x="6125325" y="2833850"/>
            <a:ext cx="2376300" cy="591300"/>
          </a:xfrm>
          <a:prstGeom prst="rect">
            <a:avLst/>
          </a:prstGeom>
          <a:noFill/>
          <a:ln>
            <a:noFill/>
          </a:ln>
        </p:spPr>
        <p:txBody>
          <a:bodyPr lIns="91425" tIns="91425" rIns="91425" bIns="91425" anchor="t" anchorCtr="0">
            <a:noAutofit/>
          </a:bodyPr>
          <a:lstStyle/>
          <a:p>
            <a:pPr lvl="0">
              <a:spcBef>
                <a:spcPts val="0"/>
              </a:spcBef>
              <a:buNone/>
            </a:pPr>
            <a:r>
              <a:rPr lang="en-US" i="1">
                <a:solidFill>
                  <a:srgbClr val="6F5D2B"/>
                </a:solidFill>
              </a:rPr>
              <a:t>-Oleg Gryb, Samsung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Clr>
                <a:schemeClr val="dk1"/>
              </a:buClr>
              <a:buSzPct val="27500"/>
              <a:buFont typeface="Arial"/>
              <a:buNone/>
            </a:pPr>
            <a:r>
              <a:rPr lang="en-US"/>
              <a:t>Finding Repository</a:t>
            </a:r>
          </a:p>
        </p:txBody>
      </p:sp>
      <p:sp>
        <p:nvSpPr>
          <p:cNvPr id="168" name="Shape 168"/>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pic>
        <p:nvPicPr>
          <p:cNvPr id="169" name="Shape 169"/>
          <p:cNvPicPr preferRelativeResize="0"/>
          <p:nvPr/>
        </p:nvPicPr>
        <p:blipFill>
          <a:blip r:embed="rId3">
            <a:alphaModFix/>
          </a:blip>
          <a:stretch>
            <a:fillRect/>
          </a:stretch>
        </p:blipFill>
        <p:spPr>
          <a:xfrm>
            <a:off x="5333425" y="1478750"/>
            <a:ext cx="2026275" cy="695025"/>
          </a:xfrm>
          <a:prstGeom prst="rect">
            <a:avLst/>
          </a:prstGeom>
          <a:noFill/>
          <a:ln>
            <a:noFill/>
          </a:ln>
        </p:spPr>
      </p:pic>
      <p:grpSp>
        <p:nvGrpSpPr>
          <p:cNvPr id="170" name="Shape 170"/>
          <p:cNvGrpSpPr/>
          <p:nvPr/>
        </p:nvGrpSpPr>
        <p:grpSpPr>
          <a:xfrm>
            <a:off x="1439137" y="1478712"/>
            <a:ext cx="3009900" cy="695100"/>
            <a:chOff x="4573487" y="1478712"/>
            <a:chExt cx="3009900" cy="695100"/>
          </a:xfrm>
        </p:grpSpPr>
        <p:sp>
          <p:nvSpPr>
            <p:cNvPr id="171" name="Shape 171"/>
            <p:cNvSpPr/>
            <p:nvPr/>
          </p:nvSpPr>
          <p:spPr>
            <a:xfrm>
              <a:off x="4573487" y="1478712"/>
              <a:ext cx="3009900" cy="6951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72" name="Shape 172"/>
            <p:cNvPicPr preferRelativeResize="0"/>
            <p:nvPr/>
          </p:nvPicPr>
          <p:blipFill>
            <a:blip r:embed="rId4">
              <a:alphaModFix/>
            </a:blip>
            <a:stretch>
              <a:fillRect/>
            </a:stretch>
          </p:blipFill>
          <p:spPr>
            <a:xfrm>
              <a:off x="4683925" y="1601325"/>
              <a:ext cx="2789025" cy="449850"/>
            </a:xfrm>
            <a:prstGeom prst="rect">
              <a:avLst/>
            </a:prstGeom>
            <a:noFill/>
            <a:ln>
              <a:noFill/>
            </a:ln>
          </p:spPr>
        </p:pic>
      </p:grpSp>
      <p:grpSp>
        <p:nvGrpSpPr>
          <p:cNvPr id="173" name="Shape 173"/>
          <p:cNvGrpSpPr/>
          <p:nvPr/>
        </p:nvGrpSpPr>
        <p:grpSpPr>
          <a:xfrm>
            <a:off x="1402987" y="2747100"/>
            <a:ext cx="3082200" cy="870525"/>
            <a:chOff x="1220825" y="2576075"/>
            <a:chExt cx="3082200" cy="870525"/>
          </a:xfrm>
        </p:grpSpPr>
        <p:sp>
          <p:nvSpPr>
            <p:cNvPr id="174" name="Shape 174"/>
            <p:cNvSpPr/>
            <p:nvPr/>
          </p:nvSpPr>
          <p:spPr>
            <a:xfrm>
              <a:off x="1220825" y="2589200"/>
              <a:ext cx="3082200" cy="857400"/>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75" name="Shape 175"/>
            <p:cNvGrpSpPr/>
            <p:nvPr/>
          </p:nvGrpSpPr>
          <p:grpSpPr>
            <a:xfrm>
              <a:off x="1321350" y="2576075"/>
              <a:ext cx="2648575" cy="722625"/>
              <a:chOff x="1250850" y="3154725"/>
              <a:chExt cx="2648575" cy="722625"/>
            </a:xfrm>
          </p:grpSpPr>
          <p:pic>
            <p:nvPicPr>
              <p:cNvPr id="176" name="Shape 176" descr="netspi-correlated-VM.png"/>
              <p:cNvPicPr preferRelativeResize="0"/>
              <p:nvPr/>
            </p:nvPicPr>
            <p:blipFill>
              <a:blip r:embed="rId5">
                <a:alphaModFix/>
              </a:blip>
              <a:stretch>
                <a:fillRect/>
              </a:stretch>
            </p:blipFill>
            <p:spPr>
              <a:xfrm>
                <a:off x="1441975" y="3477300"/>
                <a:ext cx="2457450" cy="400050"/>
              </a:xfrm>
              <a:prstGeom prst="rect">
                <a:avLst/>
              </a:prstGeom>
              <a:noFill/>
              <a:ln>
                <a:noFill/>
              </a:ln>
            </p:spPr>
          </p:pic>
          <p:sp>
            <p:nvSpPr>
              <p:cNvPr id="177" name="Shape 177"/>
              <p:cNvSpPr txBox="1"/>
              <p:nvPr/>
            </p:nvSpPr>
            <p:spPr>
              <a:xfrm>
                <a:off x="1250850" y="3154725"/>
                <a:ext cx="2308200" cy="672600"/>
              </a:xfrm>
              <a:prstGeom prst="rect">
                <a:avLst/>
              </a:prstGeom>
              <a:noFill/>
              <a:ln>
                <a:noFill/>
              </a:ln>
            </p:spPr>
            <p:txBody>
              <a:bodyPr lIns="91425" tIns="91425" rIns="91425" bIns="91425" anchor="t" anchorCtr="0">
                <a:noAutofit/>
              </a:bodyPr>
              <a:lstStyle/>
              <a:p>
                <a:pPr lvl="0">
                  <a:spcBef>
                    <a:spcPts val="0"/>
                  </a:spcBef>
                  <a:buNone/>
                </a:pPr>
                <a:r>
                  <a:rPr lang="en-US"/>
                  <a:t>NetSPI’s</a:t>
                </a:r>
              </a:p>
            </p:txBody>
          </p:sp>
        </p:grpSp>
      </p:grpSp>
      <p:grpSp>
        <p:nvGrpSpPr>
          <p:cNvPr id="178" name="Shape 178"/>
          <p:cNvGrpSpPr/>
          <p:nvPr/>
        </p:nvGrpSpPr>
        <p:grpSpPr>
          <a:xfrm>
            <a:off x="5267525" y="2724712"/>
            <a:ext cx="2231400" cy="915300"/>
            <a:chOff x="5073450" y="3527625"/>
            <a:chExt cx="2231400" cy="915300"/>
          </a:xfrm>
        </p:grpSpPr>
        <p:sp>
          <p:nvSpPr>
            <p:cNvPr id="179" name="Shape 179"/>
            <p:cNvSpPr/>
            <p:nvPr/>
          </p:nvSpPr>
          <p:spPr>
            <a:xfrm>
              <a:off x="5073450" y="3527625"/>
              <a:ext cx="2231400" cy="915300"/>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80" name="Shape 180"/>
            <p:cNvPicPr preferRelativeResize="0"/>
            <p:nvPr/>
          </p:nvPicPr>
          <p:blipFill>
            <a:blip r:embed="rId6">
              <a:alphaModFix/>
            </a:blip>
            <a:stretch>
              <a:fillRect/>
            </a:stretch>
          </p:blipFill>
          <p:spPr>
            <a:xfrm>
              <a:off x="5306062" y="3637773"/>
              <a:ext cx="1766181" cy="695025"/>
            </a:xfrm>
            <a:prstGeom prst="rect">
              <a:avLst/>
            </a:prstGeom>
            <a:noFill/>
            <a:ln>
              <a:noFill/>
            </a:ln>
          </p:spPr>
        </p:pic>
      </p:grpSp>
      <p:pic>
        <p:nvPicPr>
          <p:cNvPr id="2" name="Picture 1"/>
          <p:cNvPicPr>
            <a:picLocks noChangeAspect="1"/>
          </p:cNvPicPr>
          <p:nvPr/>
        </p:nvPicPr>
        <p:blipFill>
          <a:blip r:embed="rId7"/>
          <a:stretch>
            <a:fillRect/>
          </a:stretch>
        </p:blipFill>
        <p:spPr>
          <a:xfrm>
            <a:off x="1700952" y="3992988"/>
            <a:ext cx="2486269" cy="899053"/>
          </a:xfrm>
          <a:prstGeom prst="rect">
            <a:avLst/>
          </a:prstGeom>
        </p:spPr>
      </p:pic>
      <p:sp>
        <p:nvSpPr>
          <p:cNvPr id="3" name="Right Arrow 2"/>
          <p:cNvSpPr/>
          <p:nvPr/>
        </p:nvSpPr>
        <p:spPr>
          <a:xfrm>
            <a:off x="4449037" y="4204038"/>
            <a:ext cx="501162" cy="492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212015" y="4173187"/>
            <a:ext cx="2981907" cy="523220"/>
          </a:xfrm>
          <a:prstGeom prst="rect">
            <a:avLst/>
          </a:prstGeom>
        </p:spPr>
        <p:txBody>
          <a:bodyPr wrap="none">
            <a:spAutoFit/>
          </a:bodyPr>
          <a:lstStyle/>
          <a:p>
            <a:r>
              <a:rPr lang="en-US" sz="2800" b="1" dirty="0" smtClean="0">
                <a:solidFill>
                  <a:srgbClr val="333333"/>
                </a:solidFill>
                <a:latin typeface="Helvetica Neue" charset="0"/>
              </a:rPr>
              <a:t>OWASP Pipeline</a:t>
            </a:r>
            <a:endParaRPr lang="en-US" sz="2800" b="1" dirty="0">
              <a:solidFill>
                <a:srgbClr val="333333"/>
              </a:solidFill>
              <a:latin typeface="Helvetica Neue"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a:t>A New Role</a:t>
            </a:r>
          </a:p>
        </p:txBody>
      </p:sp>
      <p:sp>
        <p:nvSpPr>
          <p:cNvPr id="187" name="Shape 187"/>
          <p:cNvSpPr txBox="1">
            <a:spLocks noGrp="1"/>
          </p:cNvSpPr>
          <p:nvPr>
            <p:ph type="body" idx="1"/>
          </p:nvPr>
        </p:nvSpPr>
        <p:spPr>
          <a:xfrm>
            <a:off x="457200" y="1047750"/>
            <a:ext cx="8229600" cy="3096000"/>
          </a:xfrm>
          <a:prstGeom prst="rect">
            <a:avLst/>
          </a:prstGeom>
        </p:spPr>
        <p:txBody>
          <a:bodyPr lIns="91425" tIns="91425" rIns="91425" bIns="91425" anchor="t" anchorCtr="0">
            <a:noAutofit/>
          </a:bodyPr>
          <a:lstStyle/>
          <a:p>
            <a:pPr marL="0" lvl="0" indent="0">
              <a:spcBef>
                <a:spcPts val="0"/>
              </a:spcBef>
              <a:buNone/>
            </a:pPr>
            <a:r>
              <a:rPr lang="en-US" sz="2200"/>
              <a:t>We are seeking an accomplished </a:t>
            </a:r>
            <a:r>
              <a:rPr lang="en-US" sz="2200" b="1"/>
              <a:t>software builder</a:t>
            </a:r>
            <a:r>
              <a:rPr lang="en-US" sz="2200"/>
              <a:t> and </a:t>
            </a:r>
            <a:r>
              <a:rPr lang="en-US" sz="2200" b="1"/>
              <a:t>breaker</a:t>
            </a:r>
            <a:r>
              <a:rPr lang="en-US" sz="2200"/>
              <a:t> to bridge gaps between </a:t>
            </a:r>
            <a:r>
              <a:rPr lang="en-US" sz="2200" b="1"/>
              <a:t>software development</a:t>
            </a:r>
            <a:r>
              <a:rPr lang="en-US" sz="2200"/>
              <a:t> and information </a:t>
            </a:r>
            <a:r>
              <a:rPr lang="en-US" sz="2200" b="1"/>
              <a:t>security</a:t>
            </a:r>
            <a:r>
              <a:rPr lang="en-US" sz="2200"/>
              <a:t>. Traditionally, information security is siloed from development and reports are sent through emails. Our client, a Fortune 150 company, wants to work at a faster, more efficient pace. DevOps... but for security. We are seeking someone to help create and own new APIs and services, allowing </a:t>
            </a:r>
            <a:r>
              <a:rPr lang="en-US" sz="2200" b="1"/>
              <a:t>security</a:t>
            </a:r>
            <a:r>
              <a:rPr lang="en-US" sz="2200"/>
              <a:t> and </a:t>
            </a:r>
            <a:r>
              <a:rPr lang="en-US" sz="2200" b="1"/>
              <a:t>software</a:t>
            </a:r>
            <a:r>
              <a:rPr lang="en-US" sz="2200"/>
              <a:t> development tools to interact through </a:t>
            </a:r>
            <a:r>
              <a:rPr lang="en-US" sz="2200" b="1"/>
              <a:t>automation</a:t>
            </a:r>
            <a:r>
              <a:rPr lang="en-US" sz="2200"/>
              <a:t>.</a:t>
            </a:r>
          </a:p>
        </p:txBody>
      </p:sp>
      <p:sp>
        <p:nvSpPr>
          <p:cNvPr id="188" name="Shape 188"/>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pic>
        <p:nvPicPr>
          <p:cNvPr id="56" name="Shape 56"/>
          <p:cNvPicPr preferRelativeResize="0"/>
          <p:nvPr/>
        </p:nvPicPr>
        <p:blipFill>
          <a:blip r:embed="rId3">
            <a:alphaModFix/>
          </a:blip>
          <a:stretch>
            <a:fillRect/>
          </a:stretch>
        </p:blipFill>
        <p:spPr>
          <a:xfrm>
            <a:off x="0" y="-477771"/>
            <a:ext cx="9144000" cy="6099046"/>
          </a:xfrm>
          <a:prstGeom prst="rect">
            <a:avLst/>
          </a:prstGeom>
          <a:noFill/>
          <a:ln>
            <a:noFill/>
          </a:ln>
        </p:spPr>
      </p:pic>
      <p:pic>
        <p:nvPicPr>
          <p:cNvPr id="57" name="Shape 57" descr="owasp_appsec2016_colosseo_horizontal.png"/>
          <p:cNvPicPr preferRelativeResize="0"/>
          <p:nvPr/>
        </p:nvPicPr>
        <p:blipFill rotWithShape="1">
          <a:blip r:embed="rId4">
            <a:alphaModFix/>
          </a:blip>
          <a:srcRect/>
          <a:stretch/>
        </p:blipFill>
        <p:spPr>
          <a:xfrm>
            <a:off x="-183566" y="3790764"/>
            <a:ext cx="2438400" cy="17310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rtl="0">
              <a:spcBef>
                <a:spcPts val="0"/>
              </a:spcBef>
              <a:buNone/>
            </a:pPr>
            <a:r>
              <a:rPr lang="en-US"/>
              <a:t>A New Role</a:t>
            </a:r>
          </a:p>
        </p:txBody>
      </p:sp>
      <p:sp>
        <p:nvSpPr>
          <p:cNvPr id="195" name="Shape 195"/>
          <p:cNvSpPr txBox="1">
            <a:spLocks noGrp="1"/>
          </p:cNvSpPr>
          <p:nvPr>
            <p:ph type="body" idx="1"/>
          </p:nvPr>
        </p:nvSpPr>
        <p:spPr>
          <a:xfrm>
            <a:off x="457200" y="938300"/>
            <a:ext cx="8229600" cy="3096000"/>
          </a:xfrm>
          <a:prstGeom prst="rect">
            <a:avLst/>
          </a:prstGeom>
        </p:spPr>
        <p:txBody>
          <a:bodyPr lIns="91425" tIns="91425" rIns="91425" bIns="91425" anchor="t" anchorCtr="0">
            <a:noAutofit/>
          </a:bodyPr>
          <a:lstStyle/>
          <a:p>
            <a:pPr marL="0" lvl="0" indent="-69850">
              <a:spcBef>
                <a:spcPts val="0"/>
              </a:spcBef>
              <a:buClr>
                <a:schemeClr val="dk1"/>
              </a:buClr>
              <a:buSzPct val="50000"/>
              <a:buFont typeface="Arial"/>
              <a:buNone/>
            </a:pPr>
            <a:r>
              <a:rPr lang="en-US" sz="2200"/>
              <a:t>The goal is to enable developers to create </a:t>
            </a:r>
            <a:r>
              <a:rPr lang="en-US" sz="2200" b="1"/>
              <a:t>secure</a:t>
            </a:r>
            <a:r>
              <a:rPr lang="en-US" sz="2200"/>
              <a:t> and </a:t>
            </a:r>
            <a:r>
              <a:rPr lang="en-US" sz="2200" b="1"/>
              <a:t>simple</a:t>
            </a:r>
            <a:r>
              <a:rPr lang="en-US" sz="2200"/>
              <a:t> products.</a:t>
            </a:r>
          </a:p>
          <a:p>
            <a:pPr marL="0" lvl="0" indent="0" rtl="0">
              <a:spcBef>
                <a:spcPts val="0"/>
              </a:spcBef>
              <a:buNone/>
            </a:pPr>
            <a:endParaRPr sz="2200"/>
          </a:p>
          <a:p>
            <a:pPr marL="0" lvl="0" indent="-69850">
              <a:spcBef>
                <a:spcPts val="0"/>
              </a:spcBef>
              <a:buClr>
                <a:schemeClr val="dk1"/>
              </a:buClr>
              <a:buSzPct val="50000"/>
              <a:buFont typeface="Arial"/>
              <a:buNone/>
            </a:pPr>
            <a:r>
              <a:rPr lang="en-US" sz="2200"/>
              <a:t>The team is responsible for the definition, selection, testing, configuration and/or development of security testing tools (both static and dynamic) as well as </a:t>
            </a:r>
            <a:r>
              <a:rPr lang="en-US" sz="2200" b="1"/>
              <a:t>building</a:t>
            </a:r>
            <a:r>
              <a:rPr lang="en-US" sz="2200"/>
              <a:t> our own tools. Special focus is made on improving tool support for Open Source Software (OSS) Security – helping development projects to make informed decisions.</a:t>
            </a:r>
          </a:p>
          <a:p>
            <a:pPr lvl="0" rtl="0">
              <a:spcBef>
                <a:spcPts val="0"/>
              </a:spcBef>
              <a:buNone/>
            </a:pPr>
            <a:endParaRPr sz="2200">
              <a:latin typeface="Times New Roman"/>
              <a:ea typeface="Times New Roman"/>
              <a:cs typeface="Times New Roman"/>
              <a:sym typeface="Times New Roman"/>
            </a:endParaRPr>
          </a:p>
        </p:txBody>
      </p:sp>
      <p:sp>
        <p:nvSpPr>
          <p:cNvPr id="196" name="Shape 196"/>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US"/>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ctr" rtl="0">
              <a:spcBef>
                <a:spcPts val="0"/>
              </a:spcBef>
              <a:buSzPct val="25000"/>
              <a:buNone/>
            </a:pPr>
            <a:fld id="{00000000-1234-1234-1234-123412341234}" type="slidenum">
              <a:rPr lang="en-US" sz="900" b="0" i="0" u="none" strike="noStrike" cap="none" smtClean="0">
                <a:solidFill>
                  <a:schemeClr val="dk1"/>
                </a:solidFill>
                <a:latin typeface="Arial"/>
                <a:ea typeface="Arial"/>
                <a:cs typeface="Arial"/>
                <a:sym typeface="Arial"/>
              </a:rPr>
              <a:t>21</a:t>
            </a:fld>
            <a:endParaRPr lang="en-US" sz="900" b="0" i="0" u="none" strike="noStrike" cap="none">
              <a:solidFill>
                <a:schemeClr val="dk1"/>
              </a:solidFill>
              <a:latin typeface="Arial"/>
              <a:ea typeface="Arial"/>
              <a:cs typeface="Arial"/>
              <a:sym typeface="Arial"/>
            </a:endParaRPr>
          </a:p>
        </p:txBody>
      </p:sp>
      <p:pic>
        <p:nvPicPr>
          <p:cNvPr id="5" name="Picture 4"/>
          <p:cNvPicPr>
            <a:picLocks noChangeAspect="1"/>
          </p:cNvPicPr>
          <p:nvPr/>
        </p:nvPicPr>
        <p:blipFill>
          <a:blip r:embed="rId2"/>
          <a:stretch>
            <a:fillRect/>
          </a:stretch>
        </p:blipFill>
        <p:spPr>
          <a:xfrm>
            <a:off x="840642" y="-6346"/>
            <a:ext cx="7708900" cy="4241800"/>
          </a:xfrm>
          <a:prstGeom prst="rect">
            <a:avLst/>
          </a:prstGeom>
        </p:spPr>
      </p:pic>
      <p:sp>
        <p:nvSpPr>
          <p:cNvPr id="6" name="Rectangle 5"/>
          <p:cNvSpPr/>
          <p:nvPr/>
        </p:nvSpPr>
        <p:spPr>
          <a:xfrm>
            <a:off x="2324589" y="4413567"/>
            <a:ext cx="6093069" cy="307777"/>
          </a:xfrm>
          <a:prstGeom prst="rect">
            <a:avLst/>
          </a:prstGeom>
        </p:spPr>
        <p:txBody>
          <a:bodyPr wrap="square">
            <a:spAutoFit/>
          </a:bodyPr>
          <a:lstStyle/>
          <a:p>
            <a:r>
              <a:rPr lang="en-US" dirty="0"/>
              <a:t>http://</a:t>
            </a:r>
            <a:r>
              <a:rPr lang="en-US" dirty="0" err="1"/>
              <a:t>www.slideshare.net</a:t>
            </a:r>
            <a:r>
              <a:rPr lang="en-US" dirty="0"/>
              <a:t>/</a:t>
            </a:r>
            <a:r>
              <a:rPr lang="en-US" dirty="0" err="1"/>
              <a:t>SonatypeCorp</a:t>
            </a:r>
            <a:r>
              <a:rPr lang="en-US" dirty="0"/>
              <a:t>/nexus-and-continuous-delivery</a:t>
            </a:r>
          </a:p>
        </p:txBody>
      </p:sp>
    </p:spTree>
    <p:extLst>
      <p:ext uri="{BB962C8B-B14F-4D97-AF65-F5344CB8AC3E}">
        <p14:creationId xmlns:p14="http://schemas.microsoft.com/office/powerpoint/2010/main" val="17904923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457200" y="1649304"/>
            <a:ext cx="8229600" cy="857400"/>
          </a:xfrm>
          <a:prstGeom prst="rect">
            <a:avLst/>
          </a:prstGeom>
        </p:spPr>
        <p:txBody>
          <a:bodyPr lIns="91425" tIns="91425" rIns="91425" bIns="91425" anchor="ctr" anchorCtr="0">
            <a:noAutofit/>
          </a:bodyPr>
          <a:lstStyle/>
          <a:p>
            <a:pPr lvl="0" algn="ctr" rtl="0">
              <a:spcBef>
                <a:spcPts val="0"/>
              </a:spcBef>
              <a:buNone/>
            </a:pPr>
            <a:r>
              <a:rPr lang="en-US" b="1"/>
              <a:t>Case Studies</a:t>
            </a:r>
          </a:p>
          <a:p>
            <a:pPr lvl="0" algn="ctr" rtl="0">
              <a:spcBef>
                <a:spcPts val="0"/>
              </a:spcBef>
              <a:buNone/>
            </a:pPr>
            <a:endParaRPr/>
          </a:p>
          <a:p>
            <a:pPr lvl="0" algn="ctr" rtl="0">
              <a:spcBef>
                <a:spcPts val="0"/>
              </a:spcBef>
              <a:buNone/>
            </a:pPr>
            <a:r>
              <a:rPr lang="en-US"/>
              <a:t>How are AppSec Pipelines </a:t>
            </a:r>
          </a:p>
          <a:p>
            <a:pPr lvl="0" algn="ctr">
              <a:spcBef>
                <a:spcPts val="0"/>
              </a:spcBef>
              <a:buNone/>
            </a:pPr>
            <a:r>
              <a:rPr lang="en-US"/>
              <a:t>used in the real world?</a:t>
            </a:r>
          </a:p>
        </p:txBody>
      </p:sp>
      <p:sp>
        <p:nvSpPr>
          <p:cNvPr id="203" name="Shape 203"/>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8"/>
        <p:cNvGrpSpPr/>
        <p:nvPr/>
      </p:nvGrpSpPr>
      <p:grpSpPr>
        <a:xfrm>
          <a:off x="0" y="0"/>
          <a:ext cx="0" cy="0"/>
          <a:chOff x="0" y="0"/>
          <a:chExt cx="0" cy="0"/>
        </a:xfrm>
      </p:grpSpPr>
      <p:pic>
        <p:nvPicPr>
          <p:cNvPr id="209" name="Shape 209"/>
          <p:cNvPicPr preferRelativeResize="0"/>
          <p:nvPr/>
        </p:nvPicPr>
        <p:blipFill rotWithShape="1">
          <a:blip r:embed="rId3">
            <a:alphaModFix/>
          </a:blip>
          <a:srcRect b="7175"/>
          <a:stretch/>
        </p:blipFill>
        <p:spPr>
          <a:xfrm>
            <a:off x="-62850" y="654850"/>
            <a:ext cx="9269700" cy="3510600"/>
          </a:xfrm>
          <a:prstGeom prst="rect">
            <a:avLst/>
          </a:prstGeom>
          <a:noFill/>
          <a:ln>
            <a:noFill/>
          </a:ln>
        </p:spPr>
      </p:pic>
      <p:sp>
        <p:nvSpPr>
          <p:cNvPr id="210" name="Shape 210"/>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23</a:t>
            </a:fld>
            <a:endParaRPr lang="en-US"/>
          </a:p>
        </p:txBody>
      </p:sp>
      <p:sp>
        <p:nvSpPr>
          <p:cNvPr id="211" name="Shape 211"/>
          <p:cNvSpPr txBox="1"/>
          <p:nvPr/>
        </p:nvSpPr>
        <p:spPr>
          <a:xfrm>
            <a:off x="0" y="0"/>
            <a:ext cx="9144000" cy="1065000"/>
          </a:xfrm>
          <a:prstGeom prst="rect">
            <a:avLst/>
          </a:prstGeom>
          <a:noFill/>
          <a:ln>
            <a:noFill/>
          </a:ln>
        </p:spPr>
        <p:txBody>
          <a:bodyPr lIns="91425" tIns="91425" rIns="91425" bIns="91425" anchor="ctr" anchorCtr="0">
            <a:noAutofit/>
          </a:bodyPr>
          <a:lstStyle/>
          <a:p>
            <a:pPr lvl="0" algn="ctr" rtl="0">
              <a:spcBef>
                <a:spcPts val="0"/>
              </a:spcBef>
              <a:buNone/>
            </a:pPr>
            <a:r>
              <a:rPr lang="en-US" sz="4000" b="1">
                <a:solidFill>
                  <a:srgbClr val="6F5D2B"/>
                </a:solidFill>
              </a:rPr>
              <a:t>The “Original”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6"/>
        <p:cNvGrpSpPr/>
        <p:nvPr/>
      </p:nvGrpSpPr>
      <p:grpSpPr>
        <a:xfrm>
          <a:off x="0" y="0"/>
          <a:ext cx="0" cy="0"/>
          <a:chOff x="0" y="0"/>
          <a:chExt cx="0" cy="0"/>
        </a:xfrm>
      </p:grpSpPr>
      <p:sp>
        <p:nvSpPr>
          <p:cNvPr id="217" name="Shape 217"/>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pic>
        <p:nvPicPr>
          <p:cNvPr id="218" name="Shape 218"/>
          <p:cNvPicPr preferRelativeResize="0"/>
          <p:nvPr/>
        </p:nvPicPr>
        <p:blipFill rotWithShape="1">
          <a:blip r:embed="rId3">
            <a:alphaModFix/>
          </a:blip>
          <a:srcRect t="7252"/>
          <a:stretch/>
        </p:blipFill>
        <p:spPr>
          <a:xfrm>
            <a:off x="1057750" y="776649"/>
            <a:ext cx="6928999" cy="4443050"/>
          </a:xfrm>
          <a:prstGeom prst="rect">
            <a:avLst/>
          </a:prstGeom>
          <a:noFill/>
          <a:ln>
            <a:noFill/>
          </a:ln>
        </p:spPr>
      </p:pic>
      <p:sp>
        <p:nvSpPr>
          <p:cNvPr id="219" name="Shape 219"/>
          <p:cNvSpPr txBox="1"/>
          <p:nvPr/>
        </p:nvSpPr>
        <p:spPr>
          <a:xfrm>
            <a:off x="0" y="0"/>
            <a:ext cx="9144000" cy="1065000"/>
          </a:xfrm>
          <a:prstGeom prst="rect">
            <a:avLst/>
          </a:prstGeom>
          <a:noFill/>
          <a:ln>
            <a:noFill/>
          </a:ln>
        </p:spPr>
        <p:txBody>
          <a:bodyPr lIns="91425" tIns="91425" rIns="91425" bIns="91425" anchor="ctr" anchorCtr="0">
            <a:noAutofit/>
          </a:bodyPr>
          <a:lstStyle/>
          <a:p>
            <a:pPr lvl="0" algn="ctr" rtl="0">
              <a:spcBef>
                <a:spcPts val="0"/>
              </a:spcBef>
              <a:buNone/>
            </a:pPr>
            <a:r>
              <a:rPr lang="en-US" sz="4000" b="1">
                <a:solidFill>
                  <a:srgbClr val="6F5D2B"/>
                </a:solidFill>
              </a:rPr>
              <a:t>AppSec Pipeline Template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4"/>
        <p:cNvGrpSpPr/>
        <p:nvPr/>
      </p:nvGrpSpPr>
      <p:grpSpPr>
        <a:xfrm>
          <a:off x="0" y="0"/>
          <a:ext cx="0" cy="0"/>
          <a:chOff x="0" y="0"/>
          <a:chExt cx="0" cy="0"/>
        </a:xfrm>
      </p:grpSpPr>
      <p:sp>
        <p:nvSpPr>
          <p:cNvPr id="225" name="Shape 225"/>
          <p:cNvSpPr/>
          <p:nvPr/>
        </p:nvSpPr>
        <p:spPr>
          <a:xfrm>
            <a:off x="-17600" y="4030750"/>
            <a:ext cx="1372800" cy="1112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226" name="Shape 226"/>
          <p:cNvPicPr preferRelativeResize="0"/>
          <p:nvPr/>
        </p:nvPicPr>
        <p:blipFill>
          <a:blip r:embed="rId3">
            <a:alphaModFix/>
          </a:blip>
          <a:stretch>
            <a:fillRect/>
          </a:stretch>
        </p:blipFill>
        <p:spPr>
          <a:xfrm>
            <a:off x="1055794" y="-5775"/>
            <a:ext cx="7488559" cy="5143498"/>
          </a:xfrm>
          <a:prstGeom prst="rect">
            <a:avLst/>
          </a:prstGeom>
          <a:noFill/>
          <a:ln>
            <a:noFill/>
          </a:ln>
        </p:spPr>
      </p:pic>
      <p:sp>
        <p:nvSpPr>
          <p:cNvPr id="227" name="Shape 227"/>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25</a:t>
            </a:fld>
            <a:endParaRPr lang="en-US"/>
          </a:p>
        </p:txBody>
      </p:sp>
      <p:pic>
        <p:nvPicPr>
          <p:cNvPr id="228" name="Shape 228" descr="owasp_appsec2016_colosseo_horizontal.png"/>
          <p:cNvPicPr preferRelativeResize="0"/>
          <p:nvPr/>
        </p:nvPicPr>
        <p:blipFill rotWithShape="1">
          <a:blip r:embed="rId4">
            <a:alphaModFix/>
          </a:blip>
          <a:srcRect/>
          <a:stretch/>
        </p:blipFill>
        <p:spPr>
          <a:xfrm>
            <a:off x="-183566" y="3790764"/>
            <a:ext cx="2438400" cy="1731000"/>
          </a:xfrm>
          <a:prstGeom prst="rect">
            <a:avLst/>
          </a:prstGeom>
          <a:noFill/>
          <a:ln>
            <a:noFill/>
          </a:ln>
        </p:spPr>
      </p:pic>
      <p:sp>
        <p:nvSpPr>
          <p:cNvPr id="229" name="Shape 229"/>
          <p:cNvSpPr txBox="1"/>
          <p:nvPr/>
        </p:nvSpPr>
        <p:spPr>
          <a:xfrm>
            <a:off x="30750" y="4506000"/>
            <a:ext cx="9082500" cy="431400"/>
          </a:xfrm>
          <a:prstGeom prst="rect">
            <a:avLst/>
          </a:prstGeom>
          <a:noFill/>
          <a:ln>
            <a:noFill/>
          </a:ln>
        </p:spPr>
        <p:txBody>
          <a:bodyPr lIns="91425" tIns="91425" rIns="91425" bIns="91425" anchor="t" anchorCtr="0">
            <a:noAutofit/>
          </a:bodyPr>
          <a:lstStyle/>
          <a:p>
            <a:pPr lvl="0" algn="ctr">
              <a:spcBef>
                <a:spcPts val="0"/>
              </a:spcBef>
              <a:buNone/>
            </a:pPr>
            <a:r>
              <a:rPr lang="en-US" sz="2400" b="1"/>
              <a:t>Financial Institution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4"/>
        <p:cNvGrpSpPr/>
        <p:nvPr/>
      </p:nvGrpSpPr>
      <p:grpSpPr>
        <a:xfrm>
          <a:off x="0" y="0"/>
          <a:ext cx="0" cy="0"/>
          <a:chOff x="0" y="0"/>
          <a:chExt cx="0" cy="0"/>
        </a:xfrm>
      </p:grpSpPr>
      <p:sp>
        <p:nvSpPr>
          <p:cNvPr id="235" name="Shape 235"/>
          <p:cNvSpPr/>
          <p:nvPr/>
        </p:nvSpPr>
        <p:spPr>
          <a:xfrm>
            <a:off x="-17600" y="4030750"/>
            <a:ext cx="1372800" cy="1112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36" name="Shape 236"/>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26</a:t>
            </a:fld>
            <a:endParaRPr lang="en-US"/>
          </a:p>
        </p:txBody>
      </p:sp>
      <p:pic>
        <p:nvPicPr>
          <p:cNvPr id="237" name="Shape 237" descr="owasp_appsec2016_colosseo_horizontal.png"/>
          <p:cNvPicPr preferRelativeResize="0"/>
          <p:nvPr/>
        </p:nvPicPr>
        <p:blipFill rotWithShape="1">
          <a:blip r:embed="rId3">
            <a:alphaModFix/>
          </a:blip>
          <a:srcRect/>
          <a:stretch/>
        </p:blipFill>
        <p:spPr>
          <a:xfrm>
            <a:off x="-183566" y="3790764"/>
            <a:ext cx="2438400" cy="1731000"/>
          </a:xfrm>
          <a:prstGeom prst="rect">
            <a:avLst/>
          </a:prstGeom>
          <a:noFill/>
          <a:ln>
            <a:noFill/>
          </a:ln>
        </p:spPr>
      </p:pic>
      <p:sp>
        <p:nvSpPr>
          <p:cNvPr id="238" name="Shape 238"/>
          <p:cNvSpPr txBox="1"/>
          <p:nvPr/>
        </p:nvSpPr>
        <p:spPr>
          <a:xfrm>
            <a:off x="30750" y="4506000"/>
            <a:ext cx="9082500" cy="431400"/>
          </a:xfrm>
          <a:prstGeom prst="rect">
            <a:avLst/>
          </a:prstGeom>
          <a:noFill/>
          <a:ln>
            <a:noFill/>
          </a:ln>
        </p:spPr>
        <p:txBody>
          <a:bodyPr lIns="91425" tIns="91425" rIns="91425" bIns="91425" anchor="t" anchorCtr="0">
            <a:noAutofit/>
          </a:bodyPr>
          <a:lstStyle/>
          <a:p>
            <a:pPr lvl="0" algn="ctr" rtl="0">
              <a:spcBef>
                <a:spcPts val="0"/>
              </a:spcBef>
              <a:buNone/>
            </a:pPr>
            <a:r>
              <a:rPr lang="en-US" sz="2400" b="1"/>
              <a:t>Large Multinational Conglomerate</a:t>
            </a:r>
          </a:p>
        </p:txBody>
      </p:sp>
      <p:pic>
        <p:nvPicPr>
          <p:cNvPr id="239" name="Shape 239"/>
          <p:cNvPicPr preferRelativeResize="0"/>
          <p:nvPr/>
        </p:nvPicPr>
        <p:blipFill rotWithShape="1">
          <a:blip r:embed="rId4">
            <a:alphaModFix/>
          </a:blip>
          <a:srcRect t="-1895"/>
          <a:stretch/>
        </p:blipFill>
        <p:spPr>
          <a:xfrm>
            <a:off x="663025" y="-79212"/>
            <a:ext cx="7829550" cy="4257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4"/>
        <p:cNvGrpSpPr/>
        <p:nvPr/>
      </p:nvGrpSpPr>
      <p:grpSpPr>
        <a:xfrm>
          <a:off x="0" y="0"/>
          <a:ext cx="0" cy="0"/>
          <a:chOff x="0" y="0"/>
          <a:chExt cx="0" cy="0"/>
        </a:xfrm>
      </p:grpSpPr>
      <p:sp>
        <p:nvSpPr>
          <p:cNvPr id="235" name="Shape 235"/>
          <p:cNvSpPr/>
          <p:nvPr/>
        </p:nvSpPr>
        <p:spPr>
          <a:xfrm>
            <a:off x="-17600" y="4030750"/>
            <a:ext cx="1372800" cy="1112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36" name="Shape 236"/>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27</a:t>
            </a:fld>
            <a:endParaRPr lang="en-US"/>
          </a:p>
        </p:txBody>
      </p:sp>
      <p:pic>
        <p:nvPicPr>
          <p:cNvPr id="237" name="Shape 237" descr="owasp_appsec2016_colosseo_horizontal.png"/>
          <p:cNvPicPr preferRelativeResize="0"/>
          <p:nvPr/>
        </p:nvPicPr>
        <p:blipFill rotWithShape="1">
          <a:blip r:embed="rId3">
            <a:alphaModFix/>
          </a:blip>
          <a:srcRect/>
          <a:stretch/>
        </p:blipFill>
        <p:spPr>
          <a:xfrm>
            <a:off x="-183566" y="3790764"/>
            <a:ext cx="2438400" cy="1731000"/>
          </a:xfrm>
          <a:prstGeom prst="rect">
            <a:avLst/>
          </a:prstGeom>
          <a:noFill/>
          <a:ln>
            <a:noFill/>
          </a:ln>
        </p:spPr>
      </p:pic>
      <p:sp>
        <p:nvSpPr>
          <p:cNvPr id="238" name="Shape 238"/>
          <p:cNvSpPr txBox="1"/>
          <p:nvPr/>
        </p:nvSpPr>
        <p:spPr>
          <a:xfrm>
            <a:off x="30750" y="4506000"/>
            <a:ext cx="9082500" cy="431400"/>
          </a:xfrm>
          <a:prstGeom prst="rect">
            <a:avLst/>
          </a:prstGeom>
          <a:noFill/>
          <a:ln>
            <a:noFill/>
          </a:ln>
        </p:spPr>
        <p:txBody>
          <a:bodyPr lIns="91425" tIns="91425" rIns="91425" bIns="91425" anchor="t" anchorCtr="0">
            <a:noAutofit/>
          </a:bodyPr>
          <a:lstStyle/>
          <a:p>
            <a:pPr lvl="0" algn="ctr" rtl="0">
              <a:spcBef>
                <a:spcPts val="0"/>
              </a:spcBef>
              <a:buNone/>
            </a:pPr>
            <a:r>
              <a:rPr lang="en-US" sz="2400" b="1" dirty="0" smtClean="0"/>
              <a:t>Education Company</a:t>
            </a:r>
            <a:endParaRPr lang="en-US" sz="2400" b="1" dirty="0"/>
          </a:p>
        </p:txBody>
      </p:sp>
      <p:grpSp>
        <p:nvGrpSpPr>
          <p:cNvPr id="7" name="Shape 170"/>
          <p:cNvGrpSpPr/>
          <p:nvPr/>
        </p:nvGrpSpPr>
        <p:grpSpPr>
          <a:xfrm>
            <a:off x="558288" y="1180729"/>
            <a:ext cx="1992552" cy="460156"/>
            <a:chOff x="4573487" y="1478712"/>
            <a:chExt cx="3009900" cy="695100"/>
          </a:xfrm>
        </p:grpSpPr>
        <p:sp>
          <p:nvSpPr>
            <p:cNvPr id="8" name="Shape 171"/>
            <p:cNvSpPr/>
            <p:nvPr/>
          </p:nvSpPr>
          <p:spPr>
            <a:xfrm>
              <a:off x="4573487" y="1478712"/>
              <a:ext cx="3009900" cy="6951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9" name="Shape 172"/>
            <p:cNvPicPr preferRelativeResize="0"/>
            <p:nvPr/>
          </p:nvPicPr>
          <p:blipFill>
            <a:blip r:embed="rId4">
              <a:alphaModFix/>
            </a:blip>
            <a:stretch>
              <a:fillRect/>
            </a:stretch>
          </p:blipFill>
          <p:spPr>
            <a:xfrm>
              <a:off x="4683925" y="1601325"/>
              <a:ext cx="2789025" cy="449850"/>
            </a:xfrm>
            <a:prstGeom prst="rect">
              <a:avLst/>
            </a:prstGeom>
            <a:noFill/>
            <a:ln>
              <a:noFill/>
            </a:ln>
          </p:spPr>
        </p:pic>
      </p:grpSp>
      <p:pic>
        <p:nvPicPr>
          <p:cNvPr id="10" name="Picture 9"/>
          <p:cNvPicPr>
            <a:picLocks noChangeAspect="1"/>
          </p:cNvPicPr>
          <p:nvPr/>
        </p:nvPicPr>
        <p:blipFill>
          <a:blip r:embed="rId5"/>
          <a:stretch>
            <a:fillRect/>
          </a:stretch>
        </p:blipFill>
        <p:spPr>
          <a:xfrm>
            <a:off x="3379978" y="1023999"/>
            <a:ext cx="1978269" cy="636227"/>
          </a:xfrm>
          <a:prstGeom prst="rect">
            <a:avLst/>
          </a:prstGeom>
        </p:spPr>
      </p:pic>
      <p:pic>
        <p:nvPicPr>
          <p:cNvPr id="11" name="Picture 10"/>
          <p:cNvPicPr>
            <a:picLocks noChangeAspect="1"/>
          </p:cNvPicPr>
          <p:nvPr/>
        </p:nvPicPr>
        <p:blipFill>
          <a:blip r:embed="rId6"/>
          <a:stretch>
            <a:fillRect/>
          </a:stretch>
        </p:blipFill>
        <p:spPr>
          <a:xfrm>
            <a:off x="6824076" y="1180729"/>
            <a:ext cx="1005840" cy="1005840"/>
          </a:xfrm>
          <a:prstGeom prst="rect">
            <a:avLst/>
          </a:prstGeom>
        </p:spPr>
      </p:pic>
      <p:pic>
        <p:nvPicPr>
          <p:cNvPr id="12" name="Picture 11"/>
          <p:cNvPicPr>
            <a:picLocks noChangeAspect="1"/>
          </p:cNvPicPr>
          <p:nvPr/>
        </p:nvPicPr>
        <p:blipFill>
          <a:blip r:embed="rId7"/>
          <a:stretch>
            <a:fillRect/>
          </a:stretch>
        </p:blipFill>
        <p:spPr>
          <a:xfrm>
            <a:off x="3813943" y="224611"/>
            <a:ext cx="722888" cy="722888"/>
          </a:xfrm>
          <a:prstGeom prst="rect">
            <a:avLst/>
          </a:prstGeom>
        </p:spPr>
      </p:pic>
      <p:pic>
        <p:nvPicPr>
          <p:cNvPr id="13" name="Picture 12"/>
          <p:cNvPicPr>
            <a:picLocks noChangeAspect="1"/>
          </p:cNvPicPr>
          <p:nvPr/>
        </p:nvPicPr>
        <p:blipFill>
          <a:blip r:embed="rId8"/>
          <a:stretch>
            <a:fillRect/>
          </a:stretch>
        </p:blipFill>
        <p:spPr>
          <a:xfrm>
            <a:off x="3687707" y="1845032"/>
            <a:ext cx="1346168" cy="452693"/>
          </a:xfrm>
          <a:prstGeom prst="rect">
            <a:avLst/>
          </a:prstGeom>
        </p:spPr>
      </p:pic>
      <p:pic>
        <p:nvPicPr>
          <p:cNvPr id="14" name="Picture 13"/>
          <p:cNvPicPr>
            <a:picLocks noChangeAspect="1"/>
          </p:cNvPicPr>
          <p:nvPr/>
        </p:nvPicPr>
        <p:blipFill>
          <a:blip r:embed="rId9"/>
          <a:stretch>
            <a:fillRect/>
          </a:stretch>
        </p:blipFill>
        <p:spPr>
          <a:xfrm>
            <a:off x="3687707" y="2297725"/>
            <a:ext cx="1246331" cy="934748"/>
          </a:xfrm>
          <a:prstGeom prst="rect">
            <a:avLst/>
          </a:prstGeom>
        </p:spPr>
      </p:pic>
      <p:pic>
        <p:nvPicPr>
          <p:cNvPr id="15" name="Picture 14"/>
          <p:cNvPicPr>
            <a:picLocks noChangeAspect="1"/>
          </p:cNvPicPr>
          <p:nvPr/>
        </p:nvPicPr>
        <p:blipFill>
          <a:blip r:embed="rId10"/>
          <a:stretch>
            <a:fillRect/>
          </a:stretch>
        </p:blipFill>
        <p:spPr>
          <a:xfrm>
            <a:off x="3342684" y="3414498"/>
            <a:ext cx="1936376" cy="192746"/>
          </a:xfrm>
          <a:prstGeom prst="rect">
            <a:avLst/>
          </a:prstGeom>
        </p:spPr>
      </p:pic>
      <p:sp>
        <p:nvSpPr>
          <p:cNvPr id="16" name="Rounded Rectangle 15"/>
          <p:cNvSpPr/>
          <p:nvPr/>
        </p:nvSpPr>
        <p:spPr>
          <a:xfrm>
            <a:off x="608745" y="3789269"/>
            <a:ext cx="1930998" cy="313720"/>
          </a:xfrm>
          <a:prstGeom prst="roundRect">
            <a:avLst/>
          </a:prstGeom>
          <a:solidFill>
            <a:srgbClr val="00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Intake</a:t>
            </a:r>
            <a:endParaRPr lang="en-US" dirty="0"/>
          </a:p>
        </p:txBody>
      </p:sp>
      <p:sp>
        <p:nvSpPr>
          <p:cNvPr id="17" name="Rounded Rectangle 16"/>
          <p:cNvSpPr/>
          <p:nvPr/>
        </p:nvSpPr>
        <p:spPr>
          <a:xfrm>
            <a:off x="3395292" y="3789269"/>
            <a:ext cx="1930998" cy="313720"/>
          </a:xfrm>
          <a:prstGeom prst="roundRect">
            <a:avLst/>
          </a:prstGeom>
          <a:solidFill>
            <a:srgbClr val="00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Test</a:t>
            </a:r>
            <a:endParaRPr lang="en-US" dirty="0"/>
          </a:p>
        </p:txBody>
      </p:sp>
      <p:sp>
        <p:nvSpPr>
          <p:cNvPr id="18" name="Rounded Rectangle 17"/>
          <p:cNvSpPr/>
          <p:nvPr/>
        </p:nvSpPr>
        <p:spPr>
          <a:xfrm>
            <a:off x="6361497" y="3789269"/>
            <a:ext cx="1930998" cy="313720"/>
          </a:xfrm>
          <a:prstGeom prst="roundRect">
            <a:avLst/>
          </a:prstGeom>
          <a:solidFill>
            <a:srgbClr val="0046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Delivery</a:t>
            </a:r>
            <a:endParaRPr lang="en-US" dirty="0"/>
          </a:p>
        </p:txBody>
      </p:sp>
    </p:spTree>
    <p:extLst>
      <p:ext uri="{BB962C8B-B14F-4D97-AF65-F5344CB8AC3E}">
        <p14:creationId xmlns:p14="http://schemas.microsoft.com/office/powerpoint/2010/main" val="2048074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a:t>
            </a:r>
            <a:r>
              <a:rPr lang="en-US" dirty="0" err="1" smtClean="0"/>
              <a:t>AppSec</a:t>
            </a:r>
            <a:r>
              <a:rPr lang="en-US" dirty="0" smtClean="0"/>
              <a:t> Pipeline Architecture</a:t>
            </a:r>
            <a:endParaRPr lang="en-US" dirty="0"/>
          </a:p>
        </p:txBody>
      </p:sp>
      <p:sp>
        <p:nvSpPr>
          <p:cNvPr id="3" name="Text Placeholder 2"/>
          <p:cNvSpPr>
            <a:spLocks noGrp="1"/>
          </p:cNvSpPr>
          <p:nvPr>
            <p:ph type="body" idx="1"/>
          </p:nvPr>
        </p:nvSpPr>
        <p:spPr>
          <a:xfrm>
            <a:off x="457200" y="2004646"/>
            <a:ext cx="8229600" cy="2291526"/>
          </a:xfrm>
        </p:spPr>
        <p:txBody>
          <a:bodyPr/>
          <a:lstStyle/>
          <a:p>
            <a:r>
              <a:rPr lang="en-US" dirty="0">
                <a:hlinkClick r:id="rId2"/>
              </a:rPr>
              <a:t>http://</a:t>
            </a:r>
            <a:r>
              <a:rPr lang="en-US" dirty="0" smtClean="0">
                <a:hlinkClick r:id="rId2"/>
              </a:rPr>
              <a:t>goo.gl/b4SXin</a:t>
            </a:r>
            <a:endParaRPr lang="en-US" dirty="0" smtClean="0"/>
          </a:p>
          <a:p>
            <a:r>
              <a:rPr lang="en-US" dirty="0" smtClean="0"/>
              <a:t>Submit your </a:t>
            </a:r>
            <a:r>
              <a:rPr lang="en-US" dirty="0" err="1" smtClean="0"/>
              <a:t>AppSec</a:t>
            </a:r>
            <a:r>
              <a:rPr lang="en-US" dirty="0" smtClean="0"/>
              <a:t> Pipeline: </a:t>
            </a:r>
            <a:r>
              <a:rPr lang="en-US" dirty="0" err="1" smtClean="0"/>
              <a:t>aaron.weaver@owasp.org</a:t>
            </a:r>
            <a:endParaRPr lang="en-US" dirty="0"/>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fld id="{00000000-1234-1234-1234-123412341234}" type="slidenum">
              <a:rPr lang="en-US" sz="900" b="0" i="0" u="none" strike="noStrike" cap="none" smtClean="0">
                <a:solidFill>
                  <a:schemeClr val="dk1"/>
                </a:solidFill>
                <a:latin typeface="Arial"/>
                <a:ea typeface="Arial"/>
                <a:cs typeface="Arial"/>
                <a:sym typeface="Arial"/>
              </a:rPr>
              <a:t>28</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951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dirty="0"/>
              <a:t>Shifting Left</a:t>
            </a:r>
          </a:p>
        </p:txBody>
      </p:sp>
      <p:sp>
        <p:nvSpPr>
          <p:cNvPr id="254" name="Shape 254"/>
          <p:cNvSpPr txBox="1">
            <a:spLocks noGrp="1"/>
          </p:cNvSpPr>
          <p:nvPr>
            <p:ph type="body" idx="1"/>
          </p:nvPr>
        </p:nvSpPr>
        <p:spPr>
          <a:xfrm>
            <a:off x="457200" y="1200150"/>
            <a:ext cx="8229600" cy="3096000"/>
          </a:xfrm>
          <a:prstGeom prst="rect">
            <a:avLst/>
          </a:prstGeom>
        </p:spPr>
        <p:txBody>
          <a:bodyPr lIns="91425" tIns="91425" rIns="91425" bIns="91425" anchor="t" anchorCtr="0">
            <a:noAutofit/>
          </a:bodyPr>
          <a:lstStyle/>
          <a:p>
            <a:pPr lvl="0">
              <a:spcBef>
                <a:spcPts val="0"/>
              </a:spcBef>
              <a:buNone/>
            </a:pPr>
            <a:r>
              <a:rPr lang="en-US" dirty="0" smtClean="0"/>
              <a:t>Security tools are making more efforts to make their tools more security friendly.</a:t>
            </a:r>
            <a:r>
              <a:rPr lang="en-US" dirty="0"/>
              <a:t>	</a:t>
            </a:r>
          </a:p>
        </p:txBody>
      </p:sp>
      <p:sp>
        <p:nvSpPr>
          <p:cNvPr id="255" name="Shape 255"/>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29</a:t>
            </a:fld>
            <a:endParaRPr lang="en-US"/>
          </a:p>
        </p:txBody>
      </p:sp>
      <p:pic>
        <p:nvPicPr>
          <p:cNvPr id="3" name="Picture 2"/>
          <p:cNvPicPr>
            <a:picLocks noChangeAspect="1"/>
          </p:cNvPicPr>
          <p:nvPr/>
        </p:nvPicPr>
        <p:blipFill>
          <a:blip r:embed="rId3"/>
          <a:stretch>
            <a:fillRect/>
          </a:stretch>
        </p:blipFill>
        <p:spPr>
          <a:xfrm>
            <a:off x="905608" y="2424385"/>
            <a:ext cx="2849571" cy="283645"/>
          </a:xfrm>
          <a:prstGeom prst="rect">
            <a:avLst/>
          </a:prstGeom>
        </p:spPr>
      </p:pic>
      <p:pic>
        <p:nvPicPr>
          <p:cNvPr id="6" name="Picture 5"/>
          <p:cNvPicPr>
            <a:picLocks noChangeAspect="1"/>
          </p:cNvPicPr>
          <p:nvPr/>
        </p:nvPicPr>
        <p:blipFill>
          <a:blip r:embed="rId4"/>
          <a:stretch>
            <a:fillRect/>
          </a:stretch>
        </p:blipFill>
        <p:spPr>
          <a:xfrm>
            <a:off x="5369658" y="2266451"/>
            <a:ext cx="1567473" cy="599512"/>
          </a:xfrm>
          <a:prstGeom prst="rect">
            <a:avLst/>
          </a:prstGeom>
        </p:spPr>
      </p:pic>
      <p:pic>
        <p:nvPicPr>
          <p:cNvPr id="7" name="Picture 6"/>
          <p:cNvPicPr>
            <a:picLocks noChangeAspect="1"/>
          </p:cNvPicPr>
          <p:nvPr/>
        </p:nvPicPr>
        <p:blipFill>
          <a:blip r:embed="rId5"/>
          <a:stretch>
            <a:fillRect/>
          </a:stretch>
        </p:blipFill>
        <p:spPr>
          <a:xfrm>
            <a:off x="5369658" y="3002734"/>
            <a:ext cx="1978269" cy="636227"/>
          </a:xfrm>
          <a:prstGeom prst="rect">
            <a:avLst/>
          </a:prstGeom>
        </p:spPr>
      </p:pic>
      <p:pic>
        <p:nvPicPr>
          <p:cNvPr id="8" name="Picture 7"/>
          <p:cNvPicPr>
            <a:picLocks noChangeAspect="1"/>
          </p:cNvPicPr>
          <p:nvPr/>
        </p:nvPicPr>
        <p:blipFill>
          <a:blip r:embed="rId6"/>
          <a:stretch>
            <a:fillRect/>
          </a:stretch>
        </p:blipFill>
        <p:spPr>
          <a:xfrm>
            <a:off x="5369658" y="3638961"/>
            <a:ext cx="1642973" cy="657189"/>
          </a:xfrm>
          <a:prstGeom prst="rect">
            <a:avLst/>
          </a:prstGeom>
        </p:spPr>
      </p:pic>
      <p:pic>
        <p:nvPicPr>
          <p:cNvPr id="9" name="Picture 8"/>
          <p:cNvPicPr>
            <a:picLocks noChangeAspect="1"/>
          </p:cNvPicPr>
          <p:nvPr/>
        </p:nvPicPr>
        <p:blipFill>
          <a:blip r:embed="rId7"/>
          <a:stretch>
            <a:fillRect/>
          </a:stretch>
        </p:blipFill>
        <p:spPr>
          <a:xfrm>
            <a:off x="905609" y="2916425"/>
            <a:ext cx="2074984" cy="5039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a:t>Background</a:t>
            </a:r>
          </a:p>
        </p:txBody>
      </p:sp>
      <p:sp>
        <p:nvSpPr>
          <p:cNvPr id="64" name="Shape 64"/>
          <p:cNvSpPr txBox="1">
            <a:spLocks noGrp="1"/>
          </p:cNvSpPr>
          <p:nvPr>
            <p:ph type="body" idx="1"/>
          </p:nvPr>
        </p:nvSpPr>
        <p:spPr>
          <a:xfrm>
            <a:off x="457200" y="1200150"/>
            <a:ext cx="8229600" cy="3096000"/>
          </a:xfrm>
          <a:prstGeom prst="rect">
            <a:avLst/>
          </a:prstGeom>
        </p:spPr>
        <p:txBody>
          <a:bodyPr lIns="91425" tIns="91425" rIns="91425" bIns="91425" anchor="t" anchorCtr="0">
            <a:noAutofit/>
          </a:bodyPr>
          <a:lstStyle/>
          <a:p>
            <a:pPr marL="457200" lvl="0" indent="-228600" rtl="0">
              <a:spcBef>
                <a:spcPts val="0"/>
              </a:spcBef>
            </a:pPr>
            <a:r>
              <a:rPr lang="en-US"/>
              <a:t>Officially launched the OWASP Project AppSec Pipeline at AppSecEU Amsterdam 2015</a:t>
            </a:r>
            <a:br>
              <a:rPr lang="en-US"/>
            </a:br>
            <a:endParaRPr lang="en-US"/>
          </a:p>
          <a:p>
            <a:pPr marL="457200" lvl="0" indent="-228600">
              <a:spcBef>
                <a:spcPts val="0"/>
              </a:spcBef>
            </a:pPr>
            <a:r>
              <a:rPr lang="en-US"/>
              <a:t>Taking the Principles of DevOps and Agile applying them to AppSec</a:t>
            </a:r>
          </a:p>
        </p:txBody>
      </p:sp>
      <p:sp>
        <p:nvSpPr>
          <p:cNvPr id="65" name="Shape 65"/>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0"/>
        <p:cNvGrpSpPr/>
        <p:nvPr/>
      </p:nvGrpSpPr>
      <p:grpSpPr>
        <a:xfrm>
          <a:off x="0" y="0"/>
          <a:ext cx="0" cy="0"/>
          <a:chOff x="0" y="0"/>
          <a:chExt cx="0" cy="0"/>
        </a:xfrm>
      </p:grpSpPr>
      <p:pic>
        <p:nvPicPr>
          <p:cNvPr id="261" name="Shape 261"/>
          <p:cNvPicPr preferRelativeResize="0"/>
          <p:nvPr/>
        </p:nvPicPr>
        <p:blipFill rotWithShape="1">
          <a:blip r:embed="rId3">
            <a:alphaModFix/>
          </a:blip>
          <a:srcRect t="7637" b="3867"/>
          <a:stretch/>
        </p:blipFill>
        <p:spPr>
          <a:xfrm>
            <a:off x="0" y="0"/>
            <a:ext cx="9144002" cy="5372975"/>
          </a:xfrm>
          <a:prstGeom prst="rect">
            <a:avLst/>
          </a:prstGeom>
          <a:noFill/>
          <a:ln>
            <a:noFill/>
          </a:ln>
        </p:spPr>
      </p:pic>
      <p:sp>
        <p:nvSpPr>
          <p:cNvPr id="262" name="Shape 262"/>
          <p:cNvSpPr/>
          <p:nvPr/>
        </p:nvSpPr>
        <p:spPr>
          <a:xfrm>
            <a:off x="-9950" y="-29850"/>
            <a:ext cx="9144000" cy="5382900"/>
          </a:xfrm>
          <a:prstGeom prst="rect">
            <a:avLst/>
          </a:prstGeom>
          <a:solidFill>
            <a:srgbClr val="FFFFFF">
              <a:alpha val="55380"/>
            </a:srgbClr>
          </a:solidFill>
          <a:ln>
            <a:noFill/>
          </a:ln>
        </p:spPr>
        <p:txBody>
          <a:bodyPr lIns="91425" tIns="91425" rIns="91425" bIns="91425" anchor="ctr" anchorCtr="0">
            <a:noAutofit/>
          </a:bodyPr>
          <a:lstStyle/>
          <a:p>
            <a:pPr lvl="0">
              <a:spcBef>
                <a:spcPts val="0"/>
              </a:spcBef>
              <a:buNone/>
            </a:pPr>
            <a:endParaRPr/>
          </a:p>
        </p:txBody>
      </p:sp>
      <p:sp>
        <p:nvSpPr>
          <p:cNvPr id="263" name="Shape 263"/>
          <p:cNvSpPr txBox="1"/>
          <p:nvPr/>
        </p:nvSpPr>
        <p:spPr>
          <a:xfrm>
            <a:off x="0" y="1466050"/>
            <a:ext cx="9144000" cy="668700"/>
          </a:xfrm>
          <a:prstGeom prst="rect">
            <a:avLst/>
          </a:prstGeom>
          <a:noFill/>
          <a:ln>
            <a:noFill/>
          </a:ln>
        </p:spPr>
        <p:txBody>
          <a:bodyPr lIns="91425" tIns="91425" rIns="91425" bIns="91425" anchor="t" anchorCtr="0">
            <a:noAutofit/>
          </a:bodyPr>
          <a:lstStyle/>
          <a:p>
            <a:pPr lvl="0" algn="ctr" rtl="0">
              <a:spcBef>
                <a:spcPts val="0"/>
              </a:spcBef>
              <a:buNone/>
            </a:pPr>
            <a:r>
              <a:rPr lang="en-US" sz="6000"/>
              <a:t>AppSec </a:t>
            </a:r>
          </a:p>
          <a:p>
            <a:pPr lvl="0" algn="ctr">
              <a:spcBef>
                <a:spcPts val="0"/>
              </a:spcBef>
              <a:buNone/>
            </a:pPr>
            <a:r>
              <a:rPr lang="en-US" sz="6000"/>
              <a:t>ToolBox</a:t>
            </a:r>
          </a:p>
        </p:txBody>
      </p:sp>
      <p:pic>
        <p:nvPicPr>
          <p:cNvPr id="264" name="Shape 264" descr="owasp_appsec2016_colosseo_horizontal.png"/>
          <p:cNvPicPr preferRelativeResize="0"/>
          <p:nvPr/>
        </p:nvPicPr>
        <p:blipFill rotWithShape="1">
          <a:blip r:embed="rId4">
            <a:alphaModFix/>
          </a:blip>
          <a:srcRect/>
          <a:stretch/>
        </p:blipFill>
        <p:spPr>
          <a:xfrm>
            <a:off x="-183566" y="3790764"/>
            <a:ext cx="2438400" cy="1731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9"/>
        <p:cNvGrpSpPr/>
        <p:nvPr/>
      </p:nvGrpSpPr>
      <p:grpSpPr>
        <a:xfrm>
          <a:off x="0" y="0"/>
          <a:ext cx="0" cy="0"/>
          <a:chOff x="0" y="0"/>
          <a:chExt cx="0" cy="0"/>
        </a:xfrm>
      </p:grpSpPr>
      <p:pic>
        <p:nvPicPr>
          <p:cNvPr id="270" name="Shape 270"/>
          <p:cNvPicPr preferRelativeResize="0"/>
          <p:nvPr/>
        </p:nvPicPr>
        <p:blipFill rotWithShape="1">
          <a:blip r:embed="rId3">
            <a:alphaModFix/>
          </a:blip>
          <a:srcRect t="7637" b="3867"/>
          <a:stretch/>
        </p:blipFill>
        <p:spPr>
          <a:xfrm>
            <a:off x="0" y="0"/>
            <a:ext cx="9144002" cy="5372975"/>
          </a:xfrm>
          <a:prstGeom prst="rect">
            <a:avLst/>
          </a:prstGeom>
          <a:noFill/>
          <a:ln>
            <a:noFill/>
          </a:ln>
        </p:spPr>
      </p:pic>
      <p:sp>
        <p:nvSpPr>
          <p:cNvPr id="271" name="Shape 271"/>
          <p:cNvSpPr/>
          <p:nvPr/>
        </p:nvSpPr>
        <p:spPr>
          <a:xfrm>
            <a:off x="-9950" y="-29850"/>
            <a:ext cx="9144000" cy="5382900"/>
          </a:xfrm>
          <a:prstGeom prst="rect">
            <a:avLst/>
          </a:prstGeom>
          <a:solidFill>
            <a:srgbClr val="FFFFFF">
              <a:alpha val="55290"/>
            </a:srgbClr>
          </a:solidFill>
          <a:ln>
            <a:noFill/>
          </a:ln>
        </p:spPr>
        <p:txBody>
          <a:bodyPr lIns="91425" tIns="91425" rIns="91425" bIns="91425" anchor="ctr" anchorCtr="0">
            <a:noAutofit/>
          </a:bodyPr>
          <a:lstStyle/>
          <a:p>
            <a:pPr lvl="0">
              <a:spcBef>
                <a:spcPts val="0"/>
              </a:spcBef>
              <a:buNone/>
            </a:pPr>
            <a:endParaRPr/>
          </a:p>
        </p:txBody>
      </p:sp>
      <p:pic>
        <p:nvPicPr>
          <p:cNvPr id="272" name="Shape 272" descr="owasp_appsec2016_colosseo_horizontal.png"/>
          <p:cNvPicPr preferRelativeResize="0"/>
          <p:nvPr/>
        </p:nvPicPr>
        <p:blipFill rotWithShape="1">
          <a:blip r:embed="rId4">
            <a:alphaModFix/>
          </a:blip>
          <a:srcRect/>
          <a:stretch/>
        </p:blipFill>
        <p:spPr>
          <a:xfrm>
            <a:off x="-183566" y="3790764"/>
            <a:ext cx="2438400" cy="1731000"/>
          </a:xfrm>
          <a:prstGeom prst="rect">
            <a:avLst/>
          </a:prstGeom>
          <a:noFill/>
          <a:ln>
            <a:noFill/>
          </a:ln>
        </p:spPr>
      </p:pic>
      <p:sp>
        <p:nvSpPr>
          <p:cNvPr id="273" name="Shape 273"/>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rtl="0">
              <a:spcBef>
                <a:spcPts val="0"/>
              </a:spcBef>
              <a:buNone/>
            </a:pPr>
            <a:r>
              <a:rPr lang="en-US">
                <a:solidFill>
                  <a:srgbClr val="000000"/>
                </a:solidFill>
              </a:rPr>
              <a:t>Goals and Contributing</a:t>
            </a:r>
          </a:p>
        </p:txBody>
      </p:sp>
      <p:sp>
        <p:nvSpPr>
          <p:cNvPr id="274" name="Shape 274"/>
          <p:cNvSpPr txBox="1">
            <a:spLocks noGrp="1"/>
          </p:cNvSpPr>
          <p:nvPr>
            <p:ph type="body" idx="1"/>
          </p:nvPr>
        </p:nvSpPr>
        <p:spPr>
          <a:xfrm>
            <a:off x="457200" y="1200150"/>
            <a:ext cx="8508900" cy="3096000"/>
          </a:xfrm>
          <a:prstGeom prst="rect">
            <a:avLst/>
          </a:prstGeom>
        </p:spPr>
        <p:txBody>
          <a:bodyPr lIns="91425" tIns="91425" rIns="91425" bIns="91425" anchor="t" anchorCtr="0">
            <a:noAutofit/>
          </a:bodyPr>
          <a:lstStyle/>
          <a:p>
            <a:pPr marL="457200" lvl="0" indent="-228600" rtl="0">
              <a:spcBef>
                <a:spcPts val="0"/>
              </a:spcBef>
            </a:pPr>
            <a:r>
              <a:rPr lang="en-US" dirty="0"/>
              <a:t>Create a </a:t>
            </a:r>
            <a:r>
              <a:rPr lang="en-US" dirty="0" smtClean="0"/>
              <a:t>list of </a:t>
            </a:r>
            <a:r>
              <a:rPr lang="en-US" dirty="0" err="1"/>
              <a:t>AppSec</a:t>
            </a:r>
            <a:r>
              <a:rPr lang="en-US" dirty="0"/>
              <a:t> tools that are automation friendly for </a:t>
            </a:r>
            <a:r>
              <a:rPr lang="en-US" dirty="0" err="1"/>
              <a:t>AppSec</a:t>
            </a:r>
            <a:r>
              <a:rPr lang="en-US" dirty="0"/>
              <a:t> pros to build their </a:t>
            </a:r>
            <a:r>
              <a:rPr lang="en-US" dirty="0" smtClean="0"/>
              <a:t>pipeline</a:t>
            </a:r>
            <a:r>
              <a:rPr lang="en-US" dirty="0"/>
              <a:t/>
            </a:r>
            <a:br>
              <a:rPr lang="en-US" dirty="0"/>
            </a:br>
            <a:endParaRPr lang="en-US" dirty="0"/>
          </a:p>
          <a:p>
            <a:pPr marL="457200" lvl="0" indent="-228600" rtl="0">
              <a:spcBef>
                <a:spcPts val="0"/>
              </a:spcBef>
            </a:pPr>
            <a:r>
              <a:rPr lang="en-US" dirty="0"/>
              <a:t>Initial load </a:t>
            </a:r>
            <a:r>
              <a:rPr lang="en-US" dirty="0" smtClean="0"/>
              <a:t>will be via </a:t>
            </a:r>
            <a:r>
              <a:rPr lang="en-US" dirty="0"/>
              <a:t>survey across social media</a:t>
            </a:r>
            <a:br>
              <a:rPr lang="en-US" dirty="0"/>
            </a:br>
            <a:endParaRPr lang="en-US" dirty="0"/>
          </a:p>
          <a:p>
            <a:pPr marL="457200" lvl="0" indent="-228600" rtl="0">
              <a:spcBef>
                <a:spcPts val="0"/>
              </a:spcBef>
            </a:pPr>
            <a:r>
              <a:rPr lang="en-US" dirty="0"/>
              <a:t>Future updates via PR to </a:t>
            </a:r>
            <a:r>
              <a:rPr lang="en-US" dirty="0" err="1"/>
              <a:t>Github</a:t>
            </a:r>
            <a:r>
              <a:rPr lang="en-US" dirty="0"/>
              <a:t> repo with tool markdown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9"/>
        <p:cNvGrpSpPr/>
        <p:nvPr/>
      </p:nvGrpSpPr>
      <p:grpSpPr>
        <a:xfrm>
          <a:off x="0" y="0"/>
          <a:ext cx="0" cy="0"/>
          <a:chOff x="0" y="0"/>
          <a:chExt cx="0" cy="0"/>
        </a:xfrm>
      </p:grpSpPr>
      <p:pic>
        <p:nvPicPr>
          <p:cNvPr id="280" name="Shape 280"/>
          <p:cNvPicPr preferRelativeResize="0"/>
          <p:nvPr/>
        </p:nvPicPr>
        <p:blipFill rotWithShape="1">
          <a:blip r:embed="rId3">
            <a:alphaModFix/>
          </a:blip>
          <a:srcRect t="7637" b="3867"/>
          <a:stretch/>
        </p:blipFill>
        <p:spPr>
          <a:xfrm>
            <a:off x="0" y="0"/>
            <a:ext cx="9144002" cy="5372975"/>
          </a:xfrm>
          <a:prstGeom prst="rect">
            <a:avLst/>
          </a:prstGeom>
          <a:noFill/>
          <a:ln>
            <a:noFill/>
          </a:ln>
        </p:spPr>
      </p:pic>
      <p:sp>
        <p:nvSpPr>
          <p:cNvPr id="281" name="Shape 281"/>
          <p:cNvSpPr/>
          <p:nvPr/>
        </p:nvSpPr>
        <p:spPr>
          <a:xfrm>
            <a:off x="-9950" y="-29850"/>
            <a:ext cx="9144000" cy="5382900"/>
          </a:xfrm>
          <a:prstGeom prst="rect">
            <a:avLst/>
          </a:prstGeom>
          <a:solidFill>
            <a:srgbClr val="FFFFFF">
              <a:alpha val="55290"/>
            </a:srgbClr>
          </a:solidFill>
          <a:ln>
            <a:noFill/>
          </a:ln>
        </p:spPr>
        <p:txBody>
          <a:bodyPr lIns="91425" tIns="91425" rIns="91425" bIns="91425" anchor="ctr" anchorCtr="0">
            <a:noAutofit/>
          </a:bodyPr>
          <a:lstStyle/>
          <a:p>
            <a:pPr lvl="0">
              <a:spcBef>
                <a:spcPts val="0"/>
              </a:spcBef>
              <a:buNone/>
            </a:pPr>
            <a:endParaRPr/>
          </a:p>
        </p:txBody>
      </p:sp>
      <p:pic>
        <p:nvPicPr>
          <p:cNvPr id="282" name="Shape 282" descr="owasp_appsec2016_colosseo_horizontal.png"/>
          <p:cNvPicPr preferRelativeResize="0"/>
          <p:nvPr/>
        </p:nvPicPr>
        <p:blipFill rotWithShape="1">
          <a:blip r:embed="rId4">
            <a:alphaModFix/>
          </a:blip>
          <a:srcRect/>
          <a:stretch/>
        </p:blipFill>
        <p:spPr>
          <a:xfrm>
            <a:off x="-183566" y="3790764"/>
            <a:ext cx="2438400" cy="1731000"/>
          </a:xfrm>
          <a:prstGeom prst="rect">
            <a:avLst/>
          </a:prstGeom>
          <a:noFill/>
          <a:ln>
            <a:noFill/>
          </a:ln>
        </p:spPr>
      </p:pic>
      <p:sp>
        <p:nvSpPr>
          <p:cNvPr id="283" name="Shape 283"/>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rtl="0">
              <a:spcBef>
                <a:spcPts val="0"/>
              </a:spcBef>
              <a:buNone/>
            </a:pPr>
            <a:r>
              <a:rPr lang="en-US">
                <a:solidFill>
                  <a:srgbClr val="000000"/>
                </a:solidFill>
              </a:rPr>
              <a:t>Metadata for the Toolbox</a:t>
            </a:r>
          </a:p>
        </p:txBody>
      </p:sp>
      <p:sp>
        <p:nvSpPr>
          <p:cNvPr id="284" name="Shape 284"/>
          <p:cNvSpPr txBox="1">
            <a:spLocks noGrp="1"/>
          </p:cNvSpPr>
          <p:nvPr>
            <p:ph type="body" idx="1"/>
          </p:nvPr>
        </p:nvSpPr>
        <p:spPr>
          <a:xfrm>
            <a:off x="457200" y="1200150"/>
            <a:ext cx="8229600" cy="3096000"/>
          </a:xfrm>
          <a:prstGeom prst="rect">
            <a:avLst/>
          </a:prstGeom>
        </p:spPr>
        <p:txBody>
          <a:bodyPr lIns="91425" tIns="91425" rIns="91425" bIns="91425" anchor="t" anchorCtr="0">
            <a:noAutofit/>
          </a:bodyPr>
          <a:lstStyle/>
          <a:p>
            <a:pPr marL="457200" lvl="0" indent="-228600" rtl="0">
              <a:spcBef>
                <a:spcPts val="0"/>
              </a:spcBef>
            </a:pPr>
            <a:r>
              <a:rPr lang="en-US"/>
              <a:t>Tool Name</a:t>
            </a:r>
          </a:p>
          <a:p>
            <a:pPr marL="457200" lvl="0" indent="-228600" rtl="0">
              <a:spcBef>
                <a:spcPts val="0"/>
              </a:spcBef>
            </a:pPr>
            <a:r>
              <a:rPr lang="en-US"/>
              <a:t>Description</a:t>
            </a:r>
          </a:p>
          <a:p>
            <a:pPr marL="457200" lvl="0" indent="-228600" rtl="0">
              <a:spcBef>
                <a:spcPts val="0"/>
              </a:spcBef>
            </a:pPr>
            <a:r>
              <a:rPr lang="en-US"/>
              <a:t>Pipeline Position</a:t>
            </a:r>
          </a:p>
          <a:p>
            <a:pPr marL="457200" lvl="0" indent="-228600" rtl="0">
              <a:spcBef>
                <a:spcPts val="0"/>
              </a:spcBef>
            </a:pPr>
            <a:r>
              <a:rPr lang="en-US"/>
              <a:t>Tool Type</a:t>
            </a:r>
          </a:p>
          <a:p>
            <a:pPr marL="457200" lvl="0" indent="-228600" rtl="0">
              <a:spcBef>
                <a:spcPts val="0"/>
              </a:spcBef>
            </a:pPr>
            <a:r>
              <a:rPr lang="en-US"/>
              <a:t>License</a:t>
            </a:r>
          </a:p>
          <a:p>
            <a:pPr marL="457200" lvl="0" indent="-228600" rtl="0">
              <a:spcBef>
                <a:spcPts val="0"/>
              </a:spcBef>
            </a:pPr>
            <a:r>
              <a:rPr lang="en-US"/>
              <a:t>API Coverage</a:t>
            </a:r>
          </a:p>
          <a:p>
            <a:pPr marL="457200" lvl="0" indent="-228600" rtl="0">
              <a:spcBef>
                <a:spcPts val="0"/>
              </a:spcBef>
            </a:pPr>
            <a:r>
              <a:rPr lang="en-US"/>
              <a:t>API Type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9"/>
        <p:cNvGrpSpPr/>
        <p:nvPr/>
      </p:nvGrpSpPr>
      <p:grpSpPr>
        <a:xfrm>
          <a:off x="0" y="0"/>
          <a:ext cx="0" cy="0"/>
          <a:chOff x="0" y="0"/>
          <a:chExt cx="0" cy="0"/>
        </a:xfrm>
      </p:grpSpPr>
      <p:pic>
        <p:nvPicPr>
          <p:cNvPr id="290" name="Shape 290"/>
          <p:cNvPicPr preferRelativeResize="0"/>
          <p:nvPr/>
        </p:nvPicPr>
        <p:blipFill rotWithShape="1">
          <a:blip r:embed="rId3">
            <a:alphaModFix/>
          </a:blip>
          <a:srcRect t="7637" b="3867"/>
          <a:stretch/>
        </p:blipFill>
        <p:spPr>
          <a:xfrm>
            <a:off x="0" y="0"/>
            <a:ext cx="9144002" cy="5372975"/>
          </a:xfrm>
          <a:prstGeom prst="rect">
            <a:avLst/>
          </a:prstGeom>
          <a:noFill/>
          <a:ln>
            <a:noFill/>
          </a:ln>
        </p:spPr>
      </p:pic>
      <p:sp>
        <p:nvSpPr>
          <p:cNvPr id="291" name="Shape 291"/>
          <p:cNvSpPr/>
          <p:nvPr/>
        </p:nvSpPr>
        <p:spPr>
          <a:xfrm>
            <a:off x="-9950" y="-29850"/>
            <a:ext cx="9144000" cy="5382900"/>
          </a:xfrm>
          <a:prstGeom prst="rect">
            <a:avLst/>
          </a:prstGeom>
          <a:solidFill>
            <a:srgbClr val="FFFFFF">
              <a:alpha val="55380"/>
            </a:srgbClr>
          </a:solidFill>
          <a:ln>
            <a:noFill/>
          </a:ln>
        </p:spPr>
        <p:txBody>
          <a:bodyPr lIns="91425" tIns="91425" rIns="91425" bIns="91425" anchor="ctr" anchorCtr="0">
            <a:noAutofit/>
          </a:bodyPr>
          <a:lstStyle/>
          <a:p>
            <a:pPr lvl="0">
              <a:spcBef>
                <a:spcPts val="0"/>
              </a:spcBef>
              <a:buNone/>
            </a:pPr>
            <a:endParaRPr/>
          </a:p>
        </p:txBody>
      </p:sp>
      <p:sp>
        <p:nvSpPr>
          <p:cNvPr id="292" name="Shape 292"/>
          <p:cNvSpPr txBox="1"/>
          <p:nvPr/>
        </p:nvSpPr>
        <p:spPr>
          <a:xfrm>
            <a:off x="-9950" y="1096500"/>
            <a:ext cx="9144000" cy="668700"/>
          </a:xfrm>
          <a:prstGeom prst="rect">
            <a:avLst/>
          </a:prstGeom>
          <a:noFill/>
          <a:ln>
            <a:noFill/>
          </a:ln>
        </p:spPr>
        <p:txBody>
          <a:bodyPr lIns="91425" tIns="91425" rIns="91425" bIns="91425" anchor="t" anchorCtr="0">
            <a:noAutofit/>
          </a:bodyPr>
          <a:lstStyle/>
          <a:p>
            <a:pPr lvl="0" algn="ctr" rtl="0">
              <a:spcBef>
                <a:spcPts val="0"/>
              </a:spcBef>
              <a:buNone/>
            </a:pPr>
            <a:r>
              <a:rPr lang="en-US" sz="4800"/>
              <a:t>https://www.appsecpipeline.org</a:t>
            </a:r>
          </a:p>
        </p:txBody>
      </p:sp>
      <p:pic>
        <p:nvPicPr>
          <p:cNvPr id="293" name="Shape 293" descr="owasp_appsec2016_colosseo_horizontal.png"/>
          <p:cNvPicPr preferRelativeResize="0"/>
          <p:nvPr/>
        </p:nvPicPr>
        <p:blipFill rotWithShape="1">
          <a:blip r:embed="rId4">
            <a:alphaModFix/>
          </a:blip>
          <a:srcRect/>
          <a:stretch/>
        </p:blipFill>
        <p:spPr>
          <a:xfrm>
            <a:off x="-183566" y="3790764"/>
            <a:ext cx="2438400" cy="1731000"/>
          </a:xfrm>
          <a:prstGeom prst="rect">
            <a:avLst/>
          </a:prstGeom>
          <a:noFill/>
          <a:ln>
            <a:noFill/>
          </a:ln>
        </p:spPr>
      </p:pic>
      <p:sp>
        <p:nvSpPr>
          <p:cNvPr id="294" name="Shape 294"/>
          <p:cNvSpPr txBox="1"/>
          <p:nvPr/>
        </p:nvSpPr>
        <p:spPr>
          <a:xfrm>
            <a:off x="160100" y="2531400"/>
            <a:ext cx="8983800" cy="1150800"/>
          </a:xfrm>
          <a:prstGeom prst="rect">
            <a:avLst/>
          </a:prstGeom>
          <a:noFill/>
          <a:ln>
            <a:noFill/>
          </a:ln>
        </p:spPr>
        <p:txBody>
          <a:bodyPr lIns="91425" tIns="91425" rIns="91425" bIns="91425" anchor="t" anchorCtr="0">
            <a:noAutofit/>
          </a:bodyPr>
          <a:lstStyle/>
          <a:p>
            <a:pPr lvl="0">
              <a:spcBef>
                <a:spcPts val="0"/>
              </a:spcBef>
              <a:buNone/>
            </a:pPr>
            <a:r>
              <a:rPr lang="en-US" sz="3000" b="1" dirty="0"/>
              <a:t>PR’s </a:t>
            </a:r>
            <a:r>
              <a:rPr lang="en-US" sz="3000" b="1" dirty="0" smtClean="0"/>
              <a:t>here</a:t>
            </a:r>
            <a:r>
              <a:rPr lang="en-US" sz="3000" b="1" dirty="0"/>
              <a:t>:</a:t>
            </a:r>
            <a:r>
              <a:rPr lang="en-US" sz="3000" dirty="0"/>
              <a:t/>
            </a:r>
            <a:br>
              <a:rPr lang="en-US" sz="3000" dirty="0"/>
            </a:br>
            <a:r>
              <a:rPr lang="en-US" sz="3000" dirty="0"/>
              <a:t>  https://</a:t>
            </a:r>
            <a:r>
              <a:rPr lang="en-US" sz="3000" dirty="0" err="1"/>
              <a:t>github.com</a:t>
            </a:r>
            <a:r>
              <a:rPr lang="en-US" sz="3000" dirty="0"/>
              <a:t>/</a:t>
            </a:r>
            <a:r>
              <a:rPr lang="en-US" sz="3000" dirty="0" err="1"/>
              <a:t>mtesauro</a:t>
            </a:r>
            <a:r>
              <a:rPr lang="en-US" sz="3000" dirty="0"/>
              <a:t>/</a:t>
            </a:r>
            <a:r>
              <a:rPr lang="en-US" sz="3000" dirty="0" err="1"/>
              <a:t>AppSecToolbox</a:t>
            </a:r>
            <a:r>
              <a:rPr lang="en-US" sz="3000" dirty="0"/>
              <a:t>-tools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lgn="ctr">
              <a:spcBef>
                <a:spcPts val="0"/>
              </a:spcBef>
              <a:buNone/>
            </a:pPr>
            <a:r>
              <a:rPr lang="en-US"/>
              <a:t>Microservices</a:t>
            </a:r>
          </a:p>
        </p:txBody>
      </p:sp>
      <p:sp>
        <p:nvSpPr>
          <p:cNvPr id="301" name="Shape 301"/>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34</a:t>
            </a:fld>
            <a:endParaRPr lang="en-US"/>
          </a:p>
        </p:txBody>
      </p:sp>
      <p:pic>
        <p:nvPicPr>
          <p:cNvPr id="302" name="Shape 302"/>
          <p:cNvPicPr preferRelativeResize="0"/>
          <p:nvPr/>
        </p:nvPicPr>
        <p:blipFill>
          <a:blip r:embed="rId3">
            <a:alphaModFix/>
          </a:blip>
          <a:stretch>
            <a:fillRect/>
          </a:stretch>
        </p:blipFill>
        <p:spPr>
          <a:xfrm>
            <a:off x="1704975" y="1585912"/>
            <a:ext cx="5734050" cy="1971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a:t>Security API</a:t>
            </a:r>
          </a:p>
        </p:txBody>
      </p:sp>
      <p:sp>
        <p:nvSpPr>
          <p:cNvPr id="309" name="Shape 309"/>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35</a:t>
            </a:fld>
            <a:endParaRPr lang="en-US"/>
          </a:p>
        </p:txBody>
      </p:sp>
      <p:pic>
        <p:nvPicPr>
          <p:cNvPr id="310" name="Shape 310"/>
          <p:cNvPicPr preferRelativeResize="0"/>
          <p:nvPr/>
        </p:nvPicPr>
        <p:blipFill>
          <a:blip r:embed="rId3">
            <a:alphaModFix/>
          </a:blip>
          <a:stretch>
            <a:fillRect/>
          </a:stretch>
        </p:blipFill>
        <p:spPr>
          <a:xfrm>
            <a:off x="1466850" y="1157462"/>
            <a:ext cx="6210300" cy="38576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a:t>Dockerized WTE</a:t>
            </a:r>
          </a:p>
        </p:txBody>
      </p:sp>
      <p:sp>
        <p:nvSpPr>
          <p:cNvPr id="317" name="Shape 317"/>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36</a:t>
            </a:fld>
            <a:endParaRPr lang="en-US"/>
          </a:p>
        </p:txBody>
      </p:sp>
      <p:pic>
        <p:nvPicPr>
          <p:cNvPr id="318" name="Shape 318"/>
          <p:cNvPicPr preferRelativeResize="0"/>
          <p:nvPr/>
        </p:nvPicPr>
        <p:blipFill>
          <a:blip r:embed="rId3">
            <a:alphaModFix/>
          </a:blip>
          <a:stretch>
            <a:fillRect/>
          </a:stretch>
        </p:blipFill>
        <p:spPr>
          <a:xfrm>
            <a:off x="1559662" y="2033575"/>
            <a:ext cx="3190875" cy="1076325"/>
          </a:xfrm>
          <a:prstGeom prst="rect">
            <a:avLst/>
          </a:prstGeom>
          <a:noFill/>
          <a:ln>
            <a:noFill/>
          </a:ln>
        </p:spPr>
      </p:pic>
      <p:sp>
        <p:nvSpPr>
          <p:cNvPr id="319" name="Shape 319"/>
          <p:cNvSpPr txBox="1"/>
          <p:nvPr/>
        </p:nvSpPr>
        <p:spPr>
          <a:xfrm>
            <a:off x="4693600" y="1631100"/>
            <a:ext cx="1238100" cy="1881300"/>
          </a:xfrm>
          <a:prstGeom prst="rect">
            <a:avLst/>
          </a:prstGeom>
          <a:noFill/>
          <a:ln>
            <a:noFill/>
          </a:ln>
        </p:spPr>
        <p:txBody>
          <a:bodyPr lIns="91425" tIns="91425" rIns="91425" bIns="91425" anchor="ctr" anchorCtr="0">
            <a:noAutofit/>
          </a:bodyPr>
          <a:lstStyle/>
          <a:p>
            <a:pPr lvl="0" rtl="0">
              <a:spcBef>
                <a:spcPts val="0"/>
              </a:spcBef>
              <a:buNone/>
            </a:pPr>
            <a:r>
              <a:rPr lang="en-US" sz="4000"/>
              <a:t>+</a:t>
            </a:r>
          </a:p>
        </p:txBody>
      </p:sp>
      <p:pic>
        <p:nvPicPr>
          <p:cNvPr id="320" name="Shape 320"/>
          <p:cNvPicPr preferRelativeResize="0"/>
          <p:nvPr/>
        </p:nvPicPr>
        <p:blipFill>
          <a:blip r:embed="rId4">
            <a:alphaModFix/>
          </a:blip>
          <a:stretch>
            <a:fillRect/>
          </a:stretch>
        </p:blipFill>
        <p:spPr>
          <a:xfrm>
            <a:off x="5403075" y="1976412"/>
            <a:ext cx="1752600" cy="1190625"/>
          </a:xfrm>
          <a:prstGeom prst="rect">
            <a:avLst/>
          </a:prstGeom>
          <a:noFill/>
          <a:ln>
            <a:noFill/>
          </a:ln>
        </p:spPr>
      </p:pic>
      <p:sp>
        <p:nvSpPr>
          <p:cNvPr id="321" name="Shape 321"/>
          <p:cNvSpPr txBox="1"/>
          <p:nvPr/>
        </p:nvSpPr>
        <p:spPr>
          <a:xfrm>
            <a:off x="5429775" y="3167050"/>
            <a:ext cx="1699200" cy="591300"/>
          </a:xfrm>
          <a:prstGeom prst="rect">
            <a:avLst/>
          </a:prstGeom>
          <a:noFill/>
          <a:ln>
            <a:noFill/>
          </a:ln>
        </p:spPr>
        <p:txBody>
          <a:bodyPr lIns="91425" tIns="91425" rIns="91425" bIns="91425" anchor="t" anchorCtr="0">
            <a:noAutofit/>
          </a:bodyPr>
          <a:lstStyle/>
          <a:p>
            <a:pPr lvl="0" algn="ctr">
              <a:spcBef>
                <a:spcPts val="0"/>
              </a:spcBef>
              <a:buNone/>
            </a:pPr>
            <a:r>
              <a:rPr lang="en-US" b="1"/>
              <a:t>OWASP WTE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a:t>Weaponized Jenkins</a:t>
            </a:r>
          </a:p>
        </p:txBody>
      </p:sp>
      <p:sp>
        <p:nvSpPr>
          <p:cNvPr id="328" name="Shape 328"/>
          <p:cNvSpPr txBox="1">
            <a:spLocks noGrp="1"/>
          </p:cNvSpPr>
          <p:nvPr>
            <p:ph type="body" idx="1"/>
          </p:nvPr>
        </p:nvSpPr>
        <p:spPr>
          <a:xfrm>
            <a:off x="3372300" y="1200150"/>
            <a:ext cx="5314500" cy="3252900"/>
          </a:xfrm>
          <a:prstGeom prst="rect">
            <a:avLst/>
          </a:prstGeom>
        </p:spPr>
        <p:txBody>
          <a:bodyPr lIns="91425" tIns="91425" rIns="91425" bIns="91425" anchor="t" anchorCtr="0">
            <a:noAutofit/>
          </a:bodyPr>
          <a:lstStyle/>
          <a:p>
            <a:pPr marL="457200" lvl="0" indent="-228600" rtl="0">
              <a:spcBef>
                <a:spcPts val="0"/>
              </a:spcBef>
            </a:pPr>
            <a:r>
              <a:rPr lang="en-US"/>
              <a:t>Zero false positives</a:t>
            </a:r>
          </a:p>
          <a:p>
            <a:pPr marL="914400" lvl="1" indent="-228600" rtl="0">
              <a:spcBef>
                <a:spcPts val="0"/>
              </a:spcBef>
            </a:pPr>
            <a:r>
              <a:rPr lang="en-US"/>
              <a:t>Anaphylactic shock</a:t>
            </a:r>
          </a:p>
          <a:p>
            <a:pPr marL="457200" lvl="0" indent="-228600" rtl="0">
              <a:spcBef>
                <a:spcPts val="0"/>
              </a:spcBef>
            </a:pPr>
            <a:r>
              <a:rPr lang="en-US"/>
              <a:t>Health Checks vs Scanning</a:t>
            </a:r>
          </a:p>
          <a:p>
            <a:pPr marL="914400" lvl="1" indent="-228600" rtl="0">
              <a:spcBef>
                <a:spcPts val="0"/>
              </a:spcBef>
            </a:pPr>
            <a:r>
              <a:rPr lang="en-US"/>
              <a:t>Run these all the time</a:t>
            </a:r>
          </a:p>
          <a:p>
            <a:pPr marL="457200" lvl="0" indent="-228600" rtl="0">
              <a:spcBef>
                <a:spcPts val="0"/>
              </a:spcBef>
            </a:pPr>
            <a:r>
              <a:rPr lang="en-US"/>
              <a:t>Home of specific issue tests</a:t>
            </a:r>
          </a:p>
          <a:p>
            <a:pPr marL="914400" lvl="1" indent="-228600" rtl="0">
              <a:spcBef>
                <a:spcPts val="0"/>
              </a:spcBef>
            </a:pPr>
            <a:r>
              <a:rPr lang="en-US"/>
              <a:t>Find a vuln, write a test</a:t>
            </a:r>
          </a:p>
          <a:p>
            <a:pPr marL="457200" lvl="0" indent="-228600" rtl="0">
              <a:spcBef>
                <a:spcPts val="0"/>
              </a:spcBef>
            </a:pPr>
            <a:r>
              <a:rPr lang="en-US"/>
              <a:t>Cadence for longer running tests</a:t>
            </a:r>
          </a:p>
          <a:p>
            <a:pPr marL="914400" lvl="1" indent="-228600" rtl="0">
              <a:spcBef>
                <a:spcPts val="0"/>
              </a:spcBef>
            </a:pPr>
            <a:r>
              <a:rPr lang="en-US"/>
              <a:t>These NEVER break the build</a:t>
            </a:r>
          </a:p>
          <a:p>
            <a:pPr marL="914400" lvl="1" indent="-228600" rtl="0">
              <a:spcBef>
                <a:spcPts val="0"/>
              </a:spcBef>
            </a:pPr>
            <a:r>
              <a:rPr lang="en-US"/>
              <a:t>Every x builds or every Y days</a:t>
            </a:r>
          </a:p>
        </p:txBody>
      </p:sp>
      <p:sp>
        <p:nvSpPr>
          <p:cNvPr id="329" name="Shape 329"/>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37</a:t>
            </a:fld>
            <a:endParaRPr lang="en-US"/>
          </a:p>
        </p:txBody>
      </p:sp>
      <p:pic>
        <p:nvPicPr>
          <p:cNvPr id="330" name="Shape 330" descr="Weaponized-jenkins_trans-back.png"/>
          <p:cNvPicPr preferRelativeResize="0"/>
          <p:nvPr/>
        </p:nvPicPr>
        <p:blipFill>
          <a:blip r:embed="rId3">
            <a:alphaModFix/>
          </a:blip>
          <a:stretch>
            <a:fillRect/>
          </a:stretch>
        </p:blipFill>
        <p:spPr>
          <a:xfrm>
            <a:off x="130075" y="1200137"/>
            <a:ext cx="3924300" cy="2847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a:t>Gauntlt and Jenkins</a:t>
            </a:r>
          </a:p>
        </p:txBody>
      </p:sp>
      <p:sp>
        <p:nvSpPr>
          <p:cNvPr id="337" name="Shape 337"/>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38</a:t>
            </a:fld>
            <a:endParaRPr lang="en-US"/>
          </a:p>
        </p:txBody>
      </p:sp>
      <p:pic>
        <p:nvPicPr>
          <p:cNvPr id="338" name="Shape 338"/>
          <p:cNvPicPr preferRelativeResize="0"/>
          <p:nvPr/>
        </p:nvPicPr>
        <p:blipFill>
          <a:blip r:embed="rId3">
            <a:alphaModFix/>
          </a:blip>
          <a:stretch>
            <a:fillRect/>
          </a:stretch>
        </p:blipFill>
        <p:spPr>
          <a:xfrm>
            <a:off x="1381125" y="1026412"/>
            <a:ext cx="6381750" cy="3343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a:t>Slack</a:t>
            </a:r>
          </a:p>
        </p:txBody>
      </p:sp>
      <p:sp>
        <p:nvSpPr>
          <p:cNvPr id="345" name="Shape 345"/>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39</a:t>
            </a:fld>
            <a:endParaRPr lang="en-US"/>
          </a:p>
        </p:txBody>
      </p:sp>
      <p:pic>
        <p:nvPicPr>
          <p:cNvPr id="346" name="Shape 346"/>
          <p:cNvPicPr preferRelativeResize="0"/>
          <p:nvPr/>
        </p:nvPicPr>
        <p:blipFill>
          <a:blip r:embed="rId3">
            <a:alphaModFix/>
          </a:blip>
          <a:stretch>
            <a:fillRect/>
          </a:stretch>
        </p:blipFill>
        <p:spPr>
          <a:xfrm>
            <a:off x="1147762" y="1233487"/>
            <a:ext cx="6848475" cy="2219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a:t>How has it resonated?</a:t>
            </a:r>
          </a:p>
        </p:txBody>
      </p:sp>
      <p:sp>
        <p:nvSpPr>
          <p:cNvPr id="72" name="Shape 72"/>
          <p:cNvSpPr txBox="1">
            <a:spLocks noGrp="1"/>
          </p:cNvSpPr>
          <p:nvPr>
            <p:ph type="body" idx="1"/>
          </p:nvPr>
        </p:nvSpPr>
        <p:spPr>
          <a:xfrm>
            <a:off x="894900" y="1462200"/>
            <a:ext cx="7639500" cy="2219100"/>
          </a:xfrm>
          <a:prstGeom prst="rect">
            <a:avLst/>
          </a:prstGeom>
        </p:spPr>
        <p:txBody>
          <a:bodyPr lIns="91425" tIns="91425" rIns="91425" bIns="91425" anchor="t" anchorCtr="0">
            <a:noAutofit/>
          </a:bodyPr>
          <a:lstStyle/>
          <a:p>
            <a:pPr lvl="0">
              <a:spcBef>
                <a:spcPts val="0"/>
              </a:spcBef>
              <a:buNone/>
            </a:pPr>
            <a:r>
              <a:rPr lang="en-US" sz="3600" i="1"/>
              <a:t>“Used your AppSec Pipeline in a Senior Executive meeting. Well done!”</a:t>
            </a:r>
          </a:p>
        </p:txBody>
      </p:sp>
      <p:sp>
        <p:nvSpPr>
          <p:cNvPr id="73" name="Shape 73"/>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dirty="0" smtClean="0"/>
              <a:t>Security Bot Scanner</a:t>
            </a:r>
            <a:endParaRPr lang="en-US" dirty="0"/>
          </a:p>
        </p:txBody>
      </p:sp>
      <p:sp>
        <p:nvSpPr>
          <p:cNvPr id="354" name="Shape 354"/>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40</a:t>
            </a:fld>
            <a:endParaRPr lang="en-US"/>
          </a:p>
        </p:txBody>
      </p:sp>
      <p:pic>
        <p:nvPicPr>
          <p:cNvPr id="5" name="Shape 231"/>
          <p:cNvPicPr preferRelativeResize="0"/>
          <p:nvPr/>
        </p:nvPicPr>
        <p:blipFill>
          <a:blip r:embed="rId3">
            <a:alphaModFix/>
          </a:blip>
          <a:stretch>
            <a:fillRect/>
          </a:stretch>
        </p:blipFill>
        <p:spPr>
          <a:xfrm>
            <a:off x="2358533" y="1063379"/>
            <a:ext cx="5624881" cy="393038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dirty="0"/>
              <a:t>Getting Involved</a:t>
            </a:r>
          </a:p>
        </p:txBody>
      </p:sp>
      <p:sp>
        <p:nvSpPr>
          <p:cNvPr id="361" name="Shape 361"/>
          <p:cNvSpPr txBox="1">
            <a:spLocks noGrp="1"/>
          </p:cNvSpPr>
          <p:nvPr>
            <p:ph type="body" idx="1"/>
          </p:nvPr>
        </p:nvSpPr>
        <p:spPr>
          <a:xfrm>
            <a:off x="457200" y="1200150"/>
            <a:ext cx="8229600" cy="3096000"/>
          </a:xfrm>
          <a:prstGeom prst="rect">
            <a:avLst/>
          </a:prstGeom>
        </p:spPr>
        <p:txBody>
          <a:bodyPr lIns="91425" tIns="91425" rIns="91425" bIns="91425" anchor="t" anchorCtr="0">
            <a:noAutofit/>
          </a:bodyPr>
          <a:lstStyle/>
          <a:p>
            <a:pPr marL="457200" lvl="0" indent="-228600" rtl="0">
              <a:spcBef>
                <a:spcPts val="0"/>
              </a:spcBef>
            </a:pPr>
            <a:r>
              <a:rPr lang="en-US" dirty="0"/>
              <a:t>Submit a Tool Review</a:t>
            </a:r>
          </a:p>
          <a:p>
            <a:pPr marL="457200" lvl="0" indent="-228600" rtl="0">
              <a:spcBef>
                <a:spcPts val="0"/>
              </a:spcBef>
            </a:pPr>
            <a:r>
              <a:rPr lang="en-US" dirty="0"/>
              <a:t>Send us your </a:t>
            </a:r>
            <a:r>
              <a:rPr lang="en-US" dirty="0" err="1"/>
              <a:t>AppSec</a:t>
            </a:r>
            <a:r>
              <a:rPr lang="en-US" dirty="0"/>
              <a:t> Pipeline example</a:t>
            </a:r>
          </a:p>
          <a:p>
            <a:pPr marL="457200" lvl="0" indent="-228600" rtl="0">
              <a:spcBef>
                <a:spcPts val="0"/>
              </a:spcBef>
            </a:pPr>
            <a:r>
              <a:rPr lang="en-US" dirty="0"/>
              <a:t>Review and contribute to the </a:t>
            </a:r>
            <a:r>
              <a:rPr lang="en-US" u="sng" dirty="0">
                <a:solidFill>
                  <a:schemeClr val="hlink"/>
                </a:solidFill>
                <a:hlinkClick r:id="rId3"/>
              </a:rPr>
              <a:t>AppSec Pipeline Documentation</a:t>
            </a:r>
          </a:p>
          <a:p>
            <a:pPr marL="457200" lvl="0" indent="-228600" rtl="0">
              <a:spcBef>
                <a:spcPts val="0"/>
              </a:spcBef>
            </a:pPr>
            <a:r>
              <a:rPr lang="en-US" dirty="0"/>
              <a:t>Contribute to supporting tools: </a:t>
            </a:r>
            <a:r>
              <a:rPr lang="en-US" u="sng" dirty="0">
                <a:solidFill>
                  <a:schemeClr val="hlink"/>
                </a:solidFill>
                <a:hlinkClick r:id="rId4"/>
              </a:rPr>
              <a:t>OWASP DefectDojo</a:t>
            </a:r>
            <a:r>
              <a:rPr lang="en-US" dirty="0"/>
              <a:t>, OWASP WTE Docker, </a:t>
            </a:r>
            <a:r>
              <a:rPr lang="en-US" dirty="0" smtClean="0"/>
              <a:t>Gauntlt, OWASP Pipeline</a:t>
            </a:r>
            <a:endParaRPr lang="en-US" dirty="0"/>
          </a:p>
          <a:p>
            <a:pPr marL="457200" lvl="0" indent="-228600">
              <a:spcBef>
                <a:spcPts val="0"/>
              </a:spcBef>
            </a:pPr>
            <a:r>
              <a:rPr lang="en-US" dirty="0"/>
              <a:t>Create your own awesome tool and share</a:t>
            </a:r>
          </a:p>
        </p:txBody>
      </p:sp>
      <p:sp>
        <p:nvSpPr>
          <p:cNvPr id="362" name="Shape 362"/>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a:spcBef>
                <a:spcPts val="0"/>
              </a:spcBef>
              <a:buNone/>
            </a:pPr>
            <a:r>
              <a:rPr lang="en-US" dirty="0" smtClean="0"/>
              <a:t>Future Goals</a:t>
            </a:r>
            <a:endParaRPr lang="en-US" dirty="0"/>
          </a:p>
        </p:txBody>
      </p:sp>
      <p:sp>
        <p:nvSpPr>
          <p:cNvPr id="361" name="Shape 361"/>
          <p:cNvSpPr txBox="1">
            <a:spLocks noGrp="1"/>
          </p:cNvSpPr>
          <p:nvPr>
            <p:ph type="body" idx="1"/>
          </p:nvPr>
        </p:nvSpPr>
        <p:spPr>
          <a:xfrm>
            <a:off x="457200" y="1200150"/>
            <a:ext cx="8229600" cy="3096000"/>
          </a:xfrm>
          <a:prstGeom prst="rect">
            <a:avLst/>
          </a:prstGeom>
        </p:spPr>
        <p:txBody>
          <a:bodyPr lIns="91425" tIns="91425" rIns="91425" bIns="91425" anchor="t" anchorCtr="0">
            <a:noAutofit/>
          </a:bodyPr>
          <a:lstStyle/>
          <a:p>
            <a:pPr marL="457200" lvl="0" indent="-228600" rtl="0">
              <a:spcBef>
                <a:spcPts val="0"/>
              </a:spcBef>
            </a:pPr>
            <a:r>
              <a:rPr lang="en-US" dirty="0" smtClean="0"/>
              <a:t>Quick Start Guide</a:t>
            </a:r>
          </a:p>
          <a:p>
            <a:pPr marL="457200" lvl="0" indent="-228600" rtl="0">
              <a:spcBef>
                <a:spcPts val="0"/>
              </a:spcBef>
            </a:pPr>
            <a:r>
              <a:rPr lang="en-US" dirty="0" err="1" smtClean="0"/>
              <a:t>AppSec</a:t>
            </a:r>
            <a:r>
              <a:rPr lang="en-US" dirty="0" smtClean="0"/>
              <a:t> Pipeline Cheat Sheet</a:t>
            </a:r>
          </a:p>
          <a:p>
            <a:pPr marL="457200" lvl="0" indent="-228600" rtl="0">
              <a:spcBef>
                <a:spcPts val="0"/>
              </a:spcBef>
            </a:pPr>
            <a:r>
              <a:rPr lang="en-US" dirty="0" smtClean="0"/>
              <a:t>More </a:t>
            </a:r>
            <a:r>
              <a:rPr lang="en-US" dirty="0" err="1" smtClean="0"/>
              <a:t>AppSec</a:t>
            </a:r>
            <a:r>
              <a:rPr lang="en-US" dirty="0" smtClean="0"/>
              <a:t> Pipeline Examples</a:t>
            </a:r>
          </a:p>
          <a:p>
            <a:pPr marL="457200" lvl="0" indent="-228600" rtl="0">
              <a:spcBef>
                <a:spcPts val="0"/>
              </a:spcBef>
            </a:pPr>
            <a:r>
              <a:rPr lang="en-US" smtClean="0"/>
              <a:t>Auto-Create Security Testing Tools (AWS/Azure)</a:t>
            </a:r>
            <a:endParaRPr lang="en-US" dirty="0"/>
          </a:p>
        </p:txBody>
      </p:sp>
      <p:sp>
        <p:nvSpPr>
          <p:cNvPr id="362" name="Shape 362"/>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42</a:t>
            </a:fld>
            <a:endParaRPr lang="en-US"/>
          </a:p>
        </p:txBody>
      </p:sp>
    </p:spTree>
    <p:extLst>
      <p:ext uri="{BB962C8B-B14F-4D97-AF65-F5344CB8AC3E}">
        <p14:creationId xmlns:p14="http://schemas.microsoft.com/office/powerpoint/2010/main" val="261762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 to </a:t>
            </a:r>
            <a:r>
              <a:rPr lang="en-US" dirty="0" smtClean="0"/>
              <a:t>Read</a:t>
            </a:r>
            <a:endParaRPr lang="en-US" dirty="0"/>
          </a:p>
        </p:txBody>
      </p:sp>
      <p:sp>
        <p:nvSpPr>
          <p:cNvPr id="4" name="Slide Number Placeholder 3"/>
          <p:cNvSpPr>
            <a:spLocks noGrp="1"/>
          </p:cNvSpPr>
          <p:nvPr>
            <p:ph type="sldNum" idx="12"/>
          </p:nvPr>
        </p:nvSpPr>
        <p:spPr/>
        <p:txBody>
          <a:bodyPr/>
          <a:lstStyle/>
          <a:p>
            <a:pPr marL="0" marR="0" lvl="0" indent="0" algn="ctr" rtl="0">
              <a:spcBef>
                <a:spcPts val="0"/>
              </a:spcBef>
              <a:buSzPct val="25000"/>
              <a:buNone/>
            </a:pPr>
            <a:fld id="{00000000-1234-1234-1234-123412341234}" type="slidenum">
              <a:rPr lang="en-US" sz="900" b="0" i="0" u="none" strike="noStrike" cap="none" smtClean="0">
                <a:solidFill>
                  <a:schemeClr val="dk1"/>
                </a:solidFill>
                <a:latin typeface="Arial"/>
                <a:ea typeface="Arial"/>
                <a:cs typeface="Arial"/>
                <a:sym typeface="Arial"/>
              </a:rPr>
              <a:t>43</a:t>
            </a:fld>
            <a:endParaRPr lang="en-US" sz="900" b="0" i="0" u="none" strike="noStrike" cap="none">
              <a:solidFill>
                <a:schemeClr val="dk1"/>
              </a:solidFill>
              <a:latin typeface="Arial"/>
              <a:ea typeface="Arial"/>
              <a:cs typeface="Arial"/>
              <a:sym typeface="Arial"/>
            </a:endParaRPr>
          </a:p>
        </p:txBody>
      </p:sp>
      <p:pic>
        <p:nvPicPr>
          <p:cNvPr id="9" name="Shape 1648"/>
          <p:cNvPicPr preferRelativeResize="0"/>
          <p:nvPr/>
        </p:nvPicPr>
        <p:blipFill rotWithShape="1">
          <a:blip r:embed="rId2">
            <a:alphaModFix/>
          </a:blip>
          <a:srcRect/>
          <a:stretch/>
        </p:blipFill>
        <p:spPr>
          <a:xfrm>
            <a:off x="1579354" y="1180015"/>
            <a:ext cx="2939100" cy="3592200"/>
          </a:xfrm>
          <a:prstGeom prst="rect">
            <a:avLst/>
          </a:prstGeom>
          <a:noFill/>
          <a:ln>
            <a:noFill/>
          </a:ln>
        </p:spPr>
      </p:pic>
      <p:pic>
        <p:nvPicPr>
          <p:cNvPr id="10" name="Shape 1649"/>
          <p:cNvPicPr preferRelativeResize="0"/>
          <p:nvPr/>
        </p:nvPicPr>
        <p:blipFill rotWithShape="1">
          <a:blip r:embed="rId3">
            <a:alphaModFix/>
          </a:blip>
          <a:srcRect/>
          <a:stretch/>
        </p:blipFill>
        <p:spPr>
          <a:xfrm>
            <a:off x="4708775" y="1180025"/>
            <a:ext cx="3053700" cy="3592200"/>
          </a:xfrm>
          <a:prstGeom prst="rect">
            <a:avLst/>
          </a:prstGeom>
          <a:noFill/>
          <a:ln>
            <a:noFill/>
          </a:ln>
        </p:spPr>
      </p:pic>
    </p:spTree>
    <p:extLst>
      <p:ext uri="{BB962C8B-B14F-4D97-AF65-F5344CB8AC3E}">
        <p14:creationId xmlns:p14="http://schemas.microsoft.com/office/powerpoint/2010/main" val="1172202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457200" y="205979"/>
            <a:ext cx="8229600" cy="857400"/>
          </a:xfrm>
          <a:prstGeom prst="rect">
            <a:avLst/>
          </a:prstGeom>
        </p:spPr>
        <p:txBody>
          <a:bodyPr lIns="91425" tIns="91425" rIns="91425" bIns="91425" anchor="ctr" anchorCtr="0">
            <a:noAutofit/>
          </a:bodyPr>
          <a:lstStyle/>
          <a:p>
            <a:pPr lvl="0" rtl="0">
              <a:spcBef>
                <a:spcPts val="0"/>
              </a:spcBef>
              <a:buNone/>
            </a:pPr>
            <a:r>
              <a:rPr lang="en-US"/>
              <a:t>Thank You!</a:t>
            </a:r>
          </a:p>
        </p:txBody>
      </p:sp>
      <p:sp>
        <p:nvSpPr>
          <p:cNvPr id="369" name="Shape 369"/>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44</a:t>
            </a:fld>
            <a:endParaRPr lang="en-US"/>
          </a:p>
        </p:txBody>
      </p:sp>
      <p:sp>
        <p:nvSpPr>
          <p:cNvPr id="370" name="Shape 370"/>
          <p:cNvSpPr txBox="1"/>
          <p:nvPr/>
        </p:nvSpPr>
        <p:spPr>
          <a:xfrm>
            <a:off x="1561000" y="1150800"/>
            <a:ext cx="3780000" cy="3864300"/>
          </a:xfrm>
          <a:prstGeom prst="rect">
            <a:avLst/>
          </a:prstGeom>
          <a:noFill/>
          <a:ln>
            <a:noFill/>
          </a:ln>
        </p:spPr>
        <p:txBody>
          <a:bodyPr lIns="90000" tIns="45000" rIns="90000" bIns="45000" anchor="t" anchorCtr="0">
            <a:noAutofit/>
          </a:bodyPr>
          <a:lstStyle/>
          <a:p>
            <a:pPr marL="0" marR="0" lvl="0" indent="0" algn="l" rtl="0">
              <a:spcBef>
                <a:spcPts val="0"/>
              </a:spcBef>
              <a:buSzPct val="25000"/>
              <a:buNone/>
            </a:pPr>
            <a:r>
              <a:rPr lang="en-US" sz="1800" b="0" i="0" u="none" strike="noStrike" cap="none">
                <a:solidFill>
                  <a:srgbClr val="6F5D2B"/>
                </a:solidFill>
                <a:latin typeface="Arial"/>
                <a:ea typeface="Arial"/>
                <a:cs typeface="Arial"/>
                <a:sym typeface="Arial"/>
              </a:rPr>
              <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@matt_tesauro</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matt.tesauro@owasp.org</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mtesauro@gmail.com</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/in/matttesauro</a:t>
            </a:r>
            <a:br>
              <a:rPr lang="en-US" sz="1800" b="0" i="0" u="none" strike="noStrike" cap="none">
                <a:solidFill>
                  <a:srgbClr val="6F5D2B"/>
                </a:solidFill>
                <a:latin typeface="Arial"/>
                <a:ea typeface="Arial"/>
                <a:cs typeface="Arial"/>
                <a:sym typeface="Arial"/>
              </a:rPr>
            </a:br>
            <a:endParaRPr lang="en-US" sz="1800" b="0" i="0" u="none" strike="noStrike" cap="none">
              <a:solidFill>
                <a:srgbClr val="6F5D2B"/>
              </a:solidFill>
              <a:latin typeface="Arial"/>
              <a:ea typeface="Arial"/>
              <a:cs typeface="Arial"/>
              <a:sym typeface="Arial"/>
            </a:endParaRPr>
          </a:p>
          <a:p>
            <a:pPr marL="0" marR="0" lvl="0" indent="0" algn="l" rtl="0">
              <a:spcBef>
                <a:spcPts val="0"/>
              </a:spcBef>
              <a:buSzPct val="25000"/>
              <a:buNone/>
            </a:pPr>
            <a:r>
              <a:rPr lang="en-US" sz="1800" b="0" i="0" u="none" strike="noStrike" cap="none">
                <a:solidFill>
                  <a:srgbClr val="6F5D2B"/>
                </a:solidFill>
                <a:latin typeface="Arial"/>
                <a:ea typeface="Arial"/>
                <a:cs typeface="Arial"/>
                <a:sym typeface="Arial"/>
              </a:rPr>
              <a:t>github.com/mtesauro</a:t>
            </a:r>
            <a:r>
              <a:rPr lang="en-US" sz="2400" b="0" i="0" u="none" strike="noStrike" cap="none">
                <a:solidFill>
                  <a:srgbClr val="6F5D2B"/>
                </a:solidFill>
                <a:latin typeface="Arial"/>
                <a:ea typeface="Arial"/>
                <a:cs typeface="Arial"/>
                <a:sym typeface="Arial"/>
              </a:rPr>
              <a:t/>
            </a:r>
            <a:br>
              <a:rPr lang="en-US" sz="2400" b="0" i="0" u="none" strike="noStrike" cap="none">
                <a:solidFill>
                  <a:srgbClr val="6F5D2B"/>
                </a:solidFill>
                <a:latin typeface="Arial"/>
                <a:ea typeface="Arial"/>
                <a:cs typeface="Arial"/>
                <a:sym typeface="Arial"/>
              </a:rPr>
            </a:br>
            <a:endParaRPr lang="en-US" sz="2400" b="0" i="0" u="none" strike="noStrike" cap="none">
              <a:solidFill>
                <a:srgbClr val="6F5D2B"/>
              </a:solidFill>
              <a:latin typeface="Arial"/>
              <a:ea typeface="Arial"/>
              <a:cs typeface="Arial"/>
              <a:sym typeface="Arial"/>
            </a:endParaRPr>
          </a:p>
        </p:txBody>
      </p:sp>
      <p:pic>
        <p:nvPicPr>
          <p:cNvPr id="371" name="Shape 371"/>
          <p:cNvPicPr preferRelativeResize="0"/>
          <p:nvPr/>
        </p:nvPicPr>
        <p:blipFill rotWithShape="1">
          <a:blip r:embed="rId3">
            <a:alphaModFix/>
          </a:blip>
          <a:srcRect/>
          <a:stretch/>
        </p:blipFill>
        <p:spPr>
          <a:xfrm>
            <a:off x="1044750" y="1753125"/>
            <a:ext cx="370800" cy="369300"/>
          </a:xfrm>
          <a:prstGeom prst="rect">
            <a:avLst/>
          </a:prstGeom>
          <a:noFill/>
          <a:ln>
            <a:noFill/>
          </a:ln>
        </p:spPr>
      </p:pic>
      <p:pic>
        <p:nvPicPr>
          <p:cNvPr id="372" name="Shape 372"/>
          <p:cNvPicPr preferRelativeResize="0"/>
          <p:nvPr/>
        </p:nvPicPr>
        <p:blipFill rotWithShape="1">
          <a:blip r:embed="rId4">
            <a:alphaModFix/>
          </a:blip>
          <a:srcRect/>
          <a:stretch/>
        </p:blipFill>
        <p:spPr>
          <a:xfrm>
            <a:off x="1001948" y="2358000"/>
            <a:ext cx="401100" cy="401100"/>
          </a:xfrm>
          <a:prstGeom prst="rect">
            <a:avLst/>
          </a:prstGeom>
          <a:noFill/>
          <a:ln>
            <a:noFill/>
          </a:ln>
        </p:spPr>
      </p:pic>
      <p:pic>
        <p:nvPicPr>
          <p:cNvPr id="373" name="Shape 373"/>
          <p:cNvPicPr preferRelativeResize="0"/>
          <p:nvPr/>
        </p:nvPicPr>
        <p:blipFill rotWithShape="1">
          <a:blip r:embed="rId5">
            <a:alphaModFix/>
          </a:blip>
          <a:srcRect/>
          <a:stretch/>
        </p:blipFill>
        <p:spPr>
          <a:xfrm>
            <a:off x="1026550" y="3098812"/>
            <a:ext cx="351900" cy="353400"/>
          </a:xfrm>
          <a:prstGeom prst="rect">
            <a:avLst/>
          </a:prstGeom>
          <a:noFill/>
          <a:ln>
            <a:noFill/>
          </a:ln>
        </p:spPr>
      </p:pic>
      <p:pic>
        <p:nvPicPr>
          <p:cNvPr id="374" name="Shape 374"/>
          <p:cNvPicPr preferRelativeResize="0"/>
          <p:nvPr/>
        </p:nvPicPr>
        <p:blipFill rotWithShape="1">
          <a:blip r:embed="rId6">
            <a:alphaModFix/>
          </a:blip>
          <a:srcRect/>
          <a:stretch/>
        </p:blipFill>
        <p:spPr>
          <a:xfrm>
            <a:off x="1020249" y="3655725"/>
            <a:ext cx="364500" cy="364500"/>
          </a:xfrm>
          <a:prstGeom prst="rect">
            <a:avLst/>
          </a:prstGeom>
          <a:noFill/>
          <a:ln>
            <a:noFill/>
          </a:ln>
        </p:spPr>
      </p:pic>
      <p:sp>
        <p:nvSpPr>
          <p:cNvPr id="375" name="Shape 375"/>
          <p:cNvSpPr txBox="1"/>
          <p:nvPr/>
        </p:nvSpPr>
        <p:spPr>
          <a:xfrm>
            <a:off x="0" y="880200"/>
            <a:ext cx="9144000" cy="525600"/>
          </a:xfrm>
          <a:prstGeom prst="rect">
            <a:avLst/>
          </a:prstGeom>
          <a:noFill/>
          <a:ln>
            <a:noFill/>
          </a:ln>
        </p:spPr>
        <p:txBody>
          <a:bodyPr lIns="91425" tIns="91425" rIns="91425" bIns="91425" anchor="ctr" anchorCtr="0">
            <a:noAutofit/>
          </a:bodyPr>
          <a:lstStyle/>
          <a:p>
            <a:pPr lvl="0" algn="ctr" rtl="0">
              <a:spcBef>
                <a:spcPts val="0"/>
              </a:spcBef>
              <a:buNone/>
            </a:pPr>
            <a:r>
              <a:rPr lang="en-US" sz="2400">
                <a:solidFill>
                  <a:srgbClr val="6F5D2B"/>
                </a:solidFill>
              </a:rPr>
              <a:t>Keep in touch</a:t>
            </a:r>
          </a:p>
        </p:txBody>
      </p:sp>
      <p:sp>
        <p:nvSpPr>
          <p:cNvPr id="376" name="Shape 376"/>
          <p:cNvSpPr txBox="1"/>
          <p:nvPr/>
        </p:nvSpPr>
        <p:spPr>
          <a:xfrm>
            <a:off x="5142400" y="1150800"/>
            <a:ext cx="3780000" cy="3864300"/>
          </a:xfrm>
          <a:prstGeom prst="rect">
            <a:avLst/>
          </a:prstGeom>
          <a:noFill/>
          <a:ln>
            <a:noFill/>
          </a:ln>
        </p:spPr>
        <p:txBody>
          <a:bodyPr lIns="90000" tIns="45000" rIns="90000" bIns="45000" anchor="t" anchorCtr="0">
            <a:noAutofit/>
          </a:bodyPr>
          <a:lstStyle/>
          <a:p>
            <a:pPr marL="0" marR="0" lvl="0" indent="0" algn="l" rtl="0">
              <a:spcBef>
                <a:spcPts val="0"/>
              </a:spcBef>
              <a:buSzPct val="25000"/>
              <a:buNone/>
            </a:pPr>
            <a:r>
              <a:rPr lang="en-US" sz="1800" b="0" i="0" u="none" strike="noStrike" cap="none">
                <a:solidFill>
                  <a:srgbClr val="6F5D2B"/>
                </a:solidFill>
                <a:latin typeface="Arial"/>
                <a:ea typeface="Arial"/>
                <a:cs typeface="Arial"/>
                <a:sym typeface="Arial"/>
              </a:rPr>
              <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a:t>
            </a:r>
            <a:r>
              <a:rPr lang="en-US" sz="1800">
                <a:solidFill>
                  <a:srgbClr val="6F5D2B"/>
                </a:solidFill>
              </a:rPr>
              <a:t>weavera</a:t>
            </a:r>
            <a:r>
              <a:rPr lang="en-US" sz="1800" b="0" i="0" u="none" strike="noStrike" cap="none">
                <a:solidFill>
                  <a:srgbClr val="6F5D2B"/>
                </a:solidFill>
                <a:latin typeface="Arial"/>
                <a:ea typeface="Arial"/>
                <a:cs typeface="Arial"/>
                <a:sym typeface="Arial"/>
              </a:rPr>
              <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
            </a:r>
            <a:br>
              <a:rPr lang="en-US" sz="1800" b="0" i="0" u="none" strike="noStrike" cap="none">
                <a:solidFill>
                  <a:srgbClr val="6F5D2B"/>
                </a:solidFill>
                <a:latin typeface="Arial"/>
                <a:ea typeface="Arial"/>
                <a:cs typeface="Arial"/>
                <a:sym typeface="Arial"/>
              </a:rPr>
            </a:br>
            <a:r>
              <a:rPr lang="en-US" sz="1800">
                <a:solidFill>
                  <a:srgbClr val="6F5D2B"/>
                </a:solidFill>
              </a:rPr>
              <a:t>aaron.weaver</a:t>
            </a:r>
            <a:r>
              <a:rPr lang="en-US" sz="1800" b="0" i="0" u="none" strike="noStrike" cap="none">
                <a:solidFill>
                  <a:srgbClr val="6F5D2B"/>
                </a:solidFill>
                <a:latin typeface="Arial"/>
                <a:ea typeface="Arial"/>
                <a:cs typeface="Arial"/>
                <a:sym typeface="Arial"/>
              </a:rPr>
              <a:t>@owasp.org</a:t>
            </a:r>
            <a:br>
              <a:rPr lang="en-US" sz="1800" b="0" i="0" u="none" strike="noStrike" cap="none">
                <a:solidFill>
                  <a:srgbClr val="6F5D2B"/>
                </a:solidFill>
                <a:latin typeface="Arial"/>
                <a:ea typeface="Arial"/>
                <a:cs typeface="Arial"/>
                <a:sym typeface="Arial"/>
              </a:rPr>
            </a:br>
            <a:r>
              <a:rPr lang="en-US" sz="1800">
                <a:solidFill>
                  <a:srgbClr val="6F5D2B"/>
                </a:solidFill>
              </a:rPr>
              <a:t>aaron.weaver2</a:t>
            </a:r>
            <a:r>
              <a:rPr lang="en-US" sz="1800" b="0" i="0" u="none" strike="noStrike" cap="none">
                <a:solidFill>
                  <a:srgbClr val="6F5D2B"/>
                </a:solidFill>
                <a:latin typeface="Arial"/>
                <a:ea typeface="Arial"/>
                <a:cs typeface="Arial"/>
                <a:sym typeface="Arial"/>
              </a:rPr>
              <a:t>@gmail.com</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
            </a:r>
            <a:br>
              <a:rPr lang="en-US" sz="1800" b="0" i="0" u="none" strike="noStrike" cap="none">
                <a:solidFill>
                  <a:srgbClr val="6F5D2B"/>
                </a:solidFill>
                <a:latin typeface="Arial"/>
                <a:ea typeface="Arial"/>
                <a:cs typeface="Arial"/>
                <a:sym typeface="Arial"/>
              </a:rPr>
            </a:br>
            <a:r>
              <a:rPr lang="en-US" sz="1800" b="0" i="0" u="none" strike="noStrike" cap="none">
                <a:solidFill>
                  <a:srgbClr val="6F5D2B"/>
                </a:solidFill>
                <a:latin typeface="Arial"/>
                <a:ea typeface="Arial"/>
                <a:cs typeface="Arial"/>
                <a:sym typeface="Arial"/>
              </a:rPr>
              <a:t>/in/</a:t>
            </a:r>
            <a:r>
              <a:rPr lang="en-US" sz="1800">
                <a:solidFill>
                  <a:srgbClr val="6F5D2B"/>
                </a:solidFill>
              </a:rPr>
              <a:t>aweaver</a:t>
            </a:r>
            <a:r>
              <a:rPr lang="en-US" sz="1800" b="0" i="0" u="none" strike="noStrike" cap="none">
                <a:solidFill>
                  <a:srgbClr val="6F5D2B"/>
                </a:solidFill>
                <a:latin typeface="Arial"/>
                <a:ea typeface="Arial"/>
                <a:cs typeface="Arial"/>
                <a:sym typeface="Arial"/>
              </a:rPr>
              <a:t/>
            </a:r>
            <a:br>
              <a:rPr lang="en-US" sz="1800" b="0" i="0" u="none" strike="noStrike" cap="none">
                <a:solidFill>
                  <a:srgbClr val="6F5D2B"/>
                </a:solidFill>
                <a:latin typeface="Arial"/>
                <a:ea typeface="Arial"/>
                <a:cs typeface="Arial"/>
                <a:sym typeface="Arial"/>
              </a:rPr>
            </a:br>
            <a:endParaRPr lang="en-US" sz="1800" b="0" i="0" u="none" strike="noStrike" cap="none">
              <a:solidFill>
                <a:srgbClr val="6F5D2B"/>
              </a:solidFill>
              <a:latin typeface="Arial"/>
              <a:ea typeface="Arial"/>
              <a:cs typeface="Arial"/>
              <a:sym typeface="Arial"/>
            </a:endParaRPr>
          </a:p>
          <a:p>
            <a:pPr marL="0" marR="0" lvl="0" indent="0" algn="l" rtl="0">
              <a:spcBef>
                <a:spcPts val="0"/>
              </a:spcBef>
              <a:buSzPct val="25000"/>
              <a:buNone/>
            </a:pPr>
            <a:r>
              <a:rPr lang="en-US" sz="1800" b="0" i="0" u="none" strike="noStrike" cap="none">
                <a:solidFill>
                  <a:srgbClr val="6F5D2B"/>
                </a:solidFill>
                <a:latin typeface="Arial"/>
                <a:ea typeface="Arial"/>
                <a:cs typeface="Arial"/>
                <a:sym typeface="Arial"/>
              </a:rPr>
              <a:t>github.com/</a:t>
            </a:r>
            <a:r>
              <a:rPr lang="en-US" sz="1800">
                <a:solidFill>
                  <a:srgbClr val="6F5D2B"/>
                </a:solidFill>
              </a:rPr>
              <a:t>aaronweaver</a:t>
            </a:r>
            <a:r>
              <a:rPr lang="en-US" sz="2400" b="0" i="0" u="none" strike="noStrike" cap="none">
                <a:solidFill>
                  <a:srgbClr val="6F5D2B"/>
                </a:solidFill>
                <a:latin typeface="Arial"/>
                <a:ea typeface="Arial"/>
                <a:cs typeface="Arial"/>
                <a:sym typeface="Arial"/>
              </a:rPr>
              <a:t/>
            </a:r>
            <a:br>
              <a:rPr lang="en-US" sz="2400" b="0" i="0" u="none" strike="noStrike" cap="none">
                <a:solidFill>
                  <a:srgbClr val="6F5D2B"/>
                </a:solidFill>
                <a:latin typeface="Arial"/>
                <a:ea typeface="Arial"/>
                <a:cs typeface="Arial"/>
                <a:sym typeface="Arial"/>
              </a:rPr>
            </a:br>
            <a:endParaRPr lang="en-US" sz="2400" b="0" i="0" u="none" strike="noStrike" cap="none">
              <a:solidFill>
                <a:srgbClr val="6F5D2B"/>
              </a:solidFill>
              <a:latin typeface="Arial"/>
              <a:ea typeface="Arial"/>
              <a:cs typeface="Arial"/>
              <a:sym typeface="Arial"/>
            </a:endParaRPr>
          </a:p>
        </p:txBody>
      </p:sp>
      <p:pic>
        <p:nvPicPr>
          <p:cNvPr id="377" name="Shape 377"/>
          <p:cNvPicPr preferRelativeResize="0"/>
          <p:nvPr/>
        </p:nvPicPr>
        <p:blipFill rotWithShape="1">
          <a:blip r:embed="rId3">
            <a:alphaModFix/>
          </a:blip>
          <a:srcRect/>
          <a:stretch/>
        </p:blipFill>
        <p:spPr>
          <a:xfrm>
            <a:off x="4626150" y="1753125"/>
            <a:ext cx="370800" cy="369300"/>
          </a:xfrm>
          <a:prstGeom prst="rect">
            <a:avLst/>
          </a:prstGeom>
          <a:noFill/>
          <a:ln>
            <a:noFill/>
          </a:ln>
        </p:spPr>
      </p:pic>
      <p:pic>
        <p:nvPicPr>
          <p:cNvPr id="378" name="Shape 378"/>
          <p:cNvPicPr preferRelativeResize="0"/>
          <p:nvPr/>
        </p:nvPicPr>
        <p:blipFill rotWithShape="1">
          <a:blip r:embed="rId4">
            <a:alphaModFix/>
          </a:blip>
          <a:srcRect/>
          <a:stretch/>
        </p:blipFill>
        <p:spPr>
          <a:xfrm>
            <a:off x="4583348" y="2358000"/>
            <a:ext cx="401100" cy="401100"/>
          </a:xfrm>
          <a:prstGeom prst="rect">
            <a:avLst/>
          </a:prstGeom>
          <a:noFill/>
          <a:ln>
            <a:noFill/>
          </a:ln>
        </p:spPr>
      </p:pic>
      <p:pic>
        <p:nvPicPr>
          <p:cNvPr id="379" name="Shape 379"/>
          <p:cNvPicPr preferRelativeResize="0"/>
          <p:nvPr/>
        </p:nvPicPr>
        <p:blipFill rotWithShape="1">
          <a:blip r:embed="rId5">
            <a:alphaModFix/>
          </a:blip>
          <a:srcRect/>
          <a:stretch/>
        </p:blipFill>
        <p:spPr>
          <a:xfrm>
            <a:off x="4607950" y="3098812"/>
            <a:ext cx="351900" cy="353400"/>
          </a:xfrm>
          <a:prstGeom prst="rect">
            <a:avLst/>
          </a:prstGeom>
          <a:noFill/>
          <a:ln>
            <a:noFill/>
          </a:ln>
        </p:spPr>
      </p:pic>
      <p:pic>
        <p:nvPicPr>
          <p:cNvPr id="380" name="Shape 380"/>
          <p:cNvPicPr preferRelativeResize="0"/>
          <p:nvPr/>
        </p:nvPicPr>
        <p:blipFill rotWithShape="1">
          <a:blip r:embed="rId6">
            <a:alphaModFix/>
          </a:blip>
          <a:srcRect/>
          <a:stretch/>
        </p:blipFill>
        <p:spPr>
          <a:xfrm>
            <a:off x="4601649" y="3655725"/>
            <a:ext cx="364500" cy="364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
        <p:cNvGrpSpPr/>
        <p:nvPr/>
      </p:nvGrpSpPr>
      <p:grpSpPr>
        <a:xfrm>
          <a:off x="0" y="0"/>
          <a:ext cx="0" cy="0"/>
          <a:chOff x="0" y="0"/>
          <a:chExt cx="0" cy="0"/>
        </a:xfrm>
      </p:grpSpPr>
      <p:pic>
        <p:nvPicPr>
          <p:cNvPr id="79" name="Shape 79"/>
          <p:cNvPicPr preferRelativeResize="0"/>
          <p:nvPr/>
        </p:nvPicPr>
        <p:blipFill rotWithShape="1">
          <a:blip r:embed="rId3">
            <a:alphaModFix/>
          </a:blip>
          <a:srcRect t="13644"/>
          <a:stretch/>
        </p:blipFill>
        <p:spPr>
          <a:xfrm>
            <a:off x="0" y="-123199"/>
            <a:ext cx="9144000" cy="5266700"/>
          </a:xfrm>
          <a:prstGeom prst="rect">
            <a:avLst/>
          </a:prstGeom>
          <a:noFill/>
          <a:ln>
            <a:noFill/>
          </a:ln>
        </p:spPr>
      </p:pic>
      <p:sp>
        <p:nvSpPr>
          <p:cNvPr id="80" name="Shape 80"/>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5</a:t>
            </a:fld>
            <a:endParaRPr lang="en-US"/>
          </a:p>
        </p:txBody>
      </p:sp>
      <p:sp>
        <p:nvSpPr>
          <p:cNvPr id="81" name="Shape 81"/>
          <p:cNvSpPr/>
          <p:nvPr/>
        </p:nvSpPr>
        <p:spPr>
          <a:xfrm>
            <a:off x="-44000" y="-123125"/>
            <a:ext cx="9188100" cy="5266800"/>
          </a:xfrm>
          <a:prstGeom prst="rect">
            <a:avLst/>
          </a:prstGeom>
          <a:solidFill>
            <a:srgbClr val="FFFFFF">
              <a:alpha val="58459"/>
            </a:srgbClr>
          </a:solidFill>
          <a:ln>
            <a:noFill/>
          </a:ln>
        </p:spPr>
        <p:txBody>
          <a:bodyPr lIns="91425" tIns="91425" rIns="91425" bIns="91425" anchor="ctr" anchorCtr="0">
            <a:noAutofit/>
          </a:bodyPr>
          <a:lstStyle/>
          <a:p>
            <a:pPr lvl="0">
              <a:spcBef>
                <a:spcPts val="0"/>
              </a:spcBef>
              <a:buNone/>
            </a:pPr>
            <a:endParaRPr/>
          </a:p>
        </p:txBody>
      </p:sp>
      <p:pic>
        <p:nvPicPr>
          <p:cNvPr id="82" name="Shape 82" descr="owasp_appsec2016_colosseo_horizontal.png"/>
          <p:cNvPicPr preferRelativeResize="0"/>
          <p:nvPr/>
        </p:nvPicPr>
        <p:blipFill rotWithShape="1">
          <a:blip r:embed="rId4">
            <a:alphaModFix/>
          </a:blip>
          <a:srcRect/>
          <a:stretch/>
        </p:blipFill>
        <p:spPr>
          <a:xfrm>
            <a:off x="-183566" y="3790764"/>
            <a:ext cx="2438400" cy="1731000"/>
          </a:xfrm>
          <a:prstGeom prst="rect">
            <a:avLst/>
          </a:prstGeom>
          <a:noFill/>
          <a:ln>
            <a:noFill/>
          </a:ln>
        </p:spPr>
      </p:pic>
      <p:sp>
        <p:nvSpPr>
          <p:cNvPr id="83" name="Shape 83"/>
          <p:cNvSpPr txBox="1">
            <a:spLocks noGrp="1"/>
          </p:cNvSpPr>
          <p:nvPr>
            <p:ph type="title"/>
          </p:nvPr>
        </p:nvSpPr>
        <p:spPr>
          <a:xfrm>
            <a:off x="457200" y="1728504"/>
            <a:ext cx="8229600" cy="857400"/>
          </a:xfrm>
          <a:prstGeom prst="rect">
            <a:avLst/>
          </a:prstGeom>
        </p:spPr>
        <p:txBody>
          <a:bodyPr lIns="91425" tIns="91425" rIns="91425" bIns="91425" anchor="ctr" anchorCtr="0">
            <a:noAutofit/>
          </a:bodyPr>
          <a:lstStyle/>
          <a:p>
            <a:pPr lvl="0" algn="ctr" rtl="0">
              <a:spcBef>
                <a:spcPts val="0"/>
              </a:spcBef>
              <a:buNone/>
            </a:pPr>
            <a:r>
              <a:rPr lang="en-US" sz="6000" b="1">
                <a:solidFill>
                  <a:srgbClr val="000000"/>
                </a:solidFill>
              </a:rPr>
              <a:t>What did we learn?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457200" y="557700"/>
            <a:ext cx="8229600" cy="3096000"/>
          </a:xfrm>
          <a:prstGeom prst="rect">
            <a:avLst/>
          </a:prstGeom>
        </p:spPr>
        <p:txBody>
          <a:bodyPr lIns="91425" tIns="91425" rIns="91425" bIns="91425" anchor="t" anchorCtr="0">
            <a:noAutofit/>
          </a:bodyPr>
          <a:lstStyle/>
          <a:p>
            <a:pPr lvl="0" algn="ctr" rtl="0">
              <a:spcBef>
                <a:spcPts val="0"/>
              </a:spcBef>
              <a:buClr>
                <a:schemeClr val="dk1"/>
              </a:buClr>
              <a:buSzPct val="27500"/>
              <a:buFont typeface="Arial"/>
              <a:buNone/>
            </a:pPr>
            <a:r>
              <a:rPr lang="en-US" sz="4000" dirty="0"/>
              <a:t>Spending time </a:t>
            </a:r>
          </a:p>
          <a:p>
            <a:pPr lvl="0" algn="ctr" rtl="0">
              <a:spcBef>
                <a:spcPts val="0"/>
              </a:spcBef>
              <a:buClr>
                <a:schemeClr val="dk1"/>
              </a:buClr>
              <a:buSzPct val="27500"/>
              <a:buFont typeface="Arial"/>
              <a:buNone/>
            </a:pPr>
            <a:r>
              <a:rPr lang="en-US" sz="4000" b="1" dirty="0"/>
              <a:t>optimizing</a:t>
            </a:r>
            <a:r>
              <a:rPr lang="en-US" sz="4000" dirty="0"/>
              <a:t> anything </a:t>
            </a:r>
          </a:p>
          <a:p>
            <a:pPr lvl="0" algn="ctr" rtl="0">
              <a:spcBef>
                <a:spcPts val="0"/>
              </a:spcBef>
              <a:buClr>
                <a:schemeClr val="dk1"/>
              </a:buClr>
              <a:buSzPct val="27500"/>
              <a:buFont typeface="Arial"/>
              <a:buNone/>
            </a:pPr>
            <a:r>
              <a:rPr lang="en-US" sz="4000" dirty="0"/>
              <a:t>other than </a:t>
            </a:r>
          </a:p>
          <a:p>
            <a:pPr lvl="0" algn="ctr" rtl="0">
              <a:spcBef>
                <a:spcPts val="0"/>
              </a:spcBef>
              <a:buClr>
                <a:schemeClr val="dk1"/>
              </a:buClr>
              <a:buSzPct val="27500"/>
              <a:buFont typeface="Arial"/>
              <a:buNone/>
            </a:pPr>
            <a:r>
              <a:rPr lang="en-US" sz="4000" dirty="0"/>
              <a:t>the critical resource </a:t>
            </a:r>
          </a:p>
          <a:p>
            <a:pPr lvl="0" algn="ctr" rtl="0">
              <a:spcBef>
                <a:spcPts val="0"/>
              </a:spcBef>
              <a:buClr>
                <a:schemeClr val="dk1"/>
              </a:buClr>
              <a:buSzPct val="27500"/>
              <a:buFont typeface="Arial"/>
              <a:buNone/>
            </a:pPr>
            <a:r>
              <a:rPr lang="en-US" sz="4000" dirty="0"/>
              <a:t>is an </a:t>
            </a:r>
            <a:r>
              <a:rPr lang="en-US" sz="4000" b="1" dirty="0"/>
              <a:t>illusion</a:t>
            </a:r>
            <a:r>
              <a:rPr lang="en-US" sz="4000" dirty="0"/>
              <a:t>.</a:t>
            </a:r>
          </a:p>
          <a:p>
            <a:pPr lvl="0" algn="ctr">
              <a:spcBef>
                <a:spcPts val="0"/>
              </a:spcBef>
              <a:buClr>
                <a:srgbClr val="000000"/>
              </a:buClr>
              <a:buSzPct val="25000"/>
              <a:buFont typeface="Arial"/>
              <a:buNone/>
            </a:pPr>
            <a:endParaRPr sz="4800" dirty="0"/>
          </a:p>
        </p:txBody>
      </p:sp>
      <p:sp>
        <p:nvSpPr>
          <p:cNvPr id="90" name="Shape 90"/>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
        <p:nvSpPr>
          <p:cNvPr id="91" name="Shape 91"/>
          <p:cNvSpPr txBox="1"/>
          <p:nvPr/>
        </p:nvSpPr>
        <p:spPr>
          <a:xfrm>
            <a:off x="5817300" y="4016200"/>
            <a:ext cx="3326700" cy="591300"/>
          </a:xfrm>
          <a:prstGeom prst="rect">
            <a:avLst/>
          </a:prstGeom>
          <a:noFill/>
          <a:ln>
            <a:noFill/>
          </a:ln>
        </p:spPr>
        <p:txBody>
          <a:bodyPr lIns="91425" tIns="91425" rIns="91425" bIns="91425" anchor="t" anchorCtr="0">
            <a:noAutofit/>
          </a:bodyPr>
          <a:lstStyle/>
          <a:p>
            <a:pPr lvl="0">
              <a:spcBef>
                <a:spcPts val="0"/>
              </a:spcBef>
              <a:buNone/>
            </a:pPr>
            <a:r>
              <a:rPr lang="en-US" i="1" dirty="0"/>
              <a:t>-W. Edwards Deming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457200" y="1249700"/>
            <a:ext cx="8229600" cy="2403900"/>
          </a:xfrm>
          <a:prstGeom prst="rect">
            <a:avLst/>
          </a:prstGeom>
        </p:spPr>
        <p:txBody>
          <a:bodyPr lIns="91425" tIns="91425" rIns="91425" bIns="91425" anchor="t" anchorCtr="0">
            <a:noAutofit/>
          </a:bodyPr>
          <a:lstStyle/>
          <a:p>
            <a:pPr lvl="0" algn="ctr" rtl="0">
              <a:spcBef>
                <a:spcPts val="0"/>
              </a:spcBef>
              <a:buNone/>
            </a:pPr>
            <a:r>
              <a:rPr lang="en-US" sz="4000"/>
              <a:t>For AppSec: </a:t>
            </a:r>
          </a:p>
          <a:p>
            <a:pPr lvl="0" algn="ctr" rtl="0">
              <a:spcBef>
                <a:spcPts val="0"/>
              </a:spcBef>
              <a:buNone/>
            </a:pPr>
            <a:r>
              <a:rPr lang="en-US" sz="6000"/>
              <a:t>It’s </a:t>
            </a:r>
            <a:r>
              <a:rPr lang="en-US" sz="6000" b="1"/>
              <a:t>People</a:t>
            </a:r>
          </a:p>
          <a:p>
            <a:pPr lvl="0" algn="ctr" rtl="0">
              <a:spcBef>
                <a:spcPts val="0"/>
              </a:spcBef>
              <a:buNone/>
            </a:pPr>
            <a:endParaRPr sz="4800"/>
          </a:p>
        </p:txBody>
      </p:sp>
      <p:sp>
        <p:nvSpPr>
          <p:cNvPr id="98" name="Shape 98"/>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3"/>
        <p:cNvGrpSpPr/>
        <p:nvPr/>
      </p:nvGrpSpPr>
      <p:grpSpPr>
        <a:xfrm>
          <a:off x="0" y="0"/>
          <a:ext cx="0" cy="0"/>
          <a:chOff x="0" y="0"/>
          <a:chExt cx="0" cy="0"/>
        </a:xfrm>
      </p:grpSpPr>
      <p:pic>
        <p:nvPicPr>
          <p:cNvPr id="104" name="Shape 104"/>
          <p:cNvPicPr preferRelativeResize="0"/>
          <p:nvPr/>
        </p:nvPicPr>
        <p:blipFill rotWithShape="1">
          <a:blip r:embed="rId3">
            <a:alphaModFix/>
          </a:blip>
          <a:srcRect t="8547" b="7078"/>
          <a:stretch/>
        </p:blipFill>
        <p:spPr>
          <a:xfrm>
            <a:off x="0" y="0"/>
            <a:ext cx="9144000" cy="5143500"/>
          </a:xfrm>
          <a:prstGeom prst="rect">
            <a:avLst/>
          </a:prstGeom>
          <a:noFill/>
          <a:ln>
            <a:noFill/>
          </a:ln>
        </p:spPr>
      </p:pic>
      <p:sp>
        <p:nvSpPr>
          <p:cNvPr id="105" name="Shape 105"/>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rtl="0">
              <a:spcBef>
                <a:spcPts val="0"/>
              </a:spcBef>
              <a:buNone/>
            </a:pPr>
            <a:fld id="{00000000-1234-1234-1234-123412341234}" type="slidenum">
              <a:rPr lang="en-US"/>
              <a:t>8</a:t>
            </a:fld>
            <a:endParaRPr lang="en-US"/>
          </a:p>
        </p:txBody>
      </p:sp>
      <p:pic>
        <p:nvPicPr>
          <p:cNvPr id="106" name="Shape 106" descr="owasp_appsec2016_colosseo_horizontal.png"/>
          <p:cNvPicPr preferRelativeResize="0"/>
          <p:nvPr/>
        </p:nvPicPr>
        <p:blipFill rotWithShape="1">
          <a:blip r:embed="rId4">
            <a:alphaModFix/>
          </a:blip>
          <a:srcRect/>
          <a:stretch/>
        </p:blipFill>
        <p:spPr>
          <a:xfrm>
            <a:off x="-183566" y="3790764"/>
            <a:ext cx="2438400" cy="1731000"/>
          </a:xfrm>
          <a:prstGeom prst="rect">
            <a:avLst/>
          </a:prstGeom>
          <a:noFill/>
          <a:ln>
            <a:noFill/>
          </a:ln>
        </p:spPr>
      </p:pic>
      <p:sp>
        <p:nvSpPr>
          <p:cNvPr id="107" name="Shape 107"/>
          <p:cNvSpPr/>
          <p:nvPr/>
        </p:nvSpPr>
        <p:spPr>
          <a:xfrm>
            <a:off x="-44000" y="-123125"/>
            <a:ext cx="9188100" cy="5266800"/>
          </a:xfrm>
          <a:prstGeom prst="rect">
            <a:avLst/>
          </a:prstGeom>
          <a:solidFill>
            <a:srgbClr val="FFFFFF">
              <a:alpha val="58459"/>
            </a:srgbClr>
          </a:solidFill>
          <a:ln>
            <a:noFill/>
          </a:ln>
        </p:spPr>
        <p:txBody>
          <a:bodyPr lIns="91425" tIns="91425" rIns="91425" bIns="91425" anchor="ctr" anchorCtr="0">
            <a:noAutofit/>
          </a:bodyPr>
          <a:lstStyle/>
          <a:p>
            <a:pPr lvl="0">
              <a:spcBef>
                <a:spcPts val="0"/>
              </a:spcBef>
              <a:buNone/>
            </a:pPr>
            <a:endParaRPr/>
          </a:p>
        </p:txBody>
      </p:sp>
      <p:sp>
        <p:nvSpPr>
          <p:cNvPr id="108" name="Shape 108"/>
          <p:cNvSpPr txBox="1">
            <a:spLocks noGrp="1"/>
          </p:cNvSpPr>
          <p:nvPr>
            <p:ph type="body" idx="1"/>
          </p:nvPr>
        </p:nvSpPr>
        <p:spPr>
          <a:xfrm>
            <a:off x="457200" y="1241100"/>
            <a:ext cx="8229600" cy="2403900"/>
          </a:xfrm>
          <a:prstGeom prst="rect">
            <a:avLst/>
          </a:prstGeom>
        </p:spPr>
        <p:txBody>
          <a:bodyPr lIns="91425" tIns="91425" rIns="91425" bIns="91425" anchor="t" anchorCtr="0">
            <a:noAutofit/>
          </a:bodyPr>
          <a:lstStyle/>
          <a:p>
            <a:pPr lvl="0" algn="ctr" rtl="0">
              <a:spcBef>
                <a:spcPts val="0"/>
              </a:spcBef>
              <a:buNone/>
            </a:pPr>
            <a:r>
              <a:rPr lang="en-US" sz="4000" b="1">
                <a:solidFill>
                  <a:srgbClr val="000000"/>
                </a:solidFill>
              </a:rPr>
              <a:t>Continues</a:t>
            </a:r>
            <a:r>
              <a:rPr lang="en-US" sz="4000">
                <a:solidFill>
                  <a:srgbClr val="000000"/>
                </a:solidFill>
              </a:rPr>
              <a:t> to be the case. </a:t>
            </a:r>
          </a:p>
          <a:p>
            <a:pPr lvl="0" algn="ctr" rtl="0">
              <a:spcBef>
                <a:spcPts val="0"/>
              </a:spcBef>
              <a:buNone/>
            </a:pPr>
            <a:r>
              <a:rPr lang="en-US" sz="4000">
                <a:solidFill>
                  <a:srgbClr val="000000"/>
                </a:solidFill>
              </a:rPr>
              <a:t>There isn’t a long </a:t>
            </a:r>
            <a:r>
              <a:rPr lang="en-US" sz="4000" b="1">
                <a:solidFill>
                  <a:srgbClr val="000000"/>
                </a:solidFill>
              </a:rPr>
              <a:t>queue</a:t>
            </a:r>
            <a:r>
              <a:rPr lang="en-US" sz="4000">
                <a:solidFill>
                  <a:srgbClr val="000000"/>
                </a:solidFill>
              </a:rPr>
              <a:t> of </a:t>
            </a:r>
            <a:r>
              <a:rPr lang="en-US" sz="4000" i="1">
                <a:solidFill>
                  <a:srgbClr val="000000"/>
                </a:solidFill>
              </a:rPr>
              <a:t>qualified</a:t>
            </a:r>
            <a:r>
              <a:rPr lang="en-US" sz="4000">
                <a:solidFill>
                  <a:srgbClr val="000000"/>
                </a:solidFill>
              </a:rPr>
              <a:t> AppSec </a:t>
            </a:r>
            <a:r>
              <a:rPr lang="en-US" sz="4000" b="1">
                <a:solidFill>
                  <a:srgbClr val="000000"/>
                </a:solidFill>
              </a:rPr>
              <a:t>people</a:t>
            </a:r>
            <a:r>
              <a:rPr lang="en-US" sz="4000">
                <a:solidFill>
                  <a:srgbClr val="000000"/>
                </a:solidFill>
              </a:rPr>
              <a:t>.</a:t>
            </a:r>
          </a:p>
          <a:p>
            <a:pPr lvl="0" algn="ctr" rtl="0">
              <a:spcBef>
                <a:spcPts val="0"/>
              </a:spcBef>
              <a:buNone/>
            </a:pPr>
            <a:endParaRPr sz="48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Shape 115"/>
          <p:cNvSpPr txBox="1">
            <a:spLocks noGrp="1"/>
          </p:cNvSpPr>
          <p:nvPr>
            <p:ph type="body" idx="1"/>
          </p:nvPr>
        </p:nvSpPr>
        <p:spPr>
          <a:xfrm>
            <a:off x="457200" y="1652956"/>
            <a:ext cx="8229600" cy="2546480"/>
          </a:xfrm>
          <a:prstGeom prst="rect">
            <a:avLst/>
          </a:prstGeom>
        </p:spPr>
        <p:txBody>
          <a:bodyPr lIns="91425" tIns="91425" rIns="91425" bIns="91425" anchor="t" anchorCtr="0">
            <a:noAutofit/>
          </a:bodyPr>
          <a:lstStyle/>
          <a:p>
            <a:pPr lvl="0" algn="ctr">
              <a:spcBef>
                <a:spcPts val="0"/>
              </a:spcBef>
              <a:buNone/>
            </a:pPr>
            <a:r>
              <a:rPr lang="en-US" sz="8000" dirty="0" smtClean="0"/>
              <a:t>5x </a:t>
            </a:r>
            <a:r>
              <a:rPr lang="en-US" sz="8000" dirty="0"/>
              <a:t>Improvement</a:t>
            </a:r>
          </a:p>
          <a:p>
            <a:pPr lvl="0">
              <a:spcBef>
                <a:spcPts val="0"/>
              </a:spcBef>
              <a:buNone/>
            </a:pPr>
            <a:endParaRPr dirty="0"/>
          </a:p>
        </p:txBody>
      </p:sp>
      <p:sp>
        <p:nvSpPr>
          <p:cNvPr id="116" name="Shape 116"/>
          <p:cNvSpPr txBox="1">
            <a:spLocks noGrp="1"/>
          </p:cNvSpPr>
          <p:nvPr>
            <p:ph type="sldNum" idx="12"/>
          </p:nvPr>
        </p:nvSpPr>
        <p:spPr>
          <a:xfrm>
            <a:off x="8292495" y="4741200"/>
            <a:ext cx="788700" cy="2739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2431</TotalTime>
  <Words>904</Words>
  <Application>Microsoft Macintosh PowerPoint</Application>
  <PresentationFormat>On-screen Show (16:9)</PresentationFormat>
  <Paragraphs>213</Paragraphs>
  <Slides>44</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Helvetica Neue</vt:lpstr>
      <vt:lpstr>Times New Roman</vt:lpstr>
      <vt:lpstr>Arial</vt:lpstr>
      <vt:lpstr>Office Theme</vt:lpstr>
      <vt:lpstr>OWASP AppSec Pipeline Project: Automate all the AppSec  </vt:lpstr>
      <vt:lpstr>PowerPoint Presentation</vt:lpstr>
      <vt:lpstr>Background</vt:lpstr>
      <vt:lpstr>How has it resonated?</vt:lpstr>
      <vt:lpstr>What did we learn?</vt:lpstr>
      <vt:lpstr>PowerPoint Presentation</vt:lpstr>
      <vt:lpstr>PowerPoint Presentation</vt:lpstr>
      <vt:lpstr>PowerPoint Presentation</vt:lpstr>
      <vt:lpstr>PowerPoint Presentation</vt:lpstr>
      <vt:lpstr>Results</vt:lpstr>
      <vt:lpstr>Received well outside of AppSec</vt:lpstr>
      <vt:lpstr>We need to do more outside  of the security bubble.</vt:lpstr>
      <vt:lpstr>AppSec Tools should  be self service</vt:lpstr>
      <vt:lpstr>Agile in Security</vt:lpstr>
      <vt:lpstr>A data pump is at  the heart of the Pipeline</vt:lpstr>
      <vt:lpstr>Your finding repository is your  source of truth for the Pipeline</vt:lpstr>
      <vt:lpstr>“we don’t want to be locked into any particular vendor.”</vt:lpstr>
      <vt:lpstr>Finding Repository</vt:lpstr>
      <vt:lpstr>A New Role</vt:lpstr>
      <vt:lpstr>A New Role</vt:lpstr>
      <vt:lpstr>PowerPoint Presentation</vt:lpstr>
      <vt:lpstr>Case Studies  How are AppSec Pipelines  used in the real world?</vt:lpstr>
      <vt:lpstr>PowerPoint Presentation</vt:lpstr>
      <vt:lpstr>PowerPoint Presentation</vt:lpstr>
      <vt:lpstr>PowerPoint Presentation</vt:lpstr>
      <vt:lpstr>PowerPoint Presentation</vt:lpstr>
      <vt:lpstr>PowerPoint Presentation</vt:lpstr>
      <vt:lpstr>Reference AppSec Pipeline Architecture</vt:lpstr>
      <vt:lpstr>Shifting Left</vt:lpstr>
      <vt:lpstr>PowerPoint Presentation</vt:lpstr>
      <vt:lpstr>Goals and Contributing</vt:lpstr>
      <vt:lpstr>Metadata for the Toolbox</vt:lpstr>
      <vt:lpstr>PowerPoint Presentation</vt:lpstr>
      <vt:lpstr>Microservices</vt:lpstr>
      <vt:lpstr>Security API</vt:lpstr>
      <vt:lpstr>Dockerized WTE</vt:lpstr>
      <vt:lpstr>Weaponized Jenkins</vt:lpstr>
      <vt:lpstr>Gauntlt and Jenkins</vt:lpstr>
      <vt:lpstr>Slack</vt:lpstr>
      <vt:lpstr>Security Bot Scanner</vt:lpstr>
      <vt:lpstr>Getting Involved</vt:lpstr>
      <vt:lpstr>Future Goals</vt:lpstr>
      <vt:lpstr>Books to Read</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OWASP AppSec Pipeline Project: Automate all the AppSec  </dc:title>
  <cp:lastModifiedBy>Weaver, Aaron D</cp:lastModifiedBy>
  <cp:revision>23</cp:revision>
  <dcterms:modified xsi:type="dcterms:W3CDTF">2016-06-30T05:36:28Z</dcterms:modified>
</cp:coreProperties>
</file>