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60" r:id="rId5"/>
    <p:sldId id="302" r:id="rId6"/>
    <p:sldId id="303" r:id="rId7"/>
    <p:sldId id="261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301" r:id="rId23"/>
    <p:sldId id="300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04" r:id="rId33"/>
    <p:sldId id="286" r:id="rId34"/>
    <p:sldId id="287" r:id="rId35"/>
    <p:sldId id="288" r:id="rId36"/>
    <p:sldId id="294" r:id="rId37"/>
    <p:sldId id="290" r:id="rId38"/>
    <p:sldId id="291" r:id="rId39"/>
    <p:sldId id="292" r:id="rId40"/>
    <p:sldId id="293" r:id="rId41"/>
    <p:sldId id="295" r:id="rId42"/>
    <p:sldId id="296" r:id="rId43"/>
    <p:sldId id="299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hay Bhargav" initials="AB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D2B"/>
    <a:srgbClr val="004685"/>
    <a:srgbClr val="D8A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78290" autoAdjust="0"/>
  </p:normalViewPr>
  <p:slideViewPr>
    <p:cSldViewPr snapToGrid="0" snapToObjects="1" showGuides="1">
      <p:cViewPr varScale="1">
        <p:scale>
          <a:sx n="117" d="100"/>
          <a:sy n="117" d="100"/>
        </p:scale>
        <p:origin x="204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91040-EA65-BE48-885F-5229A11DF6B2}" type="doc">
      <dgm:prSet loTypeId="urn:microsoft.com/office/officeart/2005/8/layout/arrow4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A8F983C-98D4-CE42-A5EA-1C392072BC3F}">
      <dgm:prSet phldrT="[Text]"/>
      <dgm:spPr/>
      <dgm:t>
        <a:bodyPr/>
        <a:lstStyle/>
        <a:p>
          <a:r>
            <a:rPr lang="en-US" dirty="0" smtClean="0"/>
            <a:t>Throughput -</a:t>
          </a:r>
          <a:endParaRPr lang="en-US" dirty="0"/>
        </a:p>
      </dgm:t>
    </dgm:pt>
    <dgm:pt modelId="{47A5E6BC-84E9-2546-905D-9DA050E7B6EF}" type="parTrans" cxnId="{486C9DA2-938A-1040-AF55-B9C590A71AEF}">
      <dgm:prSet/>
      <dgm:spPr/>
      <dgm:t>
        <a:bodyPr/>
        <a:lstStyle/>
        <a:p>
          <a:endParaRPr lang="en-US"/>
        </a:p>
      </dgm:t>
    </dgm:pt>
    <dgm:pt modelId="{9196A602-A8B7-AB48-A2B0-9FDD54283516}" type="sibTrans" cxnId="{486C9DA2-938A-1040-AF55-B9C590A71AEF}">
      <dgm:prSet/>
      <dgm:spPr/>
      <dgm:t>
        <a:bodyPr/>
        <a:lstStyle/>
        <a:p>
          <a:endParaRPr lang="en-US"/>
        </a:p>
      </dgm:t>
    </dgm:pt>
    <dgm:pt modelId="{A81AF102-CC71-D146-ACB7-58EED296D8B5}">
      <dgm:prSet phldrT="[Text]"/>
      <dgm:spPr/>
      <dgm:t>
        <a:bodyPr/>
        <a:lstStyle/>
        <a:p>
          <a:r>
            <a:rPr lang="en-US" dirty="0" smtClean="0"/>
            <a:t>Operating Resources</a:t>
          </a:r>
          <a:endParaRPr lang="en-US" dirty="0"/>
        </a:p>
      </dgm:t>
    </dgm:pt>
    <dgm:pt modelId="{4EDCB4E0-45A4-C642-8C7F-99A009133961}" type="parTrans" cxnId="{E9008EDE-52CE-F34F-96EC-06850E8CCDF7}">
      <dgm:prSet/>
      <dgm:spPr/>
      <dgm:t>
        <a:bodyPr/>
        <a:lstStyle/>
        <a:p>
          <a:endParaRPr lang="en-US"/>
        </a:p>
      </dgm:t>
    </dgm:pt>
    <dgm:pt modelId="{CEBB1DA6-7B82-9744-B22E-AC7DEC479E65}" type="sibTrans" cxnId="{E9008EDE-52CE-F34F-96EC-06850E8CCDF7}">
      <dgm:prSet/>
      <dgm:spPr/>
      <dgm:t>
        <a:bodyPr/>
        <a:lstStyle/>
        <a:p>
          <a:endParaRPr lang="en-US"/>
        </a:p>
      </dgm:t>
    </dgm:pt>
    <dgm:pt modelId="{DB7BB3D4-4D72-0F48-8B2E-86925847A746}">
      <dgm:prSet phldrT="[Text]"/>
      <dgm:spPr/>
      <dgm:t>
        <a:bodyPr/>
        <a:lstStyle/>
        <a:p>
          <a:r>
            <a:rPr lang="en-US" dirty="0" smtClean="0"/>
            <a:t>Free of Security bugs</a:t>
          </a:r>
          <a:endParaRPr lang="en-US" dirty="0"/>
        </a:p>
      </dgm:t>
    </dgm:pt>
    <dgm:pt modelId="{20C1616B-50A9-7E4C-BBD9-2EB04E5DF665}" type="parTrans" cxnId="{6023E42C-1ADD-8F43-8167-0885834A3A88}">
      <dgm:prSet/>
      <dgm:spPr/>
      <dgm:t>
        <a:bodyPr/>
        <a:lstStyle/>
        <a:p>
          <a:endParaRPr lang="en-US"/>
        </a:p>
      </dgm:t>
    </dgm:pt>
    <dgm:pt modelId="{2AA5AAAC-9EDB-CE48-93A3-2D003D9C2F7F}" type="sibTrans" cxnId="{6023E42C-1ADD-8F43-8167-0885834A3A88}">
      <dgm:prSet/>
      <dgm:spPr/>
      <dgm:t>
        <a:bodyPr/>
        <a:lstStyle/>
        <a:p>
          <a:endParaRPr lang="en-US"/>
        </a:p>
      </dgm:t>
    </dgm:pt>
    <dgm:pt modelId="{5C85793D-915B-DC4D-AF1C-A707AF2C6D76}">
      <dgm:prSet phldrT="[Text]"/>
      <dgm:spPr/>
      <dgm:t>
        <a:bodyPr/>
        <a:lstStyle/>
        <a:p>
          <a:r>
            <a:rPr lang="en-US" dirty="0" smtClean="0"/>
            <a:t>High Quality Apps delivered</a:t>
          </a:r>
          <a:endParaRPr lang="en-US" dirty="0"/>
        </a:p>
      </dgm:t>
    </dgm:pt>
    <dgm:pt modelId="{D510BEF3-D2F0-6B4F-83A8-7B8FFDE22F6C}" type="parTrans" cxnId="{66F309E1-79A3-7E47-94B4-CA1B4BFFCCF8}">
      <dgm:prSet/>
      <dgm:spPr/>
      <dgm:t>
        <a:bodyPr/>
        <a:lstStyle/>
        <a:p>
          <a:endParaRPr lang="en-US"/>
        </a:p>
      </dgm:t>
    </dgm:pt>
    <dgm:pt modelId="{98E1F5AF-A4BD-FF41-90DF-060C1702F99B}" type="sibTrans" cxnId="{66F309E1-79A3-7E47-94B4-CA1B4BFFCCF8}">
      <dgm:prSet/>
      <dgm:spPr/>
      <dgm:t>
        <a:bodyPr/>
        <a:lstStyle/>
        <a:p>
          <a:endParaRPr lang="en-US"/>
        </a:p>
      </dgm:t>
    </dgm:pt>
    <dgm:pt modelId="{3729DE20-6FE3-4045-B647-F458A4A30BC7}">
      <dgm:prSet phldrT="[Text]"/>
      <dgm:spPr/>
      <dgm:t>
        <a:bodyPr/>
        <a:lstStyle/>
        <a:p>
          <a:r>
            <a:rPr lang="en-US" dirty="0" smtClean="0"/>
            <a:t>Resources consumed testing</a:t>
          </a:r>
          <a:endParaRPr lang="en-US" dirty="0"/>
        </a:p>
      </dgm:t>
    </dgm:pt>
    <dgm:pt modelId="{951A5C8D-53E4-7B49-8E42-AB51EC6DF9D5}" type="parTrans" cxnId="{F3B46EB0-4BC6-0144-9B92-B2C242D413A0}">
      <dgm:prSet/>
      <dgm:spPr/>
      <dgm:t>
        <a:bodyPr/>
        <a:lstStyle/>
        <a:p>
          <a:endParaRPr lang="en-US"/>
        </a:p>
      </dgm:t>
    </dgm:pt>
    <dgm:pt modelId="{8E1155F0-35D8-F344-B92C-720E0600762A}" type="sibTrans" cxnId="{F3B46EB0-4BC6-0144-9B92-B2C242D413A0}">
      <dgm:prSet/>
      <dgm:spPr/>
      <dgm:t>
        <a:bodyPr/>
        <a:lstStyle/>
        <a:p>
          <a:endParaRPr lang="en-US"/>
        </a:p>
      </dgm:t>
    </dgm:pt>
    <dgm:pt modelId="{367ED5C3-2E56-284F-9B93-3BF4F0B455E8}">
      <dgm:prSet phldrT="[Text]"/>
      <dgm:spPr/>
      <dgm:t>
        <a:bodyPr/>
        <a:lstStyle/>
        <a:p>
          <a:r>
            <a:rPr lang="en-US" dirty="0" smtClean="0"/>
            <a:t>Resources consumed fixing</a:t>
          </a:r>
          <a:endParaRPr lang="en-US" dirty="0"/>
        </a:p>
      </dgm:t>
    </dgm:pt>
    <dgm:pt modelId="{2C05A0FB-093D-994A-A9E4-8A21F1887F2D}" type="parTrans" cxnId="{229A78E6-D15F-044A-A3EC-1AAAB0EAF367}">
      <dgm:prSet/>
      <dgm:spPr/>
      <dgm:t>
        <a:bodyPr/>
        <a:lstStyle/>
        <a:p>
          <a:endParaRPr lang="en-US"/>
        </a:p>
      </dgm:t>
    </dgm:pt>
    <dgm:pt modelId="{271F539C-C799-BD48-84A2-CDB20E3F7FBB}" type="sibTrans" cxnId="{229A78E6-D15F-044A-A3EC-1AAAB0EAF367}">
      <dgm:prSet/>
      <dgm:spPr/>
      <dgm:t>
        <a:bodyPr/>
        <a:lstStyle/>
        <a:p>
          <a:endParaRPr lang="en-US"/>
        </a:p>
      </dgm:t>
    </dgm:pt>
    <dgm:pt modelId="{01E9D789-8CB7-FE4D-B6B0-8CBC073E6DC0}">
      <dgm:prSet phldrT="[Text]"/>
      <dgm:spPr/>
      <dgm:t>
        <a:bodyPr/>
        <a:lstStyle/>
        <a:p>
          <a:r>
            <a:rPr lang="en-US" dirty="0" smtClean="0"/>
            <a:t>Resources consumed firefighting</a:t>
          </a:r>
          <a:endParaRPr lang="en-US" dirty="0"/>
        </a:p>
      </dgm:t>
    </dgm:pt>
    <dgm:pt modelId="{C89D6973-0F40-6140-919A-B4B63B49DD45}" type="parTrans" cxnId="{299EA2EC-111C-1748-AFF2-014D4CC291C5}">
      <dgm:prSet/>
      <dgm:spPr/>
      <dgm:t>
        <a:bodyPr/>
        <a:lstStyle/>
        <a:p>
          <a:endParaRPr lang="en-US"/>
        </a:p>
      </dgm:t>
    </dgm:pt>
    <dgm:pt modelId="{9F19A830-4439-A947-85D7-FBD691C0D04B}" type="sibTrans" cxnId="{299EA2EC-111C-1748-AFF2-014D4CC291C5}">
      <dgm:prSet/>
      <dgm:spPr/>
      <dgm:t>
        <a:bodyPr/>
        <a:lstStyle/>
        <a:p>
          <a:endParaRPr lang="en-US"/>
        </a:p>
      </dgm:t>
    </dgm:pt>
    <dgm:pt modelId="{166B8CBB-607D-664D-AA41-B58F997AC1DD}" type="pres">
      <dgm:prSet presAssocID="{94991040-EA65-BE48-885F-5229A11DF6B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3B94EF-92F0-994C-B81A-858F940262B5}" type="pres">
      <dgm:prSet presAssocID="{3A8F983C-98D4-CE42-A5EA-1C392072BC3F}" presName="upArrow" presStyleLbl="node1" presStyleIdx="0" presStyleCnt="2"/>
      <dgm:spPr/>
    </dgm:pt>
    <dgm:pt modelId="{7324542B-F304-9C4E-85FE-4C51C8AE83DC}" type="pres">
      <dgm:prSet presAssocID="{3A8F983C-98D4-CE42-A5EA-1C392072BC3F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14768-3446-B749-BFDB-725CA9CBCBCA}" type="pres">
      <dgm:prSet presAssocID="{A81AF102-CC71-D146-ACB7-58EED296D8B5}" presName="downArrow" presStyleLbl="node1" presStyleIdx="1" presStyleCnt="2"/>
      <dgm:spPr/>
    </dgm:pt>
    <dgm:pt modelId="{8B2268DE-02AC-1842-B5BF-7262E0020539}" type="pres">
      <dgm:prSet presAssocID="{A81AF102-CC71-D146-ACB7-58EED296D8B5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0D1D65-5E08-C548-AB39-D844A06C2726}" type="presOf" srcId="{A81AF102-CC71-D146-ACB7-58EED296D8B5}" destId="{8B2268DE-02AC-1842-B5BF-7262E0020539}" srcOrd="0" destOrd="0" presId="urn:microsoft.com/office/officeart/2005/8/layout/arrow4"/>
    <dgm:cxn modelId="{299EA2EC-111C-1748-AFF2-014D4CC291C5}" srcId="{A81AF102-CC71-D146-ACB7-58EED296D8B5}" destId="{01E9D789-8CB7-FE4D-B6B0-8CBC073E6DC0}" srcOrd="2" destOrd="0" parTransId="{C89D6973-0F40-6140-919A-B4B63B49DD45}" sibTransId="{9F19A830-4439-A947-85D7-FBD691C0D04B}"/>
    <dgm:cxn modelId="{486C9DA2-938A-1040-AF55-B9C590A71AEF}" srcId="{94991040-EA65-BE48-885F-5229A11DF6B2}" destId="{3A8F983C-98D4-CE42-A5EA-1C392072BC3F}" srcOrd="0" destOrd="0" parTransId="{47A5E6BC-84E9-2546-905D-9DA050E7B6EF}" sibTransId="{9196A602-A8B7-AB48-A2B0-9FDD54283516}"/>
    <dgm:cxn modelId="{03318ECB-2D79-8542-AA1A-5BE85D5F226E}" type="presOf" srcId="{5C85793D-915B-DC4D-AF1C-A707AF2C6D76}" destId="{7324542B-F304-9C4E-85FE-4C51C8AE83DC}" srcOrd="0" destOrd="1" presId="urn:microsoft.com/office/officeart/2005/8/layout/arrow4"/>
    <dgm:cxn modelId="{F7B647ED-0F56-424A-B4CF-A7FA5E814567}" type="presOf" srcId="{94991040-EA65-BE48-885F-5229A11DF6B2}" destId="{166B8CBB-607D-664D-AA41-B58F997AC1DD}" srcOrd="0" destOrd="0" presId="urn:microsoft.com/office/officeart/2005/8/layout/arrow4"/>
    <dgm:cxn modelId="{E9008EDE-52CE-F34F-96EC-06850E8CCDF7}" srcId="{94991040-EA65-BE48-885F-5229A11DF6B2}" destId="{A81AF102-CC71-D146-ACB7-58EED296D8B5}" srcOrd="1" destOrd="0" parTransId="{4EDCB4E0-45A4-C642-8C7F-99A009133961}" sibTransId="{CEBB1DA6-7B82-9744-B22E-AC7DEC479E65}"/>
    <dgm:cxn modelId="{16E55730-C752-C242-8AEA-85DB3A11D36C}" type="presOf" srcId="{DB7BB3D4-4D72-0F48-8B2E-86925847A746}" destId="{7324542B-F304-9C4E-85FE-4C51C8AE83DC}" srcOrd="0" destOrd="2" presId="urn:microsoft.com/office/officeart/2005/8/layout/arrow4"/>
    <dgm:cxn modelId="{66F309E1-79A3-7E47-94B4-CA1B4BFFCCF8}" srcId="{3A8F983C-98D4-CE42-A5EA-1C392072BC3F}" destId="{5C85793D-915B-DC4D-AF1C-A707AF2C6D76}" srcOrd="0" destOrd="0" parTransId="{D510BEF3-D2F0-6B4F-83A8-7B8FFDE22F6C}" sibTransId="{98E1F5AF-A4BD-FF41-90DF-060C1702F99B}"/>
    <dgm:cxn modelId="{C40F6ABF-3A9B-DA41-A51F-F0953C69EC26}" type="presOf" srcId="{3A8F983C-98D4-CE42-A5EA-1C392072BC3F}" destId="{7324542B-F304-9C4E-85FE-4C51C8AE83DC}" srcOrd="0" destOrd="0" presId="urn:microsoft.com/office/officeart/2005/8/layout/arrow4"/>
    <dgm:cxn modelId="{F3B46EB0-4BC6-0144-9B92-B2C242D413A0}" srcId="{A81AF102-CC71-D146-ACB7-58EED296D8B5}" destId="{3729DE20-6FE3-4045-B647-F458A4A30BC7}" srcOrd="0" destOrd="0" parTransId="{951A5C8D-53E4-7B49-8E42-AB51EC6DF9D5}" sibTransId="{8E1155F0-35D8-F344-B92C-720E0600762A}"/>
    <dgm:cxn modelId="{EC102276-EB36-4D48-A2B1-ADE179CBD301}" type="presOf" srcId="{3729DE20-6FE3-4045-B647-F458A4A30BC7}" destId="{8B2268DE-02AC-1842-B5BF-7262E0020539}" srcOrd="0" destOrd="1" presId="urn:microsoft.com/office/officeart/2005/8/layout/arrow4"/>
    <dgm:cxn modelId="{229A78E6-D15F-044A-A3EC-1AAAB0EAF367}" srcId="{A81AF102-CC71-D146-ACB7-58EED296D8B5}" destId="{367ED5C3-2E56-284F-9B93-3BF4F0B455E8}" srcOrd="1" destOrd="0" parTransId="{2C05A0FB-093D-994A-A9E4-8A21F1887F2D}" sibTransId="{271F539C-C799-BD48-84A2-CDB20E3F7FBB}"/>
    <dgm:cxn modelId="{6023E42C-1ADD-8F43-8167-0885834A3A88}" srcId="{3A8F983C-98D4-CE42-A5EA-1C392072BC3F}" destId="{DB7BB3D4-4D72-0F48-8B2E-86925847A746}" srcOrd="1" destOrd="0" parTransId="{20C1616B-50A9-7E4C-BBD9-2EB04E5DF665}" sibTransId="{2AA5AAAC-9EDB-CE48-93A3-2D003D9C2F7F}"/>
    <dgm:cxn modelId="{AE6D107B-7DA7-164B-A936-9458BB46D6AA}" type="presOf" srcId="{367ED5C3-2E56-284F-9B93-3BF4F0B455E8}" destId="{8B2268DE-02AC-1842-B5BF-7262E0020539}" srcOrd="0" destOrd="2" presId="urn:microsoft.com/office/officeart/2005/8/layout/arrow4"/>
    <dgm:cxn modelId="{86B120FC-5184-8949-B273-5512D27E85A0}" type="presOf" srcId="{01E9D789-8CB7-FE4D-B6B0-8CBC073E6DC0}" destId="{8B2268DE-02AC-1842-B5BF-7262E0020539}" srcOrd="0" destOrd="3" presId="urn:microsoft.com/office/officeart/2005/8/layout/arrow4"/>
    <dgm:cxn modelId="{A3D75E02-17FC-DC4B-A90C-CA822007F453}" type="presParOf" srcId="{166B8CBB-607D-664D-AA41-B58F997AC1DD}" destId="{C43B94EF-92F0-994C-B81A-858F940262B5}" srcOrd="0" destOrd="0" presId="urn:microsoft.com/office/officeart/2005/8/layout/arrow4"/>
    <dgm:cxn modelId="{DF428193-20EB-BD44-B9CF-30234A91079E}" type="presParOf" srcId="{166B8CBB-607D-664D-AA41-B58F997AC1DD}" destId="{7324542B-F304-9C4E-85FE-4C51C8AE83DC}" srcOrd="1" destOrd="0" presId="urn:microsoft.com/office/officeart/2005/8/layout/arrow4"/>
    <dgm:cxn modelId="{1A5CADAA-5C1B-A841-91D1-7915BFC72D73}" type="presParOf" srcId="{166B8CBB-607D-664D-AA41-B58F997AC1DD}" destId="{ADB14768-3446-B749-BFDB-725CA9CBCBCA}" srcOrd="2" destOrd="0" presId="urn:microsoft.com/office/officeart/2005/8/layout/arrow4"/>
    <dgm:cxn modelId="{FE2A70B5-CFAC-274F-8C9C-FBC452038A59}" type="presParOf" srcId="{166B8CBB-607D-664D-AA41-B58F997AC1DD}" destId="{8B2268DE-02AC-1842-B5BF-7262E002053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E8F04-4E08-E14F-B7BE-C633B9799A4C}" type="doc">
      <dgm:prSet loTypeId="urn:microsoft.com/office/officeart/2005/8/layout/hChevron3" loCatId="" qsTypeId="urn:microsoft.com/office/officeart/2005/8/quickstyle/simple4" qsCatId="simple" csTypeId="urn:microsoft.com/office/officeart/2005/8/colors/accent2_3" csCatId="accent2" phldr="1"/>
      <dgm:spPr/>
    </dgm:pt>
    <dgm:pt modelId="{4E1C6E41-5C20-3E4F-A93D-47724BC2C049}">
      <dgm:prSet phldrT="[Text]"/>
      <dgm:spPr/>
      <dgm:t>
        <a:bodyPr/>
        <a:lstStyle/>
        <a:p>
          <a:r>
            <a:rPr lang="en-US" dirty="0" smtClean="0"/>
            <a:t>QA - Runs functional tests with all </a:t>
          </a:r>
          <a:r>
            <a:rPr lang="en-US" dirty="0" err="1" smtClean="0"/>
            <a:t>params</a:t>
          </a:r>
          <a:endParaRPr lang="en-US" dirty="0"/>
        </a:p>
      </dgm:t>
    </dgm:pt>
    <dgm:pt modelId="{81928E24-9BB1-9D40-A34A-A010D3D119B7}" type="parTrans" cxnId="{CD6A258E-5AE3-F049-AD6F-7FBC997F2F3F}">
      <dgm:prSet/>
      <dgm:spPr/>
      <dgm:t>
        <a:bodyPr/>
        <a:lstStyle/>
        <a:p>
          <a:endParaRPr lang="en-US"/>
        </a:p>
      </dgm:t>
    </dgm:pt>
    <dgm:pt modelId="{AC5F1E13-0760-A741-BB04-B61A2F4A1D88}" type="sibTrans" cxnId="{CD6A258E-5AE3-F049-AD6F-7FBC997F2F3F}">
      <dgm:prSet/>
      <dgm:spPr/>
      <dgm:t>
        <a:bodyPr/>
        <a:lstStyle/>
        <a:p>
          <a:endParaRPr lang="en-US"/>
        </a:p>
      </dgm:t>
    </dgm:pt>
    <dgm:pt modelId="{43B860A0-D62A-5142-82A3-0FF40FBC6E60}">
      <dgm:prSet phldrT="[Text]"/>
      <dgm:spPr/>
      <dgm:t>
        <a:bodyPr/>
        <a:lstStyle/>
        <a:p>
          <a:r>
            <a:rPr lang="en-US" dirty="0" smtClean="0"/>
            <a:t>Capture QA Tests with </a:t>
          </a:r>
          <a:r>
            <a:rPr lang="en-US" dirty="0" err="1" smtClean="0"/>
            <a:t>mitmproxy</a:t>
          </a:r>
          <a:r>
            <a:rPr lang="en-US" dirty="0" smtClean="0"/>
            <a:t> and base64 requests</a:t>
          </a:r>
          <a:endParaRPr lang="en-US" dirty="0"/>
        </a:p>
      </dgm:t>
    </dgm:pt>
    <dgm:pt modelId="{BC90C94A-9388-A344-B639-168EFD0F3141}" type="parTrans" cxnId="{0D1A5755-003F-3C48-B170-91F30CA958FD}">
      <dgm:prSet/>
      <dgm:spPr/>
      <dgm:t>
        <a:bodyPr/>
        <a:lstStyle/>
        <a:p>
          <a:endParaRPr lang="en-US"/>
        </a:p>
      </dgm:t>
    </dgm:pt>
    <dgm:pt modelId="{3CABB11E-3929-6645-9F2E-973F60566197}" type="sibTrans" cxnId="{0D1A5755-003F-3C48-B170-91F30CA958FD}">
      <dgm:prSet/>
      <dgm:spPr/>
      <dgm:t>
        <a:bodyPr/>
        <a:lstStyle/>
        <a:p>
          <a:endParaRPr lang="en-US"/>
        </a:p>
      </dgm:t>
    </dgm:pt>
    <dgm:pt modelId="{BCFFF17F-1DB3-7242-BD03-B8712C2AAB2C}">
      <dgm:prSet phldrT="[Text]"/>
      <dgm:spPr/>
      <dgm:t>
        <a:bodyPr/>
        <a:lstStyle/>
        <a:p>
          <a:r>
            <a:rPr lang="en-US" dirty="0" smtClean="0"/>
            <a:t>Run w3af with API</a:t>
          </a:r>
          <a:endParaRPr lang="en-US" dirty="0"/>
        </a:p>
      </dgm:t>
    </dgm:pt>
    <dgm:pt modelId="{79CDAA01-7DC6-ED43-B5C2-D03E2E9C6D9E}" type="parTrans" cxnId="{7ACD9913-927C-8943-9359-0351C7B1F2CF}">
      <dgm:prSet/>
      <dgm:spPr/>
      <dgm:t>
        <a:bodyPr/>
        <a:lstStyle/>
        <a:p>
          <a:endParaRPr lang="en-US"/>
        </a:p>
      </dgm:t>
    </dgm:pt>
    <dgm:pt modelId="{C3427E85-ACBA-5746-AAAE-F07B11900BC6}" type="sibTrans" cxnId="{7ACD9913-927C-8943-9359-0351C7B1F2CF}">
      <dgm:prSet/>
      <dgm:spPr/>
      <dgm:t>
        <a:bodyPr/>
        <a:lstStyle/>
        <a:p>
          <a:endParaRPr lang="en-US"/>
        </a:p>
      </dgm:t>
    </dgm:pt>
    <dgm:pt modelId="{8D1A2A9F-25C8-C84E-A993-DCE18EEC3FB0}">
      <dgm:prSet phldrT="[Text]"/>
      <dgm:spPr/>
      <dgm:t>
        <a:bodyPr/>
        <a:lstStyle/>
        <a:p>
          <a:r>
            <a:rPr lang="en-US" dirty="0" smtClean="0"/>
            <a:t>Pull results + report</a:t>
          </a:r>
          <a:endParaRPr lang="en-US" dirty="0"/>
        </a:p>
      </dgm:t>
    </dgm:pt>
    <dgm:pt modelId="{16844A94-FFD5-6E40-A2B6-E596F1D9519D}" type="parTrans" cxnId="{21997CF6-98F9-B049-8840-A93EF1896924}">
      <dgm:prSet/>
      <dgm:spPr/>
      <dgm:t>
        <a:bodyPr/>
        <a:lstStyle/>
        <a:p>
          <a:endParaRPr lang="en-US"/>
        </a:p>
      </dgm:t>
    </dgm:pt>
    <dgm:pt modelId="{3250DB48-9F49-C743-A7B9-4B7063CF4548}" type="sibTrans" cxnId="{21997CF6-98F9-B049-8840-A93EF1896924}">
      <dgm:prSet/>
      <dgm:spPr/>
      <dgm:t>
        <a:bodyPr/>
        <a:lstStyle/>
        <a:p>
          <a:endParaRPr lang="en-US"/>
        </a:p>
      </dgm:t>
    </dgm:pt>
    <dgm:pt modelId="{941D6D11-337C-AB4D-A082-53968E63784C}" type="pres">
      <dgm:prSet presAssocID="{BD6E8F04-4E08-E14F-B7BE-C633B9799A4C}" presName="Name0" presStyleCnt="0">
        <dgm:presLayoutVars>
          <dgm:dir/>
          <dgm:resizeHandles val="exact"/>
        </dgm:presLayoutVars>
      </dgm:prSet>
      <dgm:spPr/>
    </dgm:pt>
    <dgm:pt modelId="{EDF42D5A-2DF7-384D-8182-A5A04F9BBDF3}" type="pres">
      <dgm:prSet presAssocID="{4E1C6E41-5C20-3E4F-A93D-47724BC2C049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F10D1-3DF7-034E-AD21-7CA72E734F9A}" type="pres">
      <dgm:prSet presAssocID="{AC5F1E13-0760-A741-BB04-B61A2F4A1D88}" presName="parSpace" presStyleCnt="0"/>
      <dgm:spPr/>
    </dgm:pt>
    <dgm:pt modelId="{9E09147C-AE82-A444-A26E-812276848712}" type="pres">
      <dgm:prSet presAssocID="{43B860A0-D62A-5142-82A3-0FF40FBC6E60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93C27-1451-9045-8897-9910A3D09B71}" type="pres">
      <dgm:prSet presAssocID="{3CABB11E-3929-6645-9F2E-973F60566197}" presName="parSpace" presStyleCnt="0"/>
      <dgm:spPr/>
    </dgm:pt>
    <dgm:pt modelId="{BB088036-0987-AB41-884C-DDC4B2E9270E}" type="pres">
      <dgm:prSet presAssocID="{BCFFF17F-1DB3-7242-BD03-B8712C2AAB2C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FA6F9-744C-4947-BB4D-CADADAB0A326}" type="pres">
      <dgm:prSet presAssocID="{C3427E85-ACBA-5746-AAAE-F07B11900BC6}" presName="parSpace" presStyleCnt="0"/>
      <dgm:spPr/>
    </dgm:pt>
    <dgm:pt modelId="{A7C7CA77-AB73-804B-98B1-D2CC2ACC9AB4}" type="pres">
      <dgm:prSet presAssocID="{8D1A2A9F-25C8-C84E-A993-DCE18EEC3FB0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DDBC2E-D78E-C04C-9C82-33EC085E950C}" type="presOf" srcId="{4E1C6E41-5C20-3E4F-A93D-47724BC2C049}" destId="{EDF42D5A-2DF7-384D-8182-A5A04F9BBDF3}" srcOrd="0" destOrd="0" presId="urn:microsoft.com/office/officeart/2005/8/layout/hChevron3"/>
    <dgm:cxn modelId="{7ACD9913-927C-8943-9359-0351C7B1F2CF}" srcId="{BD6E8F04-4E08-E14F-B7BE-C633B9799A4C}" destId="{BCFFF17F-1DB3-7242-BD03-B8712C2AAB2C}" srcOrd="2" destOrd="0" parTransId="{79CDAA01-7DC6-ED43-B5C2-D03E2E9C6D9E}" sibTransId="{C3427E85-ACBA-5746-AAAE-F07B11900BC6}"/>
    <dgm:cxn modelId="{CD6A258E-5AE3-F049-AD6F-7FBC997F2F3F}" srcId="{BD6E8F04-4E08-E14F-B7BE-C633B9799A4C}" destId="{4E1C6E41-5C20-3E4F-A93D-47724BC2C049}" srcOrd="0" destOrd="0" parTransId="{81928E24-9BB1-9D40-A34A-A010D3D119B7}" sibTransId="{AC5F1E13-0760-A741-BB04-B61A2F4A1D88}"/>
    <dgm:cxn modelId="{0D1A5755-003F-3C48-B170-91F30CA958FD}" srcId="{BD6E8F04-4E08-E14F-B7BE-C633B9799A4C}" destId="{43B860A0-D62A-5142-82A3-0FF40FBC6E60}" srcOrd="1" destOrd="0" parTransId="{BC90C94A-9388-A344-B639-168EFD0F3141}" sibTransId="{3CABB11E-3929-6645-9F2E-973F60566197}"/>
    <dgm:cxn modelId="{7819AB10-D8EF-DA45-97AF-F52FE983F692}" type="presOf" srcId="{8D1A2A9F-25C8-C84E-A993-DCE18EEC3FB0}" destId="{A7C7CA77-AB73-804B-98B1-D2CC2ACC9AB4}" srcOrd="0" destOrd="0" presId="urn:microsoft.com/office/officeart/2005/8/layout/hChevron3"/>
    <dgm:cxn modelId="{44D7C1A2-A3B6-9D4B-B93D-CE821E6245CB}" type="presOf" srcId="{43B860A0-D62A-5142-82A3-0FF40FBC6E60}" destId="{9E09147C-AE82-A444-A26E-812276848712}" srcOrd="0" destOrd="0" presId="urn:microsoft.com/office/officeart/2005/8/layout/hChevron3"/>
    <dgm:cxn modelId="{4E4E7C1B-71DB-1041-AC79-BB9BB9EDCBDE}" type="presOf" srcId="{BD6E8F04-4E08-E14F-B7BE-C633B9799A4C}" destId="{941D6D11-337C-AB4D-A082-53968E63784C}" srcOrd="0" destOrd="0" presId="urn:microsoft.com/office/officeart/2005/8/layout/hChevron3"/>
    <dgm:cxn modelId="{67C2E1B2-46D1-8F4F-ABFA-6E0AEBAA20BB}" type="presOf" srcId="{BCFFF17F-1DB3-7242-BD03-B8712C2AAB2C}" destId="{BB088036-0987-AB41-884C-DDC4B2E9270E}" srcOrd="0" destOrd="0" presId="urn:microsoft.com/office/officeart/2005/8/layout/hChevron3"/>
    <dgm:cxn modelId="{21997CF6-98F9-B049-8840-A93EF1896924}" srcId="{BD6E8F04-4E08-E14F-B7BE-C633B9799A4C}" destId="{8D1A2A9F-25C8-C84E-A993-DCE18EEC3FB0}" srcOrd="3" destOrd="0" parTransId="{16844A94-FFD5-6E40-A2B6-E596F1D9519D}" sibTransId="{3250DB48-9F49-C743-A7B9-4B7063CF4548}"/>
    <dgm:cxn modelId="{C64C2BF4-755B-5847-A4B6-33D2B57AADCD}" type="presParOf" srcId="{941D6D11-337C-AB4D-A082-53968E63784C}" destId="{EDF42D5A-2DF7-384D-8182-A5A04F9BBDF3}" srcOrd="0" destOrd="0" presId="urn:microsoft.com/office/officeart/2005/8/layout/hChevron3"/>
    <dgm:cxn modelId="{C17A2B3A-1B27-1E47-81D7-3539180E904A}" type="presParOf" srcId="{941D6D11-337C-AB4D-A082-53968E63784C}" destId="{E45F10D1-3DF7-034E-AD21-7CA72E734F9A}" srcOrd="1" destOrd="0" presId="urn:microsoft.com/office/officeart/2005/8/layout/hChevron3"/>
    <dgm:cxn modelId="{6D91F09A-BE51-FF4B-8329-7823696576DB}" type="presParOf" srcId="{941D6D11-337C-AB4D-A082-53968E63784C}" destId="{9E09147C-AE82-A444-A26E-812276848712}" srcOrd="2" destOrd="0" presId="urn:microsoft.com/office/officeart/2005/8/layout/hChevron3"/>
    <dgm:cxn modelId="{EFFD4102-E96F-0C43-85AC-1881C489DE55}" type="presParOf" srcId="{941D6D11-337C-AB4D-A082-53968E63784C}" destId="{A9B93C27-1451-9045-8897-9910A3D09B71}" srcOrd="3" destOrd="0" presId="urn:microsoft.com/office/officeart/2005/8/layout/hChevron3"/>
    <dgm:cxn modelId="{D2EF6DEB-026F-8C48-BD93-FA6D27F75011}" type="presParOf" srcId="{941D6D11-337C-AB4D-A082-53968E63784C}" destId="{BB088036-0987-AB41-884C-DDC4B2E9270E}" srcOrd="4" destOrd="0" presId="urn:microsoft.com/office/officeart/2005/8/layout/hChevron3"/>
    <dgm:cxn modelId="{D73FA4A1-552D-EC4C-B806-39A9049B03DE}" type="presParOf" srcId="{941D6D11-337C-AB4D-A082-53968E63784C}" destId="{A92FA6F9-744C-4947-BB4D-CADADAB0A326}" srcOrd="5" destOrd="0" presId="urn:microsoft.com/office/officeart/2005/8/layout/hChevron3"/>
    <dgm:cxn modelId="{09095D13-57E6-8242-BE2A-7D4C8536DBAB}" type="presParOf" srcId="{941D6D11-337C-AB4D-A082-53968E63784C}" destId="{A7C7CA77-AB73-804B-98B1-D2CC2ACC9AB4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BEE097-C887-4540-AA7F-01A8415F8185}" type="doc">
      <dgm:prSet loTypeId="urn:microsoft.com/office/officeart/2008/layout/RadialCluster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6BB10C1-49D6-4C4B-B9BA-37468DCEBC0B}">
      <dgm:prSet phldrT="[Text]"/>
      <dgm:spPr/>
      <dgm:t>
        <a:bodyPr/>
        <a:lstStyle/>
        <a:p>
          <a:r>
            <a:rPr lang="en-US" dirty="0" smtClean="0"/>
            <a:t>Benefits - Iterative Threat Modeling</a:t>
          </a:r>
          <a:endParaRPr lang="en-US" dirty="0"/>
        </a:p>
      </dgm:t>
    </dgm:pt>
    <dgm:pt modelId="{73590C52-8EC6-574A-9139-9B1701820156}" type="parTrans" cxnId="{964E8995-E938-3840-BA4B-77B7820288C0}">
      <dgm:prSet/>
      <dgm:spPr/>
      <dgm:t>
        <a:bodyPr/>
        <a:lstStyle/>
        <a:p>
          <a:endParaRPr lang="en-US"/>
        </a:p>
      </dgm:t>
    </dgm:pt>
    <dgm:pt modelId="{9CB701CC-2F5F-7544-A42F-E2992BBF1C98}" type="sibTrans" cxnId="{964E8995-E938-3840-BA4B-77B7820288C0}">
      <dgm:prSet/>
      <dgm:spPr/>
      <dgm:t>
        <a:bodyPr/>
        <a:lstStyle/>
        <a:p>
          <a:endParaRPr lang="en-US"/>
        </a:p>
      </dgm:t>
    </dgm:pt>
    <dgm:pt modelId="{48392CAA-3FF5-414D-BBEB-0F0DDC6BD6B9}">
      <dgm:prSet phldrT="[Text]"/>
      <dgm:spPr/>
      <dgm:t>
        <a:bodyPr/>
        <a:lstStyle/>
        <a:p>
          <a:r>
            <a:rPr lang="en-US" dirty="0" smtClean="0"/>
            <a:t>Security Test Cases</a:t>
          </a:r>
          <a:endParaRPr lang="en-US" dirty="0"/>
        </a:p>
      </dgm:t>
    </dgm:pt>
    <dgm:pt modelId="{E5F0056E-9626-F942-B1BF-F8A610E969CE}" type="parTrans" cxnId="{A0AD18C7-88CC-EB47-A5F2-827FF2841451}">
      <dgm:prSet/>
      <dgm:spPr/>
      <dgm:t>
        <a:bodyPr/>
        <a:lstStyle/>
        <a:p>
          <a:endParaRPr lang="en-US"/>
        </a:p>
      </dgm:t>
    </dgm:pt>
    <dgm:pt modelId="{365BD70E-99E6-C042-9F40-1FE17CBDB9E2}" type="sibTrans" cxnId="{A0AD18C7-88CC-EB47-A5F2-827FF2841451}">
      <dgm:prSet/>
      <dgm:spPr/>
      <dgm:t>
        <a:bodyPr/>
        <a:lstStyle/>
        <a:p>
          <a:endParaRPr lang="en-US"/>
        </a:p>
      </dgm:t>
    </dgm:pt>
    <dgm:pt modelId="{8EB68CF7-82BD-AA41-B5D2-BF418756B1F5}">
      <dgm:prSet phldrT="[Text]"/>
      <dgm:spPr/>
      <dgm:t>
        <a:bodyPr/>
        <a:lstStyle/>
        <a:p>
          <a:r>
            <a:rPr lang="en-US" dirty="0" err="1" smtClean="0"/>
            <a:t>Prioritzation</a:t>
          </a:r>
          <a:r>
            <a:rPr lang="en-US" dirty="0" smtClean="0"/>
            <a:t> of </a:t>
          </a:r>
          <a:r>
            <a:rPr lang="en-US" dirty="0" err="1" smtClean="0"/>
            <a:t>Bugfixes</a:t>
          </a:r>
          <a:endParaRPr lang="en-US" dirty="0"/>
        </a:p>
      </dgm:t>
    </dgm:pt>
    <dgm:pt modelId="{EE216117-E7EF-5D4F-B695-1E4FEA637E08}" type="parTrans" cxnId="{C64FDEB4-6E36-EC43-8DBA-F2732427FE51}">
      <dgm:prSet/>
      <dgm:spPr/>
      <dgm:t>
        <a:bodyPr/>
        <a:lstStyle/>
        <a:p>
          <a:endParaRPr lang="en-US"/>
        </a:p>
      </dgm:t>
    </dgm:pt>
    <dgm:pt modelId="{15BC8786-8E13-5A41-B61D-EF831FCCBC5F}" type="sibTrans" cxnId="{C64FDEB4-6E36-EC43-8DBA-F2732427FE51}">
      <dgm:prSet/>
      <dgm:spPr/>
      <dgm:t>
        <a:bodyPr/>
        <a:lstStyle/>
        <a:p>
          <a:endParaRPr lang="en-US"/>
        </a:p>
      </dgm:t>
    </dgm:pt>
    <dgm:pt modelId="{C8A53758-A78B-024A-B443-2C4C82DFBDBC}">
      <dgm:prSet phldrT="[Text]"/>
      <dgm:spPr/>
      <dgm:t>
        <a:bodyPr/>
        <a:lstStyle/>
        <a:p>
          <a:r>
            <a:rPr lang="en-US" dirty="0" smtClean="0"/>
            <a:t>Creating Security pipelines</a:t>
          </a:r>
          <a:endParaRPr lang="en-US" dirty="0"/>
        </a:p>
      </dgm:t>
    </dgm:pt>
    <dgm:pt modelId="{F4E2631B-85B3-194D-9627-89CF5746B179}" type="parTrans" cxnId="{A3847996-987F-ED4D-9263-411B6FF27263}">
      <dgm:prSet/>
      <dgm:spPr/>
      <dgm:t>
        <a:bodyPr/>
        <a:lstStyle/>
        <a:p>
          <a:endParaRPr lang="en-US"/>
        </a:p>
      </dgm:t>
    </dgm:pt>
    <dgm:pt modelId="{B102E08D-1B53-8842-A0D6-4BAF77904582}" type="sibTrans" cxnId="{A3847996-987F-ED4D-9263-411B6FF27263}">
      <dgm:prSet/>
      <dgm:spPr/>
      <dgm:t>
        <a:bodyPr/>
        <a:lstStyle/>
        <a:p>
          <a:endParaRPr lang="en-US"/>
        </a:p>
      </dgm:t>
    </dgm:pt>
    <dgm:pt modelId="{B8DD869A-6C6B-424F-B2FF-30293331FE26}" type="pres">
      <dgm:prSet presAssocID="{6EBEE097-C887-4540-AA7F-01A8415F81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A95D9F7-8A2E-0249-88ED-3C0685AE0975}" type="pres">
      <dgm:prSet presAssocID="{96BB10C1-49D6-4C4B-B9BA-37468DCEBC0B}" presName="singleCycle" presStyleCnt="0"/>
      <dgm:spPr/>
    </dgm:pt>
    <dgm:pt modelId="{029411DD-54C7-9E4C-9B91-0DDDBF520DCA}" type="pres">
      <dgm:prSet presAssocID="{96BB10C1-49D6-4C4B-B9BA-37468DCEBC0B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6E96EF4-F621-DD4C-B9AB-E74A3010E2CA}" type="pres">
      <dgm:prSet presAssocID="{E5F0056E-9626-F942-B1BF-F8A610E969CE}" presName="Name56" presStyleLbl="parChTrans1D2" presStyleIdx="0" presStyleCnt="3"/>
      <dgm:spPr/>
      <dgm:t>
        <a:bodyPr/>
        <a:lstStyle/>
        <a:p>
          <a:endParaRPr lang="en-US"/>
        </a:p>
      </dgm:t>
    </dgm:pt>
    <dgm:pt modelId="{2DC67CCE-6A5B-3A4C-AE46-A8936D6E9A08}" type="pres">
      <dgm:prSet presAssocID="{48392CAA-3FF5-414D-BBEB-0F0DDC6BD6B9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BF117-1815-744C-B7F2-4EF7EB8A90B1}" type="pres">
      <dgm:prSet presAssocID="{EE216117-E7EF-5D4F-B695-1E4FEA637E08}" presName="Name56" presStyleLbl="parChTrans1D2" presStyleIdx="1" presStyleCnt="3"/>
      <dgm:spPr/>
      <dgm:t>
        <a:bodyPr/>
        <a:lstStyle/>
        <a:p>
          <a:endParaRPr lang="en-US"/>
        </a:p>
      </dgm:t>
    </dgm:pt>
    <dgm:pt modelId="{5C6000EB-96BD-0F4F-B2A6-130D42668892}" type="pres">
      <dgm:prSet presAssocID="{8EB68CF7-82BD-AA41-B5D2-BF418756B1F5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0B083-27BF-394F-AAFF-E1AE228BB3D6}" type="pres">
      <dgm:prSet presAssocID="{F4E2631B-85B3-194D-9627-89CF5746B17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8250C000-E87E-B346-A888-936115D9C211}" type="pres">
      <dgm:prSet presAssocID="{C8A53758-A78B-024A-B443-2C4C82DFBDBC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EA083A-5408-834C-A90C-053543EE16E9}" type="presOf" srcId="{EE216117-E7EF-5D4F-B695-1E4FEA637E08}" destId="{499BF117-1815-744C-B7F2-4EF7EB8A90B1}" srcOrd="0" destOrd="0" presId="urn:microsoft.com/office/officeart/2008/layout/RadialCluster"/>
    <dgm:cxn modelId="{55E92938-233F-D84E-92ED-4D77B326581B}" type="presOf" srcId="{6EBEE097-C887-4540-AA7F-01A8415F8185}" destId="{B8DD869A-6C6B-424F-B2FF-30293331FE26}" srcOrd="0" destOrd="0" presId="urn:microsoft.com/office/officeart/2008/layout/RadialCluster"/>
    <dgm:cxn modelId="{E20C5F46-00D2-0F4E-867B-A2765E735610}" type="presOf" srcId="{F4E2631B-85B3-194D-9627-89CF5746B179}" destId="{2160B083-27BF-394F-AAFF-E1AE228BB3D6}" srcOrd="0" destOrd="0" presId="urn:microsoft.com/office/officeart/2008/layout/RadialCluster"/>
    <dgm:cxn modelId="{5D9C11A9-89F7-2C4A-BEBD-65CDA16DE1A5}" type="presOf" srcId="{E5F0056E-9626-F942-B1BF-F8A610E969CE}" destId="{96E96EF4-F621-DD4C-B9AB-E74A3010E2CA}" srcOrd="0" destOrd="0" presId="urn:microsoft.com/office/officeart/2008/layout/RadialCluster"/>
    <dgm:cxn modelId="{C64FDEB4-6E36-EC43-8DBA-F2732427FE51}" srcId="{96BB10C1-49D6-4C4B-B9BA-37468DCEBC0B}" destId="{8EB68CF7-82BD-AA41-B5D2-BF418756B1F5}" srcOrd="1" destOrd="0" parTransId="{EE216117-E7EF-5D4F-B695-1E4FEA637E08}" sibTransId="{15BC8786-8E13-5A41-B61D-EF831FCCBC5F}"/>
    <dgm:cxn modelId="{964E8995-E938-3840-BA4B-77B7820288C0}" srcId="{6EBEE097-C887-4540-AA7F-01A8415F8185}" destId="{96BB10C1-49D6-4C4B-B9BA-37468DCEBC0B}" srcOrd="0" destOrd="0" parTransId="{73590C52-8EC6-574A-9139-9B1701820156}" sibTransId="{9CB701CC-2F5F-7544-A42F-E2992BBF1C98}"/>
    <dgm:cxn modelId="{07D2A325-703C-754A-BD34-CC488B3AF37C}" type="presOf" srcId="{8EB68CF7-82BD-AA41-B5D2-BF418756B1F5}" destId="{5C6000EB-96BD-0F4F-B2A6-130D42668892}" srcOrd="0" destOrd="0" presId="urn:microsoft.com/office/officeart/2008/layout/RadialCluster"/>
    <dgm:cxn modelId="{DD52924E-49FB-E54D-86D0-C08AF50657AC}" type="presOf" srcId="{C8A53758-A78B-024A-B443-2C4C82DFBDBC}" destId="{8250C000-E87E-B346-A888-936115D9C211}" srcOrd="0" destOrd="0" presId="urn:microsoft.com/office/officeart/2008/layout/RadialCluster"/>
    <dgm:cxn modelId="{D02A484B-7D2D-B74D-88A6-DAB4AA753D98}" type="presOf" srcId="{96BB10C1-49D6-4C4B-B9BA-37468DCEBC0B}" destId="{029411DD-54C7-9E4C-9B91-0DDDBF520DCA}" srcOrd="0" destOrd="0" presId="urn:microsoft.com/office/officeart/2008/layout/RadialCluster"/>
    <dgm:cxn modelId="{E9C1F4BC-1499-5F46-AC1D-C19117730EAF}" type="presOf" srcId="{48392CAA-3FF5-414D-BBEB-0F0DDC6BD6B9}" destId="{2DC67CCE-6A5B-3A4C-AE46-A8936D6E9A08}" srcOrd="0" destOrd="0" presId="urn:microsoft.com/office/officeart/2008/layout/RadialCluster"/>
    <dgm:cxn modelId="{A3847996-987F-ED4D-9263-411B6FF27263}" srcId="{96BB10C1-49D6-4C4B-B9BA-37468DCEBC0B}" destId="{C8A53758-A78B-024A-B443-2C4C82DFBDBC}" srcOrd="2" destOrd="0" parTransId="{F4E2631B-85B3-194D-9627-89CF5746B179}" sibTransId="{B102E08D-1B53-8842-A0D6-4BAF77904582}"/>
    <dgm:cxn modelId="{A0AD18C7-88CC-EB47-A5F2-827FF2841451}" srcId="{96BB10C1-49D6-4C4B-B9BA-37468DCEBC0B}" destId="{48392CAA-3FF5-414D-BBEB-0F0DDC6BD6B9}" srcOrd="0" destOrd="0" parTransId="{E5F0056E-9626-F942-B1BF-F8A610E969CE}" sibTransId="{365BD70E-99E6-C042-9F40-1FE17CBDB9E2}"/>
    <dgm:cxn modelId="{6E5618E0-B621-1B4D-9530-EF3A1DA445BE}" type="presParOf" srcId="{B8DD869A-6C6B-424F-B2FF-30293331FE26}" destId="{EA95D9F7-8A2E-0249-88ED-3C0685AE0975}" srcOrd="0" destOrd="0" presId="urn:microsoft.com/office/officeart/2008/layout/RadialCluster"/>
    <dgm:cxn modelId="{EF7BE922-13D0-4A4E-AF20-E763344054B8}" type="presParOf" srcId="{EA95D9F7-8A2E-0249-88ED-3C0685AE0975}" destId="{029411DD-54C7-9E4C-9B91-0DDDBF520DCA}" srcOrd="0" destOrd="0" presId="urn:microsoft.com/office/officeart/2008/layout/RadialCluster"/>
    <dgm:cxn modelId="{433089EB-CD47-D047-A092-E9E7884A9BF9}" type="presParOf" srcId="{EA95D9F7-8A2E-0249-88ED-3C0685AE0975}" destId="{96E96EF4-F621-DD4C-B9AB-E74A3010E2CA}" srcOrd="1" destOrd="0" presId="urn:microsoft.com/office/officeart/2008/layout/RadialCluster"/>
    <dgm:cxn modelId="{9070BD97-A30D-1947-8766-B92578B7FE91}" type="presParOf" srcId="{EA95D9F7-8A2E-0249-88ED-3C0685AE0975}" destId="{2DC67CCE-6A5B-3A4C-AE46-A8936D6E9A08}" srcOrd="2" destOrd="0" presId="urn:microsoft.com/office/officeart/2008/layout/RadialCluster"/>
    <dgm:cxn modelId="{C04A1E46-2C4A-9648-BD13-1147581BB1C1}" type="presParOf" srcId="{EA95D9F7-8A2E-0249-88ED-3C0685AE0975}" destId="{499BF117-1815-744C-B7F2-4EF7EB8A90B1}" srcOrd="3" destOrd="0" presId="urn:microsoft.com/office/officeart/2008/layout/RadialCluster"/>
    <dgm:cxn modelId="{346E4F23-B1AD-9741-8FAA-8F92E15E2332}" type="presParOf" srcId="{EA95D9F7-8A2E-0249-88ED-3C0685AE0975}" destId="{5C6000EB-96BD-0F4F-B2A6-130D42668892}" srcOrd="4" destOrd="0" presId="urn:microsoft.com/office/officeart/2008/layout/RadialCluster"/>
    <dgm:cxn modelId="{EC95A8CF-A23C-8A41-A326-59D7197A0D1D}" type="presParOf" srcId="{EA95D9F7-8A2E-0249-88ED-3C0685AE0975}" destId="{2160B083-27BF-394F-AAFF-E1AE228BB3D6}" srcOrd="5" destOrd="0" presId="urn:microsoft.com/office/officeart/2008/layout/RadialCluster"/>
    <dgm:cxn modelId="{C0A406B1-17B9-974D-A1FA-7D6A0993A853}" type="presParOf" srcId="{EA95D9F7-8A2E-0249-88ED-3C0685AE0975}" destId="{8250C000-E87E-B346-A888-936115D9C21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B94EF-92F0-994C-B81A-858F940262B5}">
      <dsp:nvSpPr>
        <dsp:cNvPr id="0" name=""/>
        <dsp:cNvSpPr/>
      </dsp:nvSpPr>
      <dsp:spPr>
        <a:xfrm>
          <a:off x="2915" y="0"/>
          <a:ext cx="1749180" cy="1699450"/>
        </a:xfrm>
        <a:prstGeom prst="upArrow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24542B-F304-9C4E-85FE-4C51C8AE83DC}">
      <dsp:nvSpPr>
        <dsp:cNvPr id="0" name=""/>
        <dsp:cNvSpPr/>
      </dsp:nvSpPr>
      <dsp:spPr>
        <a:xfrm>
          <a:off x="1804570" y="0"/>
          <a:ext cx="2968305" cy="169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Throughput -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High Quality Apps delivered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Free of Security bugs</a:t>
          </a:r>
          <a:endParaRPr lang="en-US" sz="1700" kern="1200" dirty="0"/>
        </a:p>
      </dsp:txBody>
      <dsp:txXfrm>
        <a:off x="1804570" y="0"/>
        <a:ext cx="2968305" cy="1699450"/>
      </dsp:txXfrm>
    </dsp:sp>
    <dsp:sp modelId="{ADB14768-3446-B749-BFDB-725CA9CBCBCA}">
      <dsp:nvSpPr>
        <dsp:cNvPr id="0" name=""/>
        <dsp:cNvSpPr/>
      </dsp:nvSpPr>
      <dsp:spPr>
        <a:xfrm>
          <a:off x="527669" y="1841070"/>
          <a:ext cx="1749180" cy="1699450"/>
        </a:xfrm>
        <a:prstGeom prst="downArrow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2268DE-02AC-1842-B5BF-7262E0020539}">
      <dsp:nvSpPr>
        <dsp:cNvPr id="0" name=""/>
        <dsp:cNvSpPr/>
      </dsp:nvSpPr>
      <dsp:spPr>
        <a:xfrm>
          <a:off x="2329324" y="1841070"/>
          <a:ext cx="2968305" cy="169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Operating Resources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Resources consumed testing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Resources consumed fixing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Resources consumed firefighting</a:t>
          </a:r>
          <a:endParaRPr lang="en-US" sz="1700" kern="1200" dirty="0"/>
        </a:p>
      </dsp:txBody>
      <dsp:txXfrm>
        <a:off x="2329324" y="1841070"/>
        <a:ext cx="2968305" cy="1699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42D5A-2DF7-384D-8182-A5A04F9BBDF3}">
      <dsp:nvSpPr>
        <dsp:cNvPr id="0" name=""/>
        <dsp:cNvSpPr/>
      </dsp:nvSpPr>
      <dsp:spPr>
        <a:xfrm>
          <a:off x="2678" y="1391689"/>
          <a:ext cx="2687835" cy="1075134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QA - Runs functional tests with all </a:t>
          </a:r>
          <a:r>
            <a:rPr lang="en-US" sz="1800" kern="1200" dirty="0" err="1" smtClean="0"/>
            <a:t>params</a:t>
          </a:r>
          <a:endParaRPr lang="en-US" sz="1800" kern="1200" dirty="0"/>
        </a:p>
      </dsp:txBody>
      <dsp:txXfrm>
        <a:off x="2678" y="1391689"/>
        <a:ext cx="2419052" cy="1075134"/>
      </dsp:txXfrm>
    </dsp:sp>
    <dsp:sp modelId="{9E09147C-AE82-A444-A26E-812276848712}">
      <dsp:nvSpPr>
        <dsp:cNvPr id="0" name=""/>
        <dsp:cNvSpPr/>
      </dsp:nvSpPr>
      <dsp:spPr>
        <a:xfrm>
          <a:off x="2152947" y="1391689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11957"/>
                <a:satOff val="-1341"/>
                <a:lumOff val="856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11957"/>
                <a:satOff val="-1341"/>
                <a:lumOff val="856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Capture QA Tests with </a:t>
          </a:r>
          <a:r>
            <a:rPr lang="en-US" sz="1800" kern="1200" dirty="0" err="1" smtClean="0"/>
            <a:t>mitmproxy</a:t>
          </a:r>
          <a:r>
            <a:rPr lang="en-US" sz="1800" kern="1200" dirty="0" smtClean="0"/>
            <a:t> and base64 requests</a:t>
          </a:r>
          <a:endParaRPr lang="en-US" sz="1800" kern="1200" dirty="0"/>
        </a:p>
      </dsp:txBody>
      <dsp:txXfrm>
        <a:off x="2690514" y="1391689"/>
        <a:ext cx="1612701" cy="1075134"/>
      </dsp:txXfrm>
    </dsp:sp>
    <dsp:sp modelId="{BB088036-0987-AB41-884C-DDC4B2E9270E}">
      <dsp:nvSpPr>
        <dsp:cNvPr id="0" name=""/>
        <dsp:cNvSpPr/>
      </dsp:nvSpPr>
      <dsp:spPr>
        <a:xfrm>
          <a:off x="4303216" y="1391689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23915"/>
                <a:satOff val="-2683"/>
                <a:lumOff val="171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23915"/>
                <a:satOff val="-2683"/>
                <a:lumOff val="171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Run w3af with API</a:t>
          </a:r>
          <a:endParaRPr lang="en-US" sz="1800" kern="1200" dirty="0"/>
        </a:p>
      </dsp:txBody>
      <dsp:txXfrm>
        <a:off x="4840783" y="1391689"/>
        <a:ext cx="1612701" cy="1075134"/>
      </dsp:txXfrm>
    </dsp:sp>
    <dsp:sp modelId="{A7C7CA77-AB73-804B-98B1-D2CC2ACC9AB4}">
      <dsp:nvSpPr>
        <dsp:cNvPr id="0" name=""/>
        <dsp:cNvSpPr/>
      </dsp:nvSpPr>
      <dsp:spPr>
        <a:xfrm>
          <a:off x="6453485" y="1391689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Pull results + report</a:t>
          </a:r>
          <a:endParaRPr lang="en-US" sz="1800" kern="1200" dirty="0"/>
        </a:p>
      </dsp:txBody>
      <dsp:txXfrm>
        <a:off x="6991052" y="1391689"/>
        <a:ext cx="1612701" cy="1075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411DD-54C7-9E4C-9B91-0DDDBF520DCA}">
      <dsp:nvSpPr>
        <dsp:cNvPr id="0" name=""/>
        <dsp:cNvSpPr/>
      </dsp:nvSpPr>
      <dsp:spPr>
        <a:xfrm>
          <a:off x="3998152" y="1779822"/>
          <a:ext cx="1147694" cy="114769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Benefits - Iterative Threat Modeling</a:t>
          </a:r>
          <a:endParaRPr lang="en-US" sz="1700" kern="1200" dirty="0"/>
        </a:p>
      </dsp:txBody>
      <dsp:txXfrm>
        <a:off x="4054178" y="1835848"/>
        <a:ext cx="1035642" cy="1035642"/>
      </dsp:txXfrm>
    </dsp:sp>
    <dsp:sp modelId="{96E96EF4-F621-DD4C-B9AB-E74A3010E2CA}">
      <dsp:nvSpPr>
        <dsp:cNvPr id="0" name=""/>
        <dsp:cNvSpPr/>
      </dsp:nvSpPr>
      <dsp:spPr>
        <a:xfrm rot="16200000">
          <a:off x="4169470" y="1377293"/>
          <a:ext cx="8050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5059" y="0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67CCE-6A5B-3A4C-AE46-A8936D6E9A08}">
      <dsp:nvSpPr>
        <dsp:cNvPr id="0" name=""/>
        <dsp:cNvSpPr/>
      </dsp:nvSpPr>
      <dsp:spPr>
        <a:xfrm>
          <a:off x="4187522" y="205807"/>
          <a:ext cx="768955" cy="7689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1957"/>
                <a:satOff val="-1341"/>
                <a:lumOff val="856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11957"/>
                <a:satOff val="-1341"/>
                <a:lumOff val="856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Security Test Cases</a:t>
          </a:r>
          <a:endParaRPr lang="en-US" sz="1400" kern="1200" dirty="0"/>
        </a:p>
      </dsp:txBody>
      <dsp:txXfrm>
        <a:off x="4225059" y="243344"/>
        <a:ext cx="693881" cy="693881"/>
      </dsp:txXfrm>
    </dsp:sp>
    <dsp:sp modelId="{499BF117-1815-744C-B7F2-4EF7EB8A90B1}">
      <dsp:nvSpPr>
        <dsp:cNvPr id="0" name=""/>
        <dsp:cNvSpPr/>
      </dsp:nvSpPr>
      <dsp:spPr>
        <a:xfrm rot="1800000">
          <a:off x="5101849" y="2849182"/>
          <a:ext cx="656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6806" y="0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000EB-96BD-0F4F-B2A6-130D42668892}">
      <dsp:nvSpPr>
        <dsp:cNvPr id="0" name=""/>
        <dsp:cNvSpPr/>
      </dsp:nvSpPr>
      <dsp:spPr>
        <a:xfrm>
          <a:off x="5714658" y="2850884"/>
          <a:ext cx="768955" cy="7689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3915"/>
                <a:satOff val="-2683"/>
                <a:lumOff val="171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23915"/>
                <a:satOff val="-2683"/>
                <a:lumOff val="171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Prioritzation</a:t>
          </a:r>
          <a:r>
            <a:rPr lang="en-US" sz="1000" kern="1200" dirty="0" smtClean="0"/>
            <a:t> of </a:t>
          </a:r>
          <a:r>
            <a:rPr lang="en-US" sz="1000" kern="1200" dirty="0" err="1" smtClean="0"/>
            <a:t>Bugfixes</a:t>
          </a:r>
          <a:endParaRPr lang="en-US" sz="1000" kern="1200" dirty="0"/>
        </a:p>
      </dsp:txBody>
      <dsp:txXfrm>
        <a:off x="5752195" y="2888421"/>
        <a:ext cx="693881" cy="693881"/>
      </dsp:txXfrm>
    </dsp:sp>
    <dsp:sp modelId="{2160B083-27BF-394F-AAFF-E1AE228BB3D6}">
      <dsp:nvSpPr>
        <dsp:cNvPr id="0" name=""/>
        <dsp:cNvSpPr/>
      </dsp:nvSpPr>
      <dsp:spPr>
        <a:xfrm rot="9000000">
          <a:off x="3385344" y="2849182"/>
          <a:ext cx="656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6806" y="0"/>
              </a:lnTo>
            </a:path>
          </a:pathLst>
        </a:custGeom>
        <a:noFill/>
        <a:ln w="95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0C000-E87E-B346-A888-936115D9C211}">
      <dsp:nvSpPr>
        <dsp:cNvPr id="0" name=""/>
        <dsp:cNvSpPr/>
      </dsp:nvSpPr>
      <dsp:spPr>
        <a:xfrm>
          <a:off x="2660386" y="2850884"/>
          <a:ext cx="768955" cy="7689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Creating Security pipelines</a:t>
          </a:r>
          <a:endParaRPr lang="en-US" sz="1300" kern="1200" dirty="0"/>
        </a:p>
      </dsp:txBody>
      <dsp:txXfrm>
        <a:off x="2697923" y="2888421"/>
        <a:ext cx="693881" cy="693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A70A-F2DB-9F4C-99F1-5BE614564CB9}" type="datetimeFigureOut">
              <a:rPr lang="en-US" smtClean="0">
                <a:latin typeface="Arial" pitchFamily="34" charset="0"/>
              </a:rPr>
              <a:pPr/>
              <a:t>7/13/16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3BE-31E0-C941-975A-996AD1DEFDF4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31AF089-CFA2-0949-B174-A0D817FF28B1}" type="datetimeFigureOut">
              <a:rPr lang="en-US" smtClean="0"/>
              <a:pPr/>
              <a:t>7/13/16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2430503-779B-D542-BBAD-A27B1F4FDF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Afternoon ladies</a:t>
            </a:r>
            <a:r>
              <a:rPr lang="en-US" baseline="0" dirty="0" smtClean="0"/>
              <a:t> and gentlemen, I can imagine how you’re all feeling for this session before lunch. I think the OWASP’s motto for this session was “catch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when they’re hungry”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8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Towards the end of the</a:t>
            </a:r>
            <a:r>
              <a:rPr lang="en-US" baseline="0" dirty="0" smtClean="0"/>
              <a:t> slide – “I think there has been one line that has ruined application security for all of us. Forever.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9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realized that this works, because while we claim to have embraced Agile Development and DevOps, we treat security in a very waterfall way. We cant seem to process it unless its in sequence.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3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 this</a:t>
            </a:r>
            <a:r>
              <a:rPr lang="en-US" baseline="0" dirty="0" smtClean="0"/>
              <a:t> has happened. Application Delivery just got really quick. It </a:t>
            </a:r>
            <a:r>
              <a:rPr lang="en-US" baseline="0" dirty="0" err="1" smtClean="0"/>
              <a:t>doesn</a:t>
            </a:r>
            <a:r>
              <a:rPr lang="fr-FR" baseline="0" dirty="0" smtClean="0"/>
              <a:t>’</a:t>
            </a:r>
            <a:r>
              <a:rPr lang="en-US" baseline="0" dirty="0" smtClean="0"/>
              <a:t>t matter if your Amazon or whatever, you are delivering apps this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3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Application</a:t>
            </a:r>
            <a:r>
              <a:rPr lang="en-US" baseline="0" dirty="0" smtClean="0"/>
              <a:t> security is like this now….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4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4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620" y="2894120"/>
            <a:ext cx="6123980" cy="796166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2620" y="1851830"/>
            <a:ext cx="7724180" cy="8572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87910"/>
            <a:ext cx="7772400" cy="742950"/>
          </a:xfrm>
        </p:spPr>
        <p:txBody>
          <a:bodyPr anchor="t">
            <a:noAutofit/>
          </a:bodyPr>
          <a:lstStyle>
            <a:lvl1pPr algn="l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62769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09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17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6F5D2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ev-sec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abhaybhargav" TargetMode="External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2" Type="http://schemas.openxmlformats.org/officeDocument/2006/relationships/hyperlink" Target="mailto:abhay@we45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Abhay Bhargav, CEO, we45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SecDevOps</a:t>
            </a:r>
            <a:r>
              <a:rPr lang="en-US" dirty="0" smtClean="0"/>
              <a:t>: A View from the Trenches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But…..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9" y="958861"/>
            <a:ext cx="7750851" cy="33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Security Bottleneck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592" y="1085196"/>
            <a:ext cx="6739060" cy="1815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470" y="2136913"/>
            <a:ext cx="6361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Releases are blocked until security vulnerabilities are fixed, </a:t>
            </a:r>
          </a:p>
          <a:p>
            <a:r>
              <a:rPr lang="en-US" dirty="0">
                <a:latin typeface="+mj-lt"/>
              </a:rPr>
              <a:t>resulting in: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Higher Operational Resources to fix Security Bugs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Slower Release Cycles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Slower Throughput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Breakdown of Agile and DevOps 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j-lt"/>
              </a:rPr>
              <a:t>Customers going </a:t>
            </a:r>
            <a:r>
              <a:rPr lang="en-US" dirty="0" smtClean="0">
                <a:latin typeface="+mj-lt"/>
                <a:sym typeface="Wingdings"/>
              </a:rPr>
              <a:t>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39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Story 1 – The Application Vulnerability Scanner Junkie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with a Fintech Client</a:t>
            </a:r>
          </a:p>
          <a:p>
            <a:r>
              <a:rPr lang="en-US" dirty="0" smtClean="0"/>
              <a:t>5 deploys a day</a:t>
            </a:r>
          </a:p>
          <a:p>
            <a:r>
              <a:rPr lang="en-US" dirty="0" smtClean="0"/>
              <a:t>Mature DevOps Processes</a:t>
            </a:r>
          </a:p>
          <a:p>
            <a:r>
              <a:rPr lang="en-US" dirty="0" smtClean="0"/>
              <a:t>Working with SAST and DAST in DevOps</a:t>
            </a:r>
          </a:p>
          <a:p>
            <a:r>
              <a:rPr lang="en-US" dirty="0" smtClean="0"/>
              <a:t>Seems Perfect, Right?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Their Customer </a:t>
            </a:r>
            <a:r>
              <a:rPr lang="en-US" dirty="0" err="1" smtClean="0"/>
              <a:t>Pentests</a:t>
            </a:r>
            <a:r>
              <a:rPr lang="en-US" dirty="0" smtClean="0"/>
              <a:t> constantly came up with Critical and High Severity Issues</a:t>
            </a:r>
          </a:p>
          <a:p>
            <a:r>
              <a:rPr lang="en-US" dirty="0" smtClean="0"/>
              <a:t>They seemed to be missing several vulnerabilities – every release</a:t>
            </a:r>
          </a:p>
          <a:p>
            <a:r>
              <a:rPr lang="en-US" dirty="0" smtClean="0"/>
              <a:t>No unified perspective on Vulnerabilities</a:t>
            </a:r>
          </a:p>
          <a:p>
            <a:r>
              <a:rPr lang="en-US" dirty="0" smtClean="0"/>
              <a:t>No validation on False positives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ZAP with Jenkins was giving them minimal coverage</a:t>
            </a:r>
          </a:p>
          <a:p>
            <a:r>
              <a:rPr lang="en-US" dirty="0" smtClean="0"/>
              <a:t>Authentication – AJAX Driven was hard to automate with standard headless ZAP</a:t>
            </a:r>
          </a:p>
          <a:p>
            <a:r>
              <a:rPr lang="en-US" dirty="0" smtClean="0"/>
              <a:t>Web Services Test Quality– very poor</a:t>
            </a:r>
          </a:p>
          <a:p>
            <a:r>
              <a:rPr lang="en-US" dirty="0" smtClean="0"/>
              <a:t>No “Second Opinion”</a:t>
            </a:r>
          </a:p>
          <a:p>
            <a:r>
              <a:rPr lang="en-US" dirty="0" smtClean="0"/>
              <a:t>All possibly leading to one conclusion……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175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898" y="0"/>
            <a:ext cx="5099112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758" y="433137"/>
            <a:ext cx="1763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+mj-lt"/>
              </a:rPr>
              <a:t>Green – Identified with Automated Vulnerability Scanning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>
              <a:latin typeface="+mj-lt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+mj-lt"/>
              </a:rPr>
              <a:t>Yellow – Partially Identified with Automated Vulnerability Scanning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>
              <a:latin typeface="+mj-lt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latin typeface="+mj-lt"/>
              </a:rPr>
              <a:t>Grey – Identified only with manual security testing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4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 - 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L1 Coverage: </a:t>
            </a:r>
          </a:p>
          <a:p>
            <a:pPr lvl="1"/>
            <a:r>
              <a:rPr lang="en-US" dirty="0" smtClean="0"/>
              <a:t>Leverage ZAP API – Test better with Authentication + Multi-Browser Headless</a:t>
            </a:r>
          </a:p>
          <a:p>
            <a:pPr lvl="1"/>
            <a:r>
              <a:rPr lang="en-US" dirty="0" smtClean="0"/>
              <a:t>Second Opinion with the w3af REST API</a:t>
            </a:r>
          </a:p>
          <a:p>
            <a:pPr lvl="1"/>
            <a:r>
              <a:rPr lang="en-US" dirty="0" smtClean="0"/>
              <a:t>Integrate Nessus and </a:t>
            </a:r>
            <a:r>
              <a:rPr lang="en-US" dirty="0" err="1" smtClean="0"/>
              <a:t>Nikto</a:t>
            </a:r>
            <a:r>
              <a:rPr lang="en-US" dirty="0" smtClean="0"/>
              <a:t> for Low-Level Findings</a:t>
            </a:r>
          </a:p>
          <a:p>
            <a:r>
              <a:rPr lang="en-US" dirty="0" smtClean="0"/>
              <a:t>L2 Coverage: </a:t>
            </a:r>
          </a:p>
          <a:p>
            <a:pPr lvl="1"/>
            <a:r>
              <a:rPr lang="en-US" dirty="0" smtClean="0"/>
              <a:t>Customized Selenium Scripts for specific threat models</a:t>
            </a:r>
          </a:p>
          <a:p>
            <a:pPr lvl="1"/>
            <a:r>
              <a:rPr lang="en-US" dirty="0" err="1" smtClean="0"/>
              <a:t>PyRESTTest</a:t>
            </a:r>
            <a:r>
              <a:rPr lang="en-US" dirty="0" smtClean="0"/>
              <a:t> Test Scripts for specific Web-Services driven Threat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OWASP ZAP + Custom Authentication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7629"/>
            <a:ext cx="9144000" cy="30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Useful API Calls – OWASP ZAP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zap.spider.scan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smtClean="0"/>
              <a:t>Zap Spider + Authentication 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zap.pscan.scan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Passive Scan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zap.ascan.scan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ZAP Active Scan</a:t>
            </a:r>
          </a:p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ap.params.params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Enumerate all Parameters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zap.core.alerts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All alerts generated by the scan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Intro…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69121" cy="309602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CEO of focused Application Security Company, we45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Author of two international publications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Led myriad app-</a:t>
            </a:r>
            <a:r>
              <a:rPr lang="en-US" dirty="0" err="1" smtClean="0"/>
              <a:t>pentests</a:t>
            </a:r>
            <a:r>
              <a:rPr lang="en-US" dirty="0" smtClean="0"/>
              <a:t> for clients across multiple domains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Python Junkie – with a passion for solving Security problems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Authored and ran one of the world’s first hands-on Security in DevOps Workshops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SecDevOps</a:t>
            </a:r>
            <a:r>
              <a:rPr lang="en-GB" dirty="0" smtClean="0"/>
              <a:t> – A View from the Trenches - Abhay Bhargav, we45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71" y="205979"/>
            <a:ext cx="3688075" cy="4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ZAP API - Artefacts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50" y="1063229"/>
            <a:ext cx="5377700" cy="32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8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w3af API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w3af’s API is very detailed and easy to use</a:t>
            </a:r>
          </a:p>
          <a:p>
            <a:r>
              <a:rPr lang="en-US" dirty="0" smtClean="0"/>
              <a:t>HTTP REST API – Detailed views and datasets</a:t>
            </a:r>
          </a:p>
          <a:p>
            <a:r>
              <a:rPr lang="en-US" dirty="0" smtClean="0"/>
              <a:t>Configurable Scan Profiles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7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used w3af’s API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1180674"/>
              </p:ext>
            </p:extLst>
          </p:nvPr>
        </p:nvGraphicFramePr>
        <p:xfrm>
          <a:off x="0" y="539750"/>
          <a:ext cx="9144000" cy="385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6761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Primer – w3af REST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/scans/ </a:t>
            </a:r>
            <a:r>
              <a:rPr lang="en-US" dirty="0" smtClean="0"/>
              <a:t>resource to launch scans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/scan/&lt;id&gt;/status </a:t>
            </a:r>
            <a:r>
              <a:rPr lang="en-US" dirty="0" smtClean="0"/>
              <a:t>to get the scan status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/scan/&lt;id&gt;/kb </a:t>
            </a:r>
            <a:r>
              <a:rPr lang="en-US" dirty="0" smtClean="0"/>
              <a:t>– details of the vulnerabilities identified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/scan/&lt;id&gt;/kb/&lt;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vul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-id&gt; </a:t>
            </a:r>
            <a:r>
              <a:rPr lang="en-US" dirty="0" smtClean="0"/>
              <a:t>detailed info about the vulnerability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/scan/&lt;id&gt;/traffic </a:t>
            </a:r>
            <a:r>
              <a:rPr lang="en-US" dirty="0" smtClean="0"/>
              <a:t>= details of traffic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6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W3af API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Application Security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Selenium + Python/Java  - Custom Web Application Security Scripts</a:t>
            </a:r>
          </a:p>
          <a:p>
            <a:r>
              <a:rPr lang="en-US" dirty="0" smtClean="0"/>
              <a:t>Scaled Multi-Browser Security Testing</a:t>
            </a:r>
          </a:p>
          <a:p>
            <a:pPr lvl="1"/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webdriver.Ie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webdriver.Firefox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webdriver.Chrome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lvl="1"/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webdriver.PhantomJS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Run as Unit Tests/Standalone Tests for the application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pyresttest</a:t>
            </a:r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 or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equests</a:t>
            </a:r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 for REST based API testing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YAML based payloads</a:t>
            </a:r>
          </a:p>
          <a:p>
            <a:pPr lvl="1"/>
            <a:r>
              <a:rPr lang="en-US" dirty="0" smtClean="0">
                <a:latin typeface="+mj-lt"/>
                <a:ea typeface="Courier New" charset="0"/>
                <a:cs typeface="Courier New" charset="0"/>
              </a:rPr>
              <a:t>Asserts and comparisons can be easily benchmarked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8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CI/CD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multiple scanning tools/engines with Jenkins/other CI tools</a:t>
            </a:r>
          </a:p>
          <a:p>
            <a:r>
              <a:rPr lang="en-US" dirty="0" smtClean="0"/>
              <a:t>Run as tasks within Jenkins</a:t>
            </a:r>
          </a:p>
          <a:p>
            <a:r>
              <a:rPr lang="en-US" dirty="0" smtClean="0"/>
              <a:t>Run Reports within/outside Jenkins</a:t>
            </a:r>
          </a:p>
          <a:p>
            <a:r>
              <a:rPr lang="en-US" dirty="0" smtClean="0"/>
              <a:t>Forward Integration</a:t>
            </a:r>
          </a:p>
          <a:p>
            <a:pPr lvl="1"/>
            <a:r>
              <a:rPr lang="en-US" dirty="0" smtClean="0"/>
              <a:t>Bug Tracker Databases – JIRA,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25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Application Security Testing Scripts + Jenkins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Vulnerabilities: </a:t>
            </a:r>
          </a:p>
          <a:p>
            <a:pPr lvl="1"/>
            <a:r>
              <a:rPr lang="en-US" dirty="0" smtClean="0"/>
              <a:t>Insecure Direct Object Reference over AJAX</a:t>
            </a:r>
          </a:p>
          <a:p>
            <a:pPr lvl="1"/>
            <a:r>
              <a:rPr lang="en-US" dirty="0" smtClean="0"/>
              <a:t>Insecure Cryptographic Storage</a:t>
            </a:r>
          </a:p>
          <a:p>
            <a:pPr lvl="1"/>
            <a:r>
              <a:rPr lang="en-US" dirty="0" smtClean="0"/>
              <a:t>Session Fixation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3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Story 2 – The Anorexic Threat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Threat Modeling is dead, Long live the Threat Model!</a:t>
            </a:r>
          </a:p>
          <a:p>
            <a:r>
              <a:rPr lang="en-US" dirty="0" smtClean="0"/>
              <a:t>Problems of Threat Modeling in a DevOps World</a:t>
            </a:r>
          </a:p>
          <a:p>
            <a:r>
              <a:rPr lang="en-US" dirty="0" smtClean="0"/>
              <a:t>Practical Approaches to Threat Modeling with Agile and DevOps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8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653" y="739540"/>
            <a:ext cx="5085294" cy="38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Case for Security in DevOps (</a:t>
            </a:r>
            <a:r>
              <a:rPr lang="en-US" dirty="0" err="1" smtClean="0"/>
              <a:t>SecDevOps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Story 1 – Confessions of a Vulnerability Scanner Junkie</a:t>
            </a:r>
          </a:p>
          <a:p>
            <a:r>
              <a:rPr lang="en-US" dirty="0" smtClean="0"/>
              <a:t>Story 2 – The Anorexic Threat Model</a:t>
            </a:r>
          </a:p>
          <a:p>
            <a:r>
              <a:rPr lang="en-US" dirty="0" smtClean="0"/>
              <a:t>Story 3 – Rapid Deployment == Vulnerabilities at Scale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Everything wrong with Threat Models 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Assumption of frozen requirements – Very Waterfall!</a:t>
            </a:r>
          </a:p>
          <a:p>
            <a:r>
              <a:rPr lang="en-US" dirty="0" smtClean="0"/>
              <a:t>Threat Models are not dynamic enough – Out of date with application delivery</a:t>
            </a:r>
          </a:p>
          <a:p>
            <a:r>
              <a:rPr lang="en-US" dirty="0" smtClean="0"/>
              <a:t>Current Threat Modeling is not collaborative – Bunch of Security folks at the beginning of a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9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Requirements – Threat Modeling in a DevOps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like deployment – Threat Models must be broken down into smaller and more regular chunks</a:t>
            </a:r>
          </a:p>
          <a:p>
            <a:r>
              <a:rPr lang="en-US" dirty="0" smtClean="0"/>
              <a:t>Think of a SCRUM user story and integrate it into the sprint as an “Abuser Story”</a:t>
            </a:r>
          </a:p>
          <a:p>
            <a:r>
              <a:rPr lang="en-US" dirty="0" smtClean="0"/>
              <a:t>Engage collaboratively with Agile Team-members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Abuser Stores – Threat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54334481"/>
              </p:ext>
            </p:extLst>
          </p:nvPr>
        </p:nvGraphicFramePr>
        <p:xfrm>
          <a:off x="0" y="914400"/>
          <a:ext cx="9144000" cy="382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148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Agile Threat Modeling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679"/>
            <a:ext cx="9144000" cy="35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7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Story 3 – Rapid Deployments == Vulnerabilities at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Docker, Infrastructure as Code is great, but…..</a:t>
            </a:r>
          </a:p>
          <a:p>
            <a:r>
              <a:rPr lang="en-US" dirty="0" smtClean="0"/>
              <a:t>Security Failures in </a:t>
            </a:r>
            <a:r>
              <a:rPr lang="en-US" dirty="0" err="1" smtClean="0"/>
              <a:t>IaC</a:t>
            </a:r>
            <a:endParaRPr lang="en-US" dirty="0" smtClean="0"/>
          </a:p>
          <a:p>
            <a:r>
              <a:rPr lang="en-US" dirty="0" smtClean="0"/>
              <a:t>Practical Steps: </a:t>
            </a:r>
          </a:p>
          <a:p>
            <a:pPr lvl="1"/>
            <a:r>
              <a:rPr lang="en-US" dirty="0" smtClean="0"/>
              <a:t>Security Testing </a:t>
            </a:r>
            <a:r>
              <a:rPr lang="en-US" dirty="0" err="1" smtClean="0"/>
              <a:t>IaC</a:t>
            </a:r>
            <a:r>
              <a:rPr lang="en-US" dirty="0" smtClean="0"/>
              <a:t> Deployments</a:t>
            </a:r>
          </a:p>
          <a:p>
            <a:pPr lvl="1"/>
            <a:r>
              <a:rPr lang="en-US" dirty="0" smtClean="0"/>
              <a:t>Other practices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16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Docker is great, but…..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Source: </a:t>
            </a:r>
            <a:r>
              <a:rPr lang="en-GB" dirty="0" err="1" smtClean="0"/>
              <a:t>BanyanOps</a:t>
            </a:r>
            <a:r>
              <a:rPr lang="en-GB" dirty="0" smtClean="0"/>
              <a:t> report Dated: May 29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3229"/>
            <a:ext cx="5019808" cy="301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8038" y="1164657"/>
            <a:ext cx="2444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Shellshock?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Heartbleed?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Ouch!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2420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are trying hard, but….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11" y="1380502"/>
            <a:ext cx="7382577" cy="26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IaC</a:t>
            </a:r>
            <a:r>
              <a:rPr lang="en-US" dirty="0" smtClean="0"/>
              <a:t> Scripts are great, but….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60093"/>
          </a:xfrm>
        </p:spPr>
        <p:txBody>
          <a:bodyPr>
            <a:normAutofit/>
          </a:bodyPr>
          <a:lstStyle/>
          <a:p>
            <a:r>
              <a:rPr lang="en-US" dirty="0" smtClean="0"/>
              <a:t>NoSQL/KV DB Products are hard to secure: </a:t>
            </a:r>
          </a:p>
          <a:p>
            <a:pPr lvl="1"/>
            <a:r>
              <a:rPr lang="en-US" dirty="0" smtClean="0"/>
              <a:t>MongoDB</a:t>
            </a:r>
          </a:p>
          <a:p>
            <a:pPr lvl="1"/>
            <a:r>
              <a:rPr lang="en-US" dirty="0" err="1" smtClean="0"/>
              <a:t>Elasticsearch</a:t>
            </a:r>
            <a:endParaRPr lang="en-US" dirty="0" smtClean="0"/>
          </a:p>
          <a:p>
            <a:pPr lvl="1"/>
            <a:r>
              <a:rPr lang="en-US" dirty="0" err="1" smtClean="0"/>
              <a:t>Redis</a:t>
            </a:r>
            <a:endParaRPr lang="en-US" dirty="0" smtClean="0"/>
          </a:p>
          <a:p>
            <a:r>
              <a:rPr lang="en-US" dirty="0" smtClean="0"/>
              <a:t>Message Queue and Cache Products are worse: </a:t>
            </a:r>
          </a:p>
          <a:p>
            <a:pPr lvl="1"/>
            <a:r>
              <a:rPr lang="en-US" dirty="0" err="1" smtClean="0"/>
              <a:t>RabbitMQ</a:t>
            </a:r>
            <a:endParaRPr lang="en-US" dirty="0" smtClean="0"/>
          </a:p>
          <a:p>
            <a:pPr lvl="1"/>
            <a:r>
              <a:rPr lang="en-US" dirty="0" err="1" smtClean="0"/>
              <a:t>Memcached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r="14618"/>
          <a:stretch/>
        </p:blipFill>
        <p:spPr>
          <a:xfrm>
            <a:off x="5511310" y="1026396"/>
            <a:ext cx="2781185" cy="2349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95"/>
          <a:stretch/>
        </p:blipFill>
        <p:spPr>
          <a:xfrm>
            <a:off x="4495800" y="2143268"/>
            <a:ext cx="4321743" cy="22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2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Stack has gotten pretty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22" y="1578306"/>
            <a:ext cx="2893480" cy="3016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37085"/>
            <a:ext cx="3639479" cy="30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1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Security in </a:t>
            </a:r>
            <a:r>
              <a:rPr lang="en-US" dirty="0" err="1"/>
              <a:t>Configs</a:t>
            </a:r>
            <a:r>
              <a:rPr lang="en-US" dirty="0"/>
              <a:t> are hard to locate</a:t>
            </a:r>
          </a:p>
          <a:p>
            <a:r>
              <a:rPr lang="en-US" dirty="0"/>
              <a:t>In-house Security documentation - nearly non-existent</a:t>
            </a:r>
          </a:p>
          <a:p>
            <a:r>
              <a:rPr lang="en-US" dirty="0"/>
              <a:t>“Security Hardening Documents” - mostly for Audit purposes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794" y="1063229"/>
            <a:ext cx="3535950" cy="35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8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30" y="2415025"/>
            <a:ext cx="8620031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Let’s test security just before we go live.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4044636" cy="30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solve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Higher awareness: </a:t>
            </a:r>
          </a:p>
          <a:p>
            <a:pPr lvl="1"/>
            <a:r>
              <a:rPr lang="en-US" dirty="0" smtClean="0"/>
              <a:t>Hardening Framework for </a:t>
            </a:r>
            <a:r>
              <a:rPr lang="en-US" dirty="0" err="1" smtClean="0"/>
              <a:t>IaC</a:t>
            </a:r>
            <a:r>
              <a:rPr lang="en-US" dirty="0"/>
              <a:t> =&gt;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github.com/dev-sec</a:t>
            </a:r>
            <a:endParaRPr lang="en-US" dirty="0" smtClean="0"/>
          </a:p>
          <a:p>
            <a:r>
              <a:rPr lang="en-US" dirty="0" smtClean="0"/>
              <a:t>Validation</a:t>
            </a:r>
          </a:p>
          <a:p>
            <a:pPr lvl="1"/>
            <a:r>
              <a:rPr lang="en-US" dirty="0" smtClean="0"/>
              <a:t>Integrating Security Scanners with </a:t>
            </a:r>
            <a:r>
              <a:rPr lang="en-US" dirty="0" err="1" smtClean="0"/>
              <a:t>IaC</a:t>
            </a:r>
            <a:r>
              <a:rPr lang="en-US" dirty="0" smtClean="0"/>
              <a:t> Deployments + Specialized Scripts</a:t>
            </a:r>
          </a:p>
          <a:p>
            <a:pPr lvl="2"/>
            <a:r>
              <a:rPr lang="en-US" dirty="0" err="1" smtClean="0"/>
              <a:t>Nmap</a:t>
            </a:r>
            <a:r>
              <a:rPr lang="en-US" dirty="0" smtClean="0"/>
              <a:t> + NSE Scripts for Specific deployments</a:t>
            </a:r>
          </a:p>
          <a:p>
            <a:pPr lvl="2"/>
            <a:r>
              <a:rPr lang="en-US" dirty="0" err="1" smtClean="0"/>
              <a:t>Lynis</a:t>
            </a:r>
            <a:endParaRPr lang="en-US" dirty="0" smtClean="0"/>
          </a:p>
          <a:p>
            <a:pPr lvl="2"/>
            <a:r>
              <a:rPr lang="en-US" dirty="0" smtClean="0"/>
              <a:t>Integration with Vulnerability Feeds</a:t>
            </a:r>
          </a:p>
          <a:p>
            <a:pPr lvl="2"/>
            <a:r>
              <a:rPr lang="en-US" dirty="0" smtClean="0"/>
              <a:t>Code Review?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50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 – Fabric </a:t>
            </a:r>
            <a:r>
              <a:rPr lang="en-US" dirty="0" err="1" smtClean="0"/>
              <a:t>IaC</a:t>
            </a:r>
            <a:r>
              <a:rPr lang="en-US" dirty="0" smtClean="0"/>
              <a:t> + Mongo and Nginx Hardening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0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DevOps and Security can play well together</a:t>
            </a:r>
          </a:p>
          <a:p>
            <a:r>
              <a:rPr lang="en-US" dirty="0" smtClean="0"/>
              <a:t>We just need to fit the pieces </a:t>
            </a:r>
          </a:p>
          <a:p>
            <a:r>
              <a:rPr lang="en-US" dirty="0" smtClean="0"/>
              <a:t>And keep it fitted as continuously as possible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3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 smtClean="0"/>
              <a:t>Email: </a:t>
            </a:r>
            <a:r>
              <a:rPr lang="en-US" sz="1600" dirty="0" smtClean="0">
                <a:hlinkClick r:id="rId2"/>
              </a:rPr>
              <a:t>abhay@we45.com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smtClean="0"/>
              <a:t>Twitter: @</a:t>
            </a:r>
            <a:r>
              <a:rPr lang="en-US" sz="1600" dirty="0" err="1" smtClean="0"/>
              <a:t>abhaybhargav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smtClean="0"/>
              <a:t>LinkedIn: </a:t>
            </a:r>
            <a:r>
              <a:rPr lang="en-US" sz="1600" dirty="0" smtClean="0">
                <a:hlinkClick r:id="rId3"/>
              </a:rPr>
              <a:t>www.linkedin.com/in/abhaybhargav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918" y="548639"/>
            <a:ext cx="2583835" cy="38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4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Guiding Philosophy for me in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Fanatic Discipline</a:t>
            </a:r>
          </a:p>
          <a:p>
            <a:r>
              <a:rPr lang="en-US" dirty="0" smtClean="0"/>
              <a:t>Empirical Creativity</a:t>
            </a:r>
          </a:p>
          <a:p>
            <a:r>
              <a:rPr lang="en-US" dirty="0" smtClean="0"/>
              <a:t>Productive Paranoia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0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Guiding light in DevOps – True Productivity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947532" cy="30960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Increase Throughput (Deliver Apps)</a:t>
            </a:r>
          </a:p>
          <a:p>
            <a:endParaRPr lang="en-US" dirty="0"/>
          </a:p>
          <a:p>
            <a:r>
              <a:rPr lang="en-US" dirty="0" smtClean="0"/>
              <a:t>Decrease Operating Expenses (Resources tied up in – testing, - </a:t>
            </a:r>
            <a:r>
              <a:rPr lang="en-US" dirty="0" err="1" smtClean="0"/>
              <a:t>bugfixes</a:t>
            </a:r>
            <a:r>
              <a:rPr lang="en-US" dirty="0" smtClean="0"/>
              <a:t>, - security failures)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1060809"/>
              </p:ext>
            </p:extLst>
          </p:nvPr>
        </p:nvGraphicFramePr>
        <p:xfrm>
          <a:off x="3780559" y="977589"/>
          <a:ext cx="5300546" cy="354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00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would work when the world was like this…..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948" y="1424792"/>
            <a:ext cx="4959694" cy="28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The world is like this….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704" y="1555064"/>
            <a:ext cx="6248400" cy="26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and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Amazon deploys every 11.6 seconds</a:t>
            </a:r>
          </a:p>
          <a:p>
            <a:r>
              <a:rPr lang="en-US" dirty="0" smtClean="0"/>
              <a:t>Etsy deploys 25 times a day</a:t>
            </a:r>
          </a:p>
          <a:p>
            <a:r>
              <a:rPr lang="en-US" dirty="0" smtClean="0"/>
              <a:t>Your apps are probably deployed on similar lines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77" y="1063229"/>
            <a:ext cx="3622261" cy="24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3240</TotalTime>
  <Words>1244</Words>
  <Application>Microsoft Macintosh PowerPoint</Application>
  <PresentationFormat>On-screen Show (16:9)</PresentationFormat>
  <Paragraphs>243</Paragraphs>
  <Slides>43</Slides>
  <Notes>7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Courier New</vt:lpstr>
      <vt:lpstr>Wingdings</vt:lpstr>
      <vt:lpstr>Arial</vt:lpstr>
      <vt:lpstr>Office Theme</vt:lpstr>
      <vt:lpstr>SecDevOps: A View from the Trenches</vt:lpstr>
      <vt:lpstr>Quick Intro…</vt:lpstr>
      <vt:lpstr>Agenda</vt:lpstr>
      <vt:lpstr>Let’s test security just before we go live.</vt:lpstr>
      <vt:lpstr>Guiding Philosophy for me in Security</vt:lpstr>
      <vt:lpstr>Guiding light in DevOps – True Productivity</vt:lpstr>
      <vt:lpstr>This would work when the world was like this…..</vt:lpstr>
      <vt:lpstr>Now, The world is like this….</vt:lpstr>
      <vt:lpstr>Speed and Scale</vt:lpstr>
      <vt:lpstr>But…..</vt:lpstr>
      <vt:lpstr>Application Security Bottleneck</vt:lpstr>
      <vt:lpstr>Story 1 – The Application Vulnerability Scanner Junkie</vt:lpstr>
      <vt:lpstr>Problem Statement</vt:lpstr>
      <vt:lpstr>Our Diagnosis</vt:lpstr>
      <vt:lpstr>PowerPoint Presentation</vt:lpstr>
      <vt:lpstr>PowerPoint Presentation</vt:lpstr>
      <vt:lpstr>Our Solution - Coverage</vt:lpstr>
      <vt:lpstr>OWASP ZAP + Custom Authentication</vt:lpstr>
      <vt:lpstr>Useful API Calls – OWASP ZAP API</vt:lpstr>
      <vt:lpstr>ZAP API - Artefacts</vt:lpstr>
      <vt:lpstr>w3af API </vt:lpstr>
      <vt:lpstr>How we used w3af’s API</vt:lpstr>
      <vt:lpstr>Quick Primer – w3af REST API</vt:lpstr>
      <vt:lpstr>W3af API DEMO</vt:lpstr>
      <vt:lpstr>Custom Application Security Testing</vt:lpstr>
      <vt:lpstr>Integration with CI/CD Pipeline</vt:lpstr>
      <vt:lpstr>Custom Application Security Testing Scripts + Jenkins</vt:lpstr>
      <vt:lpstr>Story 2 – The Anorexic Threat Model</vt:lpstr>
      <vt:lpstr>PowerPoint Presentation</vt:lpstr>
      <vt:lpstr>Everything wrong with Threat Models Today </vt:lpstr>
      <vt:lpstr>Requirements – Threat Modeling in a DevOps World</vt:lpstr>
      <vt:lpstr>Abuser Stores – Threat Models</vt:lpstr>
      <vt:lpstr>Agile Threat Modeling Example</vt:lpstr>
      <vt:lpstr>Story 3 – Rapid Deployments == Vulnerabilities at Scale</vt:lpstr>
      <vt:lpstr>Docker is great, but…..</vt:lpstr>
      <vt:lpstr>They are trying hard, but….</vt:lpstr>
      <vt:lpstr>IaC Scripts are great, but….</vt:lpstr>
      <vt:lpstr>The Stack has gotten pretty complex</vt:lpstr>
      <vt:lpstr>Lack of Documentation</vt:lpstr>
      <vt:lpstr>How do we solve this?</vt:lpstr>
      <vt:lpstr>Demo – Fabric IaC + Mongo and Nginx Hardening</vt:lpstr>
      <vt:lpstr>Conclusion</vt:lpstr>
      <vt:lpstr>Thank You!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OWASP AppSec Europe 2016 template</dc:title>
  <dc:creator>OWASP AppSec Europe 2016</dc:creator>
  <dc:description>Background picture: This is Romaaaaa! (CC BY-NC-SA 2.0), https://flic.kr/p/8Xoxfq</dc:description>
  <cp:lastModifiedBy>Erlend Oftedal</cp:lastModifiedBy>
  <cp:revision>168</cp:revision>
  <dcterms:created xsi:type="dcterms:W3CDTF">2016-02-11T17:41:25Z</dcterms:created>
  <dcterms:modified xsi:type="dcterms:W3CDTF">2016-07-13T16:19:54Z</dcterms:modified>
</cp:coreProperties>
</file>