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85" r:id="rId4"/>
    <p:sldId id="286" r:id="rId5"/>
    <p:sldId id="287" r:id="rId6"/>
    <p:sldId id="259" r:id="rId7"/>
    <p:sldId id="284" r:id="rId8"/>
    <p:sldId id="258"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3" r:id="rId22"/>
    <p:sldId id="274" r:id="rId23"/>
    <p:sldId id="276" r:id="rId24"/>
    <p:sldId id="275" r:id="rId25"/>
    <p:sldId id="282" r:id="rId26"/>
    <p:sldId id="277" r:id="rId27"/>
    <p:sldId id="290" r:id="rId28"/>
    <p:sldId id="278" r:id="rId29"/>
    <p:sldId id="279" r:id="rId30"/>
    <p:sldId id="280" r:id="rId31"/>
    <p:sldId id="272"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5D2B"/>
    <a:srgbClr val="004685"/>
    <a:srgbClr val="D8A5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4750" autoAdjust="0"/>
  </p:normalViewPr>
  <p:slideViewPr>
    <p:cSldViewPr snapToGrid="0" snapToObjects="1" showGuides="1">
      <p:cViewPr varScale="1">
        <p:scale>
          <a:sx n="93" d="100"/>
          <a:sy n="93" d="100"/>
        </p:scale>
        <p:origin x="870"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FB3CBF-7638-494E-891E-FD12D627438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95ADCDC-35EB-45EC-A4EB-C1DAC49033F1}">
      <dgm:prSet/>
      <dgm:spPr/>
      <dgm:t>
        <a:bodyPr/>
        <a:lstStyle/>
        <a:p>
          <a:pPr rtl="0"/>
          <a:r>
            <a:rPr lang="en-US" dirty="0" smtClean="0">
              <a:solidFill>
                <a:schemeClr val="tx1"/>
              </a:solidFill>
            </a:rPr>
            <a:t>Gamification of education</a:t>
          </a:r>
          <a:endParaRPr lang="en-US" dirty="0">
            <a:solidFill>
              <a:schemeClr val="tx1"/>
            </a:solidFill>
          </a:endParaRPr>
        </a:p>
      </dgm:t>
    </dgm:pt>
    <dgm:pt modelId="{B75E0381-FC29-4935-AAF4-D8333920AEE5}" type="parTrans" cxnId="{2F8F852F-43AC-4549-AF36-0378805588C5}">
      <dgm:prSet/>
      <dgm:spPr/>
      <dgm:t>
        <a:bodyPr/>
        <a:lstStyle/>
        <a:p>
          <a:endParaRPr lang="en-US"/>
        </a:p>
      </dgm:t>
    </dgm:pt>
    <dgm:pt modelId="{9FFAC8EF-CB22-40CC-B58C-1299F2E4A7BE}" type="sibTrans" cxnId="{2F8F852F-43AC-4549-AF36-0378805588C5}">
      <dgm:prSet/>
      <dgm:spPr/>
      <dgm:t>
        <a:bodyPr/>
        <a:lstStyle/>
        <a:p>
          <a:endParaRPr lang="en-US"/>
        </a:p>
      </dgm:t>
    </dgm:pt>
    <dgm:pt modelId="{11155CAA-911D-455F-8C41-ECA4E11BF60E}">
      <dgm:prSet/>
      <dgm:spPr/>
      <dgm:t>
        <a:bodyPr/>
        <a:lstStyle/>
        <a:p>
          <a:pPr rtl="0"/>
          <a:r>
            <a:rPr lang="en-US" dirty="0" smtClean="0"/>
            <a:t>Knowledge is key to deliver secure code</a:t>
          </a:r>
          <a:endParaRPr lang="en-US" dirty="0"/>
        </a:p>
      </dgm:t>
    </dgm:pt>
    <dgm:pt modelId="{F9242F7B-17CA-4D88-8C8C-BF5233C52119}" type="parTrans" cxnId="{7CC31923-77A1-4B01-A9E8-5FC955B93E57}">
      <dgm:prSet/>
      <dgm:spPr/>
      <dgm:t>
        <a:bodyPr/>
        <a:lstStyle/>
        <a:p>
          <a:endParaRPr lang="en-US"/>
        </a:p>
      </dgm:t>
    </dgm:pt>
    <dgm:pt modelId="{C6CC2BEB-4992-4FC8-AEF1-4D9D364F71B8}" type="sibTrans" cxnId="{7CC31923-77A1-4B01-A9E8-5FC955B93E57}">
      <dgm:prSet/>
      <dgm:spPr/>
      <dgm:t>
        <a:bodyPr/>
        <a:lstStyle/>
        <a:p>
          <a:endParaRPr lang="en-US"/>
        </a:p>
      </dgm:t>
    </dgm:pt>
    <dgm:pt modelId="{D72B2ED7-5DEF-4456-BE1D-B2AB291E9BA5}">
      <dgm:prSet/>
      <dgm:spPr/>
      <dgm:t>
        <a:bodyPr/>
        <a:lstStyle/>
        <a:p>
          <a:pPr rtl="0"/>
          <a:r>
            <a:rPr lang="en-US" dirty="0" smtClean="0"/>
            <a:t>Students (of all ages) absorb and retain information better</a:t>
          </a:r>
          <a:endParaRPr lang="en-US" dirty="0"/>
        </a:p>
      </dgm:t>
    </dgm:pt>
    <dgm:pt modelId="{2E345A70-A1AC-4636-A3A2-0604D1DA4028}" type="parTrans" cxnId="{32A0E486-9089-4298-99F1-7CF0AA72CE44}">
      <dgm:prSet/>
      <dgm:spPr/>
      <dgm:t>
        <a:bodyPr/>
        <a:lstStyle/>
        <a:p>
          <a:endParaRPr lang="en-US"/>
        </a:p>
      </dgm:t>
    </dgm:pt>
    <dgm:pt modelId="{63C0E7F3-20D0-4C29-8232-463BEEC7C61A}" type="sibTrans" cxnId="{32A0E486-9089-4298-99F1-7CF0AA72CE44}">
      <dgm:prSet/>
      <dgm:spPr/>
      <dgm:t>
        <a:bodyPr/>
        <a:lstStyle/>
        <a:p>
          <a:endParaRPr lang="en-US"/>
        </a:p>
      </dgm:t>
    </dgm:pt>
    <dgm:pt modelId="{BF05071B-AF4A-40EC-A9CE-A34820EC3C37}">
      <dgm:prSet/>
      <dgm:spPr/>
      <dgm:t>
        <a:bodyPr/>
        <a:lstStyle/>
        <a:p>
          <a:pPr rtl="0"/>
          <a:r>
            <a:rPr lang="en-US" dirty="0" smtClean="0"/>
            <a:t>Anytime you have a chance to make learning a fun experience you should do it</a:t>
          </a:r>
          <a:endParaRPr lang="en-US" dirty="0"/>
        </a:p>
      </dgm:t>
    </dgm:pt>
    <dgm:pt modelId="{4697EFA5-8B61-40D0-94E4-878A3F75DD6A}" type="parTrans" cxnId="{755B0913-660B-4059-B557-91E4AC280850}">
      <dgm:prSet/>
      <dgm:spPr/>
      <dgm:t>
        <a:bodyPr/>
        <a:lstStyle/>
        <a:p>
          <a:endParaRPr lang="en-US"/>
        </a:p>
      </dgm:t>
    </dgm:pt>
    <dgm:pt modelId="{29BBCBCA-78A1-40DF-BC66-4BF2DEDD818F}" type="sibTrans" cxnId="{755B0913-660B-4059-B557-91E4AC280850}">
      <dgm:prSet/>
      <dgm:spPr/>
      <dgm:t>
        <a:bodyPr/>
        <a:lstStyle/>
        <a:p>
          <a:endParaRPr lang="en-US"/>
        </a:p>
      </dgm:t>
    </dgm:pt>
    <dgm:pt modelId="{CFE62CBD-5BA3-4B74-9400-CB1515B59539}">
      <dgm:prSet/>
      <dgm:spPr/>
      <dgm:t>
        <a:bodyPr/>
        <a:lstStyle/>
        <a:p>
          <a:pPr rtl="0"/>
          <a:r>
            <a:rPr lang="en-US" dirty="0" smtClean="0">
              <a:solidFill>
                <a:schemeClr val="tx1"/>
              </a:solidFill>
            </a:rPr>
            <a:t>Using code</a:t>
          </a:r>
          <a:endParaRPr lang="en-US" dirty="0">
            <a:solidFill>
              <a:schemeClr val="tx1"/>
            </a:solidFill>
          </a:endParaRPr>
        </a:p>
      </dgm:t>
    </dgm:pt>
    <dgm:pt modelId="{7CCE487F-C0C8-46EC-8C9C-A6CA5B1A5F79}" type="parTrans" cxnId="{543969A7-586E-4428-A68E-282DAC96C070}">
      <dgm:prSet/>
      <dgm:spPr/>
      <dgm:t>
        <a:bodyPr/>
        <a:lstStyle/>
        <a:p>
          <a:endParaRPr lang="en-US"/>
        </a:p>
      </dgm:t>
    </dgm:pt>
    <dgm:pt modelId="{CE6CCEA8-47E3-424B-94AB-4D1421092746}" type="sibTrans" cxnId="{543969A7-586E-4428-A68E-282DAC96C070}">
      <dgm:prSet/>
      <dgm:spPr/>
      <dgm:t>
        <a:bodyPr/>
        <a:lstStyle/>
        <a:p>
          <a:endParaRPr lang="en-US"/>
        </a:p>
      </dgm:t>
    </dgm:pt>
    <dgm:pt modelId="{ECD02A5E-9374-422B-99A1-51568F0F7AE5}">
      <dgm:prSet/>
      <dgm:spPr/>
      <dgm:t>
        <a:bodyPr/>
        <a:lstStyle/>
        <a:p>
          <a:pPr rtl="0"/>
          <a:r>
            <a:rPr lang="en-US" dirty="0" smtClean="0"/>
            <a:t>Always validate the input length, structure and permitted characters</a:t>
          </a:r>
          <a:endParaRPr lang="en-US" dirty="0"/>
        </a:p>
      </dgm:t>
    </dgm:pt>
    <dgm:pt modelId="{9E2E92E4-24CD-4C40-A1C2-31D7F5BB0F0D}" type="parTrans" cxnId="{CD070790-17B3-41BF-8CB0-350B9951F280}">
      <dgm:prSet/>
      <dgm:spPr/>
      <dgm:t>
        <a:bodyPr/>
        <a:lstStyle/>
        <a:p>
          <a:endParaRPr lang="en-US"/>
        </a:p>
      </dgm:t>
    </dgm:pt>
    <dgm:pt modelId="{F2076765-5EBB-4777-8574-769591F0B0EF}" type="sibTrans" cxnId="{CD070790-17B3-41BF-8CB0-350B9951F280}">
      <dgm:prSet/>
      <dgm:spPr/>
      <dgm:t>
        <a:bodyPr/>
        <a:lstStyle/>
        <a:p>
          <a:endParaRPr lang="en-US"/>
        </a:p>
      </dgm:t>
    </dgm:pt>
    <dgm:pt modelId="{81C3C355-BFD7-4758-BDEE-E2D30279A84B}">
      <dgm:prSet/>
      <dgm:spPr/>
      <dgm:t>
        <a:bodyPr/>
        <a:lstStyle/>
        <a:p>
          <a:pPr rtl="0"/>
          <a:r>
            <a:rPr lang="en-US" dirty="0" smtClean="0"/>
            <a:t>Each coding language has its own pitfalls</a:t>
          </a:r>
          <a:endParaRPr lang="en-US" dirty="0"/>
        </a:p>
      </dgm:t>
    </dgm:pt>
    <dgm:pt modelId="{172BCC91-889C-4892-B49A-D3231F785A2C}" type="parTrans" cxnId="{2CF20E13-2482-47C0-B4F7-913C1C5BE143}">
      <dgm:prSet/>
      <dgm:spPr/>
      <dgm:t>
        <a:bodyPr/>
        <a:lstStyle/>
        <a:p>
          <a:endParaRPr lang="en-US"/>
        </a:p>
      </dgm:t>
    </dgm:pt>
    <dgm:pt modelId="{E057A2E8-939F-49F9-B635-EC80F26553C1}" type="sibTrans" cxnId="{2CF20E13-2482-47C0-B4F7-913C1C5BE143}">
      <dgm:prSet/>
      <dgm:spPr/>
      <dgm:t>
        <a:bodyPr/>
        <a:lstStyle/>
        <a:p>
          <a:endParaRPr lang="en-US"/>
        </a:p>
      </dgm:t>
    </dgm:pt>
    <dgm:pt modelId="{E148DC63-2225-4482-9F26-ACA98834361B}">
      <dgm:prSet/>
      <dgm:spPr/>
      <dgm:t>
        <a:bodyPr/>
        <a:lstStyle/>
        <a:p>
          <a:pPr rtl="0"/>
          <a:r>
            <a:rPr lang="en-US" dirty="0" smtClean="0"/>
            <a:t>Research and learn a language before you use it publicly.</a:t>
          </a:r>
          <a:endParaRPr lang="en-US" dirty="0"/>
        </a:p>
      </dgm:t>
    </dgm:pt>
    <dgm:pt modelId="{1211A3A5-8C3D-4146-8348-F03325D193E7}" type="parTrans" cxnId="{B7E71C1C-0BC4-4BEC-B1F8-83778A4D3C78}">
      <dgm:prSet/>
      <dgm:spPr/>
      <dgm:t>
        <a:bodyPr/>
        <a:lstStyle/>
        <a:p>
          <a:endParaRPr lang="en-US"/>
        </a:p>
      </dgm:t>
    </dgm:pt>
    <dgm:pt modelId="{E095FA5E-356B-4CD4-AF7E-26EDD4EDCEB7}" type="sibTrans" cxnId="{B7E71C1C-0BC4-4BEC-B1F8-83778A4D3C78}">
      <dgm:prSet/>
      <dgm:spPr/>
      <dgm:t>
        <a:bodyPr/>
        <a:lstStyle/>
        <a:p>
          <a:endParaRPr lang="en-US"/>
        </a:p>
      </dgm:t>
    </dgm:pt>
    <dgm:pt modelId="{C47704DE-930B-4CB5-92C5-9728CAA0CBFF}">
      <dgm:prSet/>
      <dgm:spPr/>
      <dgm:t>
        <a:bodyPr/>
        <a:lstStyle/>
        <a:p>
          <a:pPr rtl="0"/>
          <a:r>
            <a:rPr lang="en-US" dirty="0" smtClean="0"/>
            <a:t>Remember - Node.js is highly sensitive to CPU-intensive tasks</a:t>
          </a:r>
          <a:endParaRPr lang="en-US" dirty="0"/>
        </a:p>
      </dgm:t>
    </dgm:pt>
    <dgm:pt modelId="{1D42441A-A0FC-44F7-9B3F-9D0E16057215}" type="parTrans" cxnId="{5A698F60-470A-41A6-BE42-9070FDA184E8}">
      <dgm:prSet/>
      <dgm:spPr/>
      <dgm:t>
        <a:bodyPr/>
        <a:lstStyle/>
        <a:p>
          <a:endParaRPr lang="en-US"/>
        </a:p>
      </dgm:t>
    </dgm:pt>
    <dgm:pt modelId="{36EA8618-B98E-4EDF-AF55-19CEB5AB3EAE}" type="sibTrans" cxnId="{5A698F60-470A-41A6-BE42-9070FDA184E8}">
      <dgm:prSet/>
      <dgm:spPr/>
      <dgm:t>
        <a:bodyPr/>
        <a:lstStyle/>
        <a:p>
          <a:endParaRPr lang="en-US"/>
        </a:p>
      </dgm:t>
    </dgm:pt>
    <dgm:pt modelId="{D58CA199-84F4-454E-BDB6-2075A5381056}" type="pres">
      <dgm:prSet presAssocID="{23FB3CBF-7638-494E-891E-FD12D6274385}" presName="linear" presStyleCnt="0">
        <dgm:presLayoutVars>
          <dgm:animLvl val="lvl"/>
          <dgm:resizeHandles val="exact"/>
        </dgm:presLayoutVars>
      </dgm:prSet>
      <dgm:spPr/>
      <dgm:t>
        <a:bodyPr/>
        <a:lstStyle/>
        <a:p>
          <a:endParaRPr lang="en-US"/>
        </a:p>
      </dgm:t>
    </dgm:pt>
    <dgm:pt modelId="{C85D93DF-D7BE-4746-A940-C4EB50FA226F}" type="pres">
      <dgm:prSet presAssocID="{495ADCDC-35EB-45EC-A4EB-C1DAC49033F1}" presName="parentText" presStyleLbl="node1" presStyleIdx="0" presStyleCnt="2">
        <dgm:presLayoutVars>
          <dgm:chMax val="0"/>
          <dgm:bulletEnabled val="1"/>
        </dgm:presLayoutVars>
      </dgm:prSet>
      <dgm:spPr/>
      <dgm:t>
        <a:bodyPr/>
        <a:lstStyle/>
        <a:p>
          <a:endParaRPr lang="en-US"/>
        </a:p>
      </dgm:t>
    </dgm:pt>
    <dgm:pt modelId="{269D6414-2ED6-4A65-9DCA-23239756278B}" type="pres">
      <dgm:prSet presAssocID="{495ADCDC-35EB-45EC-A4EB-C1DAC49033F1}" presName="childText" presStyleLbl="revTx" presStyleIdx="0" presStyleCnt="2">
        <dgm:presLayoutVars>
          <dgm:bulletEnabled val="1"/>
        </dgm:presLayoutVars>
      </dgm:prSet>
      <dgm:spPr/>
      <dgm:t>
        <a:bodyPr/>
        <a:lstStyle/>
        <a:p>
          <a:endParaRPr lang="en-US"/>
        </a:p>
      </dgm:t>
    </dgm:pt>
    <dgm:pt modelId="{098FEB97-2A3E-4CB3-A85D-1571796E6F2D}" type="pres">
      <dgm:prSet presAssocID="{CFE62CBD-5BA3-4B74-9400-CB1515B59539}" presName="parentText" presStyleLbl="node1" presStyleIdx="1" presStyleCnt="2">
        <dgm:presLayoutVars>
          <dgm:chMax val="0"/>
          <dgm:bulletEnabled val="1"/>
        </dgm:presLayoutVars>
      </dgm:prSet>
      <dgm:spPr/>
      <dgm:t>
        <a:bodyPr/>
        <a:lstStyle/>
        <a:p>
          <a:endParaRPr lang="en-US"/>
        </a:p>
      </dgm:t>
    </dgm:pt>
    <dgm:pt modelId="{4DD6FD6A-71BB-494A-8B58-01FC8CFF63DD}" type="pres">
      <dgm:prSet presAssocID="{CFE62CBD-5BA3-4B74-9400-CB1515B59539}" presName="childText" presStyleLbl="revTx" presStyleIdx="1" presStyleCnt="2">
        <dgm:presLayoutVars>
          <dgm:bulletEnabled val="1"/>
        </dgm:presLayoutVars>
      </dgm:prSet>
      <dgm:spPr/>
      <dgm:t>
        <a:bodyPr/>
        <a:lstStyle/>
        <a:p>
          <a:endParaRPr lang="en-US"/>
        </a:p>
      </dgm:t>
    </dgm:pt>
  </dgm:ptLst>
  <dgm:cxnLst>
    <dgm:cxn modelId="{C10AA345-6F6A-426F-BFBB-E300088ECF6C}" type="presOf" srcId="{BF05071B-AF4A-40EC-A9CE-A34820EC3C37}" destId="{269D6414-2ED6-4A65-9DCA-23239756278B}" srcOrd="0" destOrd="2" presId="urn:microsoft.com/office/officeart/2005/8/layout/vList2"/>
    <dgm:cxn modelId="{43964B2A-6A42-4318-BFC8-C50B3785D030}" type="presOf" srcId="{11155CAA-911D-455F-8C41-ECA4E11BF60E}" destId="{269D6414-2ED6-4A65-9DCA-23239756278B}" srcOrd="0" destOrd="0" presId="urn:microsoft.com/office/officeart/2005/8/layout/vList2"/>
    <dgm:cxn modelId="{1FA19DC9-F2F4-46D6-8D24-019B0E862F83}" type="presOf" srcId="{23FB3CBF-7638-494E-891E-FD12D6274385}" destId="{D58CA199-84F4-454E-BDB6-2075A5381056}" srcOrd="0" destOrd="0" presId="urn:microsoft.com/office/officeart/2005/8/layout/vList2"/>
    <dgm:cxn modelId="{49B8853A-BCFD-4371-B9F2-1B6BAAF9157A}" type="presOf" srcId="{81C3C355-BFD7-4758-BDEE-E2D30279A84B}" destId="{4DD6FD6A-71BB-494A-8B58-01FC8CFF63DD}" srcOrd="0" destOrd="1" presId="urn:microsoft.com/office/officeart/2005/8/layout/vList2"/>
    <dgm:cxn modelId="{CD070790-17B3-41BF-8CB0-350B9951F280}" srcId="{CFE62CBD-5BA3-4B74-9400-CB1515B59539}" destId="{ECD02A5E-9374-422B-99A1-51568F0F7AE5}" srcOrd="0" destOrd="0" parTransId="{9E2E92E4-24CD-4C40-A1C2-31D7F5BB0F0D}" sibTransId="{F2076765-5EBB-4777-8574-769591F0B0EF}"/>
    <dgm:cxn modelId="{2CF20E13-2482-47C0-B4F7-913C1C5BE143}" srcId="{CFE62CBD-5BA3-4B74-9400-CB1515B59539}" destId="{81C3C355-BFD7-4758-BDEE-E2D30279A84B}" srcOrd="1" destOrd="0" parTransId="{172BCC91-889C-4892-B49A-D3231F785A2C}" sibTransId="{E057A2E8-939F-49F9-B635-EC80F26553C1}"/>
    <dgm:cxn modelId="{5A698F60-470A-41A6-BE42-9070FDA184E8}" srcId="{CFE62CBD-5BA3-4B74-9400-CB1515B59539}" destId="{C47704DE-930B-4CB5-92C5-9728CAA0CBFF}" srcOrd="3" destOrd="0" parTransId="{1D42441A-A0FC-44F7-9B3F-9D0E16057215}" sibTransId="{36EA8618-B98E-4EDF-AF55-19CEB5AB3EAE}"/>
    <dgm:cxn modelId="{755B0913-660B-4059-B557-91E4AC280850}" srcId="{495ADCDC-35EB-45EC-A4EB-C1DAC49033F1}" destId="{BF05071B-AF4A-40EC-A9CE-A34820EC3C37}" srcOrd="2" destOrd="0" parTransId="{4697EFA5-8B61-40D0-94E4-878A3F75DD6A}" sibTransId="{29BBCBCA-78A1-40DF-BC66-4BF2DEDD818F}"/>
    <dgm:cxn modelId="{799F8D94-1D1E-43BE-B802-BF432A1D26DB}" type="presOf" srcId="{C47704DE-930B-4CB5-92C5-9728CAA0CBFF}" destId="{4DD6FD6A-71BB-494A-8B58-01FC8CFF63DD}" srcOrd="0" destOrd="3" presId="urn:microsoft.com/office/officeart/2005/8/layout/vList2"/>
    <dgm:cxn modelId="{2F8F852F-43AC-4549-AF36-0378805588C5}" srcId="{23FB3CBF-7638-494E-891E-FD12D6274385}" destId="{495ADCDC-35EB-45EC-A4EB-C1DAC49033F1}" srcOrd="0" destOrd="0" parTransId="{B75E0381-FC29-4935-AAF4-D8333920AEE5}" sibTransId="{9FFAC8EF-CB22-40CC-B58C-1299F2E4A7BE}"/>
    <dgm:cxn modelId="{CFF35196-87A2-4589-84EB-3F3E0A8B56EC}" type="presOf" srcId="{ECD02A5E-9374-422B-99A1-51568F0F7AE5}" destId="{4DD6FD6A-71BB-494A-8B58-01FC8CFF63DD}" srcOrd="0" destOrd="0" presId="urn:microsoft.com/office/officeart/2005/8/layout/vList2"/>
    <dgm:cxn modelId="{B7E71C1C-0BC4-4BEC-B1F8-83778A4D3C78}" srcId="{CFE62CBD-5BA3-4B74-9400-CB1515B59539}" destId="{E148DC63-2225-4482-9F26-ACA98834361B}" srcOrd="2" destOrd="0" parTransId="{1211A3A5-8C3D-4146-8348-F03325D193E7}" sibTransId="{E095FA5E-356B-4CD4-AF7E-26EDD4EDCEB7}"/>
    <dgm:cxn modelId="{7CC31923-77A1-4B01-A9E8-5FC955B93E57}" srcId="{495ADCDC-35EB-45EC-A4EB-C1DAC49033F1}" destId="{11155CAA-911D-455F-8C41-ECA4E11BF60E}" srcOrd="0" destOrd="0" parTransId="{F9242F7B-17CA-4D88-8C8C-BF5233C52119}" sibTransId="{C6CC2BEB-4992-4FC8-AEF1-4D9D364F71B8}"/>
    <dgm:cxn modelId="{F0A733E7-57B6-457C-99CD-B6DB8EB27876}" type="presOf" srcId="{D72B2ED7-5DEF-4456-BE1D-B2AB291E9BA5}" destId="{269D6414-2ED6-4A65-9DCA-23239756278B}" srcOrd="0" destOrd="1" presId="urn:microsoft.com/office/officeart/2005/8/layout/vList2"/>
    <dgm:cxn modelId="{543969A7-586E-4428-A68E-282DAC96C070}" srcId="{23FB3CBF-7638-494E-891E-FD12D6274385}" destId="{CFE62CBD-5BA3-4B74-9400-CB1515B59539}" srcOrd="1" destOrd="0" parTransId="{7CCE487F-C0C8-46EC-8C9C-A6CA5B1A5F79}" sibTransId="{CE6CCEA8-47E3-424B-94AB-4D1421092746}"/>
    <dgm:cxn modelId="{368C9E75-478F-4FD5-B216-D04BCF41179D}" type="presOf" srcId="{E148DC63-2225-4482-9F26-ACA98834361B}" destId="{4DD6FD6A-71BB-494A-8B58-01FC8CFF63DD}" srcOrd="0" destOrd="2" presId="urn:microsoft.com/office/officeart/2005/8/layout/vList2"/>
    <dgm:cxn modelId="{32A0E486-9089-4298-99F1-7CF0AA72CE44}" srcId="{495ADCDC-35EB-45EC-A4EB-C1DAC49033F1}" destId="{D72B2ED7-5DEF-4456-BE1D-B2AB291E9BA5}" srcOrd="1" destOrd="0" parTransId="{2E345A70-A1AC-4636-A3A2-0604D1DA4028}" sibTransId="{63C0E7F3-20D0-4C29-8232-463BEEC7C61A}"/>
    <dgm:cxn modelId="{91D86D27-DC30-4914-8DA8-A52E3BED5534}" type="presOf" srcId="{CFE62CBD-5BA3-4B74-9400-CB1515B59539}" destId="{098FEB97-2A3E-4CB3-A85D-1571796E6F2D}" srcOrd="0" destOrd="0" presId="urn:microsoft.com/office/officeart/2005/8/layout/vList2"/>
    <dgm:cxn modelId="{79B2147F-9768-499E-9B2D-43EBCAE4B11F}" type="presOf" srcId="{495ADCDC-35EB-45EC-A4EB-C1DAC49033F1}" destId="{C85D93DF-D7BE-4746-A940-C4EB50FA226F}" srcOrd="0" destOrd="0" presId="urn:microsoft.com/office/officeart/2005/8/layout/vList2"/>
    <dgm:cxn modelId="{22A96A8D-3BF2-463E-B445-4BF5F3A4A14A}" type="presParOf" srcId="{D58CA199-84F4-454E-BDB6-2075A5381056}" destId="{C85D93DF-D7BE-4746-A940-C4EB50FA226F}" srcOrd="0" destOrd="0" presId="urn:microsoft.com/office/officeart/2005/8/layout/vList2"/>
    <dgm:cxn modelId="{162D85AC-ACDE-424F-869F-E6C12524B431}" type="presParOf" srcId="{D58CA199-84F4-454E-BDB6-2075A5381056}" destId="{269D6414-2ED6-4A65-9DCA-23239756278B}" srcOrd="1" destOrd="0" presId="urn:microsoft.com/office/officeart/2005/8/layout/vList2"/>
    <dgm:cxn modelId="{FCAB69DD-CC77-4091-84B1-1A972BA30ECC}" type="presParOf" srcId="{D58CA199-84F4-454E-BDB6-2075A5381056}" destId="{098FEB97-2A3E-4CB3-A85D-1571796E6F2D}" srcOrd="2" destOrd="0" presId="urn:microsoft.com/office/officeart/2005/8/layout/vList2"/>
    <dgm:cxn modelId="{9131D872-9BCC-4002-B4DB-D536E4765814}" type="presParOf" srcId="{D58CA199-84F4-454E-BDB6-2075A5381056}" destId="{4DD6FD6A-71BB-494A-8B58-01FC8CFF63D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D93DF-D7BE-4746-A940-C4EB50FA226F}">
      <dsp:nvSpPr>
        <dsp:cNvPr id="0" name=""/>
        <dsp:cNvSpPr/>
      </dsp:nvSpPr>
      <dsp:spPr>
        <a:xfrm>
          <a:off x="0" y="12995"/>
          <a:ext cx="89154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solidFill>
                <a:schemeClr val="tx1"/>
              </a:solidFill>
            </a:rPr>
            <a:t>Gamification of education</a:t>
          </a:r>
          <a:endParaRPr lang="en-US" sz="2400" kern="1200" dirty="0">
            <a:solidFill>
              <a:schemeClr val="tx1"/>
            </a:solidFill>
          </a:endParaRPr>
        </a:p>
      </dsp:txBody>
      <dsp:txXfrm>
        <a:off x="27415" y="40410"/>
        <a:ext cx="8860570" cy="506769"/>
      </dsp:txXfrm>
    </dsp:sp>
    <dsp:sp modelId="{269D6414-2ED6-4A65-9DCA-23239756278B}">
      <dsp:nvSpPr>
        <dsp:cNvPr id="0" name=""/>
        <dsp:cNvSpPr/>
      </dsp:nvSpPr>
      <dsp:spPr>
        <a:xfrm>
          <a:off x="0" y="574595"/>
          <a:ext cx="891540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064"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smtClean="0"/>
            <a:t>Knowledge is key to deliver secure code</a:t>
          </a:r>
          <a:endParaRPr lang="en-US" sz="1900" kern="1200" dirty="0"/>
        </a:p>
        <a:p>
          <a:pPr marL="171450" lvl="1" indent="-171450" algn="l" defTabSz="844550" rtl="0">
            <a:lnSpc>
              <a:spcPct val="90000"/>
            </a:lnSpc>
            <a:spcBef>
              <a:spcPct val="0"/>
            </a:spcBef>
            <a:spcAft>
              <a:spcPct val="20000"/>
            </a:spcAft>
            <a:buChar char="••"/>
          </a:pPr>
          <a:r>
            <a:rPr lang="en-US" sz="1900" kern="1200" dirty="0" smtClean="0"/>
            <a:t>Students (of all ages) absorb and retain information better</a:t>
          </a:r>
          <a:endParaRPr lang="en-US" sz="1900" kern="1200" dirty="0"/>
        </a:p>
        <a:p>
          <a:pPr marL="171450" lvl="1" indent="-171450" algn="l" defTabSz="844550" rtl="0">
            <a:lnSpc>
              <a:spcPct val="90000"/>
            </a:lnSpc>
            <a:spcBef>
              <a:spcPct val="0"/>
            </a:spcBef>
            <a:spcAft>
              <a:spcPct val="20000"/>
            </a:spcAft>
            <a:buChar char="••"/>
          </a:pPr>
          <a:r>
            <a:rPr lang="en-US" sz="1900" kern="1200" dirty="0" smtClean="0"/>
            <a:t>Anytime you have a chance to make learning a fun experience you should do it</a:t>
          </a:r>
          <a:endParaRPr lang="en-US" sz="1900" kern="1200" dirty="0"/>
        </a:p>
      </dsp:txBody>
      <dsp:txXfrm>
        <a:off x="0" y="574595"/>
        <a:ext cx="8915400" cy="943920"/>
      </dsp:txXfrm>
    </dsp:sp>
    <dsp:sp modelId="{098FEB97-2A3E-4CB3-A85D-1571796E6F2D}">
      <dsp:nvSpPr>
        <dsp:cNvPr id="0" name=""/>
        <dsp:cNvSpPr/>
      </dsp:nvSpPr>
      <dsp:spPr>
        <a:xfrm>
          <a:off x="0" y="1518515"/>
          <a:ext cx="89154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solidFill>
                <a:schemeClr val="tx1"/>
              </a:solidFill>
            </a:rPr>
            <a:t>Using code</a:t>
          </a:r>
          <a:endParaRPr lang="en-US" sz="2400" kern="1200" dirty="0">
            <a:solidFill>
              <a:schemeClr val="tx1"/>
            </a:solidFill>
          </a:endParaRPr>
        </a:p>
      </dsp:txBody>
      <dsp:txXfrm>
        <a:off x="27415" y="1545930"/>
        <a:ext cx="8860570" cy="506769"/>
      </dsp:txXfrm>
    </dsp:sp>
    <dsp:sp modelId="{4DD6FD6A-71BB-494A-8B58-01FC8CFF63DD}">
      <dsp:nvSpPr>
        <dsp:cNvPr id="0" name=""/>
        <dsp:cNvSpPr/>
      </dsp:nvSpPr>
      <dsp:spPr>
        <a:xfrm>
          <a:off x="0" y="2080115"/>
          <a:ext cx="8915400"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064"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smtClean="0"/>
            <a:t>Always validate the input length, structure and permitted characters</a:t>
          </a:r>
          <a:endParaRPr lang="en-US" sz="1900" kern="1200" dirty="0"/>
        </a:p>
        <a:p>
          <a:pPr marL="171450" lvl="1" indent="-171450" algn="l" defTabSz="844550" rtl="0">
            <a:lnSpc>
              <a:spcPct val="90000"/>
            </a:lnSpc>
            <a:spcBef>
              <a:spcPct val="0"/>
            </a:spcBef>
            <a:spcAft>
              <a:spcPct val="20000"/>
            </a:spcAft>
            <a:buChar char="••"/>
          </a:pPr>
          <a:r>
            <a:rPr lang="en-US" sz="1900" kern="1200" dirty="0" smtClean="0"/>
            <a:t>Each coding language has its own pitfalls</a:t>
          </a:r>
          <a:endParaRPr lang="en-US" sz="1900" kern="1200" dirty="0"/>
        </a:p>
        <a:p>
          <a:pPr marL="171450" lvl="1" indent="-171450" algn="l" defTabSz="844550" rtl="0">
            <a:lnSpc>
              <a:spcPct val="90000"/>
            </a:lnSpc>
            <a:spcBef>
              <a:spcPct val="0"/>
            </a:spcBef>
            <a:spcAft>
              <a:spcPct val="20000"/>
            </a:spcAft>
            <a:buChar char="••"/>
          </a:pPr>
          <a:r>
            <a:rPr lang="en-US" sz="1900" kern="1200" dirty="0" smtClean="0"/>
            <a:t>Research and learn a language before you use it publicly.</a:t>
          </a:r>
          <a:endParaRPr lang="en-US" sz="1900" kern="1200" dirty="0"/>
        </a:p>
        <a:p>
          <a:pPr marL="171450" lvl="1" indent="-171450" algn="l" defTabSz="844550" rtl="0">
            <a:lnSpc>
              <a:spcPct val="90000"/>
            </a:lnSpc>
            <a:spcBef>
              <a:spcPct val="0"/>
            </a:spcBef>
            <a:spcAft>
              <a:spcPct val="20000"/>
            </a:spcAft>
            <a:buChar char="••"/>
          </a:pPr>
          <a:r>
            <a:rPr lang="en-US" sz="1900" kern="1200" dirty="0" smtClean="0"/>
            <a:t>Remember - Node.js is highly sensitive to CPU-intensive tasks</a:t>
          </a:r>
          <a:endParaRPr lang="en-US" sz="1900" kern="1200" dirty="0"/>
        </a:p>
      </dsp:txBody>
      <dsp:txXfrm>
        <a:off x="0" y="2080115"/>
        <a:ext cx="8915400" cy="1242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6EA70A-F2DB-9F4C-99F1-5BE614564CB9}" type="datetimeFigureOut">
              <a:rPr lang="en-US" smtClean="0">
                <a:latin typeface="Arial" pitchFamily="34" charset="0"/>
              </a:rPr>
              <a:pPr/>
              <a:t>7/1/2016</a:t>
            </a:fld>
            <a:endParaRPr lang="en-US" dirty="0">
              <a:latin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E2A3BE-31E0-C941-975A-996AD1DEFDF4}" type="slidenum">
              <a:rPr lang="en-US" smtClean="0">
                <a:latin typeface="Arial" pitchFamily="34" charset="0"/>
              </a:rPr>
              <a:pPr/>
              <a:t>‹#›</a:t>
            </a:fld>
            <a:endParaRPr lang="en-US" dirty="0">
              <a:latin typeface="Arial" pitchFamily="34" charset="0"/>
            </a:endParaRPr>
          </a:p>
        </p:txBody>
      </p:sp>
    </p:spTree>
    <p:extLst>
      <p:ext uri="{BB962C8B-B14F-4D97-AF65-F5344CB8AC3E}">
        <p14:creationId xmlns:p14="http://schemas.microsoft.com/office/powerpoint/2010/main" val="1946478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531AF089-CFA2-0949-B174-A0D817FF28B1}" type="datetimeFigureOut">
              <a:rPr lang="en-US" smtClean="0"/>
              <a:pPr/>
              <a:t>7/1/2016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92430503-779B-D542-BBAD-A27B1F4FDF7F}" type="slidenum">
              <a:rPr lang="en-US" smtClean="0"/>
              <a:pPr/>
              <a:t>‹#›</a:t>
            </a:fld>
            <a:endParaRPr lang="en-US" dirty="0"/>
          </a:p>
        </p:txBody>
      </p:sp>
    </p:spTree>
    <p:extLst>
      <p:ext uri="{BB962C8B-B14F-4D97-AF65-F5344CB8AC3E}">
        <p14:creationId xmlns:p14="http://schemas.microsoft.com/office/powerpoint/2010/main" val="18687894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pitchFamily="34" charset="0"/>
        <a:ea typeface="+mn-ea"/>
        <a:cs typeface="+mn-cs"/>
      </a:defRPr>
    </a:lvl1pPr>
    <a:lvl2pPr marL="457200" algn="l" defTabSz="457200" rtl="0" eaLnBrk="1" latinLnBrk="0" hangingPunct="1">
      <a:defRPr sz="1200" kern="1200">
        <a:solidFill>
          <a:schemeClr val="tx1"/>
        </a:solidFill>
        <a:latin typeface="Arial" pitchFamily="34" charset="0"/>
        <a:ea typeface="+mn-ea"/>
        <a:cs typeface="+mn-cs"/>
      </a:defRPr>
    </a:lvl2pPr>
    <a:lvl3pPr marL="914400" algn="l" defTabSz="457200" rtl="0" eaLnBrk="1" latinLnBrk="0" hangingPunct="1">
      <a:defRPr sz="1200" kern="1200">
        <a:solidFill>
          <a:schemeClr val="tx1"/>
        </a:solidFill>
        <a:latin typeface="Arial" pitchFamily="34" charset="0"/>
        <a:ea typeface="+mn-ea"/>
        <a:cs typeface="+mn-cs"/>
      </a:defRPr>
    </a:lvl3pPr>
    <a:lvl4pPr marL="1371600" algn="l" defTabSz="457200" rtl="0" eaLnBrk="1" latinLnBrk="0" hangingPunct="1">
      <a:defRPr sz="1200" kern="1200">
        <a:solidFill>
          <a:schemeClr val="tx1"/>
        </a:solidFill>
        <a:latin typeface="Arial" pitchFamily="34" charset="0"/>
        <a:ea typeface="+mn-ea"/>
        <a:cs typeface="+mn-cs"/>
      </a:defRPr>
    </a:lvl4pPr>
    <a:lvl5pPr marL="1828800" algn="l" defTabSz="457200" rtl="0" eaLnBrk="1" latinLnBrk="0" hangingPunct="1">
      <a:defRPr sz="1200" kern="1200">
        <a:solidFill>
          <a:schemeClr val="tx1"/>
        </a:solidFill>
        <a:latin typeface="Arial"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OWASP top 10 List was published in 2003</a:t>
            </a:r>
          </a:p>
          <a:p>
            <a:endParaRPr lang="en-US" dirty="0"/>
          </a:p>
        </p:txBody>
      </p:sp>
      <p:sp>
        <p:nvSpPr>
          <p:cNvPr id="4" name="Slide Number Placeholder 3"/>
          <p:cNvSpPr>
            <a:spLocks noGrp="1"/>
          </p:cNvSpPr>
          <p:nvPr>
            <p:ph type="sldNum" sz="quarter" idx="10"/>
          </p:nvPr>
        </p:nvSpPr>
        <p:spPr/>
        <p:txBody>
          <a:bodyPr/>
          <a:lstStyle/>
          <a:p>
            <a:fld id="{92430503-779B-D542-BBAD-A27B1F4FDF7F}" type="slidenum">
              <a:rPr lang="en-US" smtClean="0"/>
              <a:pPr/>
              <a:t>3</a:t>
            </a:fld>
            <a:endParaRPr lang="en-US" dirty="0"/>
          </a:p>
        </p:txBody>
      </p:sp>
    </p:spTree>
    <p:extLst>
      <p:ext uri="{BB962C8B-B14F-4D97-AF65-F5344CB8AC3E}">
        <p14:creationId xmlns:p14="http://schemas.microsoft.com/office/powerpoint/2010/main" val="245422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in the past few months there have</a:t>
            </a:r>
            <a:r>
              <a:rPr lang="en-US" baseline="0" dirty="0" smtClean="0"/>
              <a:t> been so many large breaches reported where data was stolen…..While there is not much info about how the data was retrieved, its clear that in some cases the data was not encrypted properly.</a:t>
            </a:r>
          </a:p>
          <a:p>
            <a:endParaRPr lang="en-US" dirty="0"/>
          </a:p>
        </p:txBody>
      </p:sp>
      <p:sp>
        <p:nvSpPr>
          <p:cNvPr id="4" name="Slide Number Placeholder 3"/>
          <p:cNvSpPr>
            <a:spLocks noGrp="1"/>
          </p:cNvSpPr>
          <p:nvPr>
            <p:ph type="sldNum" sz="quarter" idx="10"/>
          </p:nvPr>
        </p:nvSpPr>
        <p:spPr/>
        <p:txBody>
          <a:bodyPr/>
          <a:lstStyle/>
          <a:p>
            <a:fld id="{92430503-779B-D542-BBAD-A27B1F4FDF7F}" type="slidenum">
              <a:rPr lang="en-US" smtClean="0"/>
              <a:pPr/>
              <a:t>4</a:t>
            </a:fld>
            <a:endParaRPr lang="en-US" dirty="0"/>
          </a:p>
        </p:txBody>
      </p:sp>
    </p:spTree>
    <p:extLst>
      <p:ext uri="{BB962C8B-B14F-4D97-AF65-F5344CB8AC3E}">
        <p14:creationId xmlns:p14="http://schemas.microsoft.com/office/powerpoint/2010/main" val="415014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400 security managers answered The SANS Application Security Survey and results clearly show that Skill shortage is way up there.</a:t>
            </a:r>
          </a:p>
          <a:p>
            <a:r>
              <a:rPr lang="en-US" dirty="0" smtClean="0"/>
              <a:t>We cant do much about budgets</a:t>
            </a:r>
            <a:r>
              <a:rPr lang="en-US" baseline="0" dirty="0" smtClean="0"/>
              <a:t> but we definitely believe that education and skill development is a challenge organizations can easily tackle and here is proof!</a:t>
            </a:r>
            <a:endParaRPr lang="en-US" dirty="0"/>
          </a:p>
        </p:txBody>
      </p:sp>
      <p:sp>
        <p:nvSpPr>
          <p:cNvPr id="4" name="Slide Number Placeholder 3"/>
          <p:cNvSpPr>
            <a:spLocks noGrp="1"/>
          </p:cNvSpPr>
          <p:nvPr>
            <p:ph type="sldNum" sz="quarter" idx="10"/>
          </p:nvPr>
        </p:nvSpPr>
        <p:spPr/>
        <p:txBody>
          <a:bodyPr/>
          <a:lstStyle/>
          <a:p>
            <a:fld id="{53AD93F2-F16A-4BB3-8738-4005F3DA2B4C}" type="slidenum">
              <a:rPr lang="en-US" smtClean="0"/>
              <a:t>7</a:t>
            </a:fld>
            <a:endParaRPr lang="en-US" dirty="0"/>
          </a:p>
        </p:txBody>
      </p:sp>
    </p:spTree>
    <p:extLst>
      <p:ext uri="{BB962C8B-B14F-4D97-AF65-F5344CB8AC3E}">
        <p14:creationId xmlns:p14="http://schemas.microsoft.com/office/powerpoint/2010/main" val="3384980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alphaModFix amt="65000"/>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62620" y="2894120"/>
            <a:ext cx="6123980" cy="796166"/>
          </a:xfrm>
        </p:spPr>
        <p:txBody>
          <a:bodyPr>
            <a:normAutofit/>
          </a:bodyPr>
          <a:lstStyle>
            <a:lvl1pPr marL="0" indent="0" algn="l">
              <a:buNone/>
              <a:defRPr sz="2400" i="1">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edit Master subtitle style</a:t>
            </a:r>
          </a:p>
        </p:txBody>
      </p:sp>
      <p:sp>
        <p:nvSpPr>
          <p:cNvPr id="6" name="Title 1"/>
          <p:cNvSpPr>
            <a:spLocks noGrp="1"/>
          </p:cNvSpPr>
          <p:nvPr>
            <p:ph type="title"/>
          </p:nvPr>
        </p:nvSpPr>
        <p:spPr>
          <a:xfrm>
            <a:off x="962620" y="1851830"/>
            <a:ext cx="7724180" cy="857250"/>
          </a:xfrm>
        </p:spPr>
        <p:txBody>
          <a:bodyPr/>
          <a:lstStyle>
            <a:lvl1pPr>
              <a:defRPr b="1">
                <a:solidFill>
                  <a:schemeClr val="tx1"/>
                </a:solidFill>
              </a:defRPr>
            </a:lvl1pPr>
          </a:lstStyle>
          <a:p>
            <a:r>
              <a:rPr lang="en-GB" noProof="0" dirty="0"/>
              <a:t>Click to edit Master title style</a:t>
            </a:r>
          </a:p>
        </p:txBody>
      </p:sp>
      <p:pic>
        <p:nvPicPr>
          <p:cNvPr id="8" name="Picture 7" descr="owasp_appsec2016_colosseo_horizontal.png"/>
          <p:cNvPicPr>
            <a:picLocks noChangeAspect="1"/>
          </p:cNvPicPr>
          <p:nvPr userDrawn="1"/>
        </p:nvPicPr>
        <p:blipFill>
          <a:blip r:embed="rId3" cstate="screen"/>
          <a:stretch>
            <a:fillRect/>
          </a:stretch>
        </p:blipFill>
        <p:spPr>
          <a:xfrm>
            <a:off x="-4266" y="-171636"/>
            <a:ext cx="2438494" cy="1731145"/>
          </a:xfrm>
          <a:prstGeom prst="rect">
            <a:avLst/>
          </a:prstGeom>
        </p:spPr>
      </p:pic>
    </p:spTree>
    <p:extLst>
      <p:ext uri="{BB962C8B-B14F-4D97-AF65-F5344CB8AC3E}">
        <p14:creationId xmlns:p14="http://schemas.microsoft.com/office/powerpoint/2010/main" val="985188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Content Placeholder 2"/>
          <p:cNvSpPr>
            <a:spLocks noGrp="1"/>
          </p:cNvSpPr>
          <p:nvPr>
            <p:ph idx="1"/>
          </p:nvPr>
        </p:nvSpPr>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4"/>
          <p:cNvSpPr>
            <a:spLocks noGrp="1"/>
          </p:cNvSpPr>
          <p:nvPr>
            <p:ph type="ftr" sz="quarter" idx="11"/>
          </p:nvPr>
        </p:nvSpPr>
        <p:spPr>
          <a:xfrm>
            <a:off x="2895600" y="4740049"/>
            <a:ext cx="3581401" cy="273844"/>
          </a:xfrm>
          <a:prstGeom prst="rect">
            <a:avLst/>
          </a:prstGeom>
        </p:spPr>
        <p:txBody>
          <a:bodyPr/>
          <a:lstStyle>
            <a:lvl1pPr algn="ctr">
              <a:defRPr sz="900">
                <a:latin typeface="Arial" pitchFamily="34" charset="0"/>
              </a:defRPr>
            </a:lvl1pPr>
          </a:lstStyle>
          <a:p>
            <a:endParaRPr lang="en-GB" dirty="0"/>
          </a:p>
        </p:txBody>
      </p:sp>
      <p:sp>
        <p:nvSpPr>
          <p:cNvPr id="7" name="Slide Number Placeholder 5"/>
          <p:cNvSpPr>
            <a:spLocks noGrp="1"/>
          </p:cNvSpPr>
          <p:nvPr>
            <p:ph type="sldNum" sz="quarter" idx="12"/>
          </p:nvPr>
        </p:nvSpPr>
        <p:spPr>
          <a:xfrm>
            <a:off x="8292495" y="4741200"/>
            <a:ext cx="788610" cy="273844"/>
          </a:xfrm>
          <a:prstGeom prst="rect">
            <a:avLst/>
          </a:prstGeom>
        </p:spPr>
        <p:txBody>
          <a:bodyPr/>
          <a:lstStyle>
            <a:lvl1pPr marL="0" algn="ctr" defTabSz="457200" rtl="0" eaLnBrk="1" latinLnBrk="0" hangingPunct="1">
              <a:defRPr lang="en-GB" sz="900" kern="1200" smtClean="0">
                <a:solidFill>
                  <a:schemeClr val="tx1"/>
                </a:solidFill>
                <a:latin typeface="Arial" pitchFamily="34" charset="0"/>
                <a:ea typeface="+mn-ea"/>
                <a:cs typeface="+mn-cs"/>
              </a:defRPr>
            </a:lvl1pPr>
          </a:lstStyle>
          <a:p>
            <a:fld id="{BE9C67AB-B614-C742-93A2-1DCA2D6D2270}" type="slidenum">
              <a:rPr lang="en-US" smtClean="0"/>
              <a:pPr/>
              <a:t>‹#›</a:t>
            </a:fld>
            <a:endParaRPr lang="en-US" dirty="0"/>
          </a:p>
        </p:txBody>
      </p:sp>
      <p:pic>
        <p:nvPicPr>
          <p:cNvPr id="8" name="Picture 7" descr="owasp_appsec2016_colosseo_horizontal.png"/>
          <p:cNvPicPr>
            <a:picLocks noChangeAspect="1"/>
          </p:cNvPicPr>
          <p:nvPr userDrawn="1"/>
        </p:nvPicPr>
        <p:blipFill>
          <a:blip r:embed="rId2" cstate="screen"/>
          <a:stretch>
            <a:fillRect/>
          </a:stretch>
        </p:blipFill>
        <p:spPr>
          <a:xfrm>
            <a:off x="-183566" y="3790764"/>
            <a:ext cx="2438494" cy="1731145"/>
          </a:xfrm>
          <a:prstGeom prst="rect">
            <a:avLst/>
          </a:prstGeom>
        </p:spPr>
      </p:pic>
    </p:spTree>
    <p:extLst>
      <p:ext uri="{BB962C8B-B14F-4D97-AF65-F5344CB8AC3E}">
        <p14:creationId xmlns:p14="http://schemas.microsoft.com/office/powerpoint/2010/main" val="3910809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887910"/>
            <a:ext cx="7772400" cy="742950"/>
          </a:xfrm>
        </p:spPr>
        <p:txBody>
          <a:bodyPr anchor="t">
            <a:noAutofit/>
          </a:bodyPr>
          <a:lstStyle>
            <a:lvl1pPr algn="l">
              <a:defRPr sz="3200" b="1" cap="all">
                <a:solidFill>
                  <a:schemeClr val="tx1"/>
                </a:solidFill>
              </a:defRPr>
            </a:lvl1pPr>
          </a:lstStyle>
          <a:p>
            <a:r>
              <a:rPr lang="en-GB" noProof="0" dirty="0"/>
              <a:t>Click to edit Master title style</a:t>
            </a:r>
          </a:p>
        </p:txBody>
      </p:sp>
      <p:sp>
        <p:nvSpPr>
          <p:cNvPr id="3" name="Text Placeholder 2"/>
          <p:cNvSpPr>
            <a:spLocks noGrp="1"/>
          </p:cNvSpPr>
          <p:nvPr>
            <p:ph type="body" idx="1"/>
          </p:nvPr>
        </p:nvSpPr>
        <p:spPr>
          <a:xfrm>
            <a:off x="722313" y="1762769"/>
            <a:ext cx="7772400" cy="1125140"/>
          </a:xfrm>
        </p:spPr>
        <p:txBody>
          <a:bodyPr anchor="b">
            <a:normAutofit/>
          </a:bodyPr>
          <a:lstStyle>
            <a:lvl1pPr marL="0" indent="0">
              <a:buNone/>
              <a:defRPr sz="1800" i="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dirty="0"/>
              <a:t>Click to edit Master text styles</a:t>
            </a:r>
          </a:p>
        </p:txBody>
      </p:sp>
      <p:sp>
        <p:nvSpPr>
          <p:cNvPr id="5" name="Footer Placeholder 4"/>
          <p:cNvSpPr>
            <a:spLocks noGrp="1"/>
          </p:cNvSpPr>
          <p:nvPr>
            <p:ph type="ftr" sz="quarter" idx="11"/>
          </p:nvPr>
        </p:nvSpPr>
        <p:spPr>
          <a:xfrm>
            <a:off x="2895600" y="4740049"/>
            <a:ext cx="3581401" cy="273844"/>
          </a:xfrm>
          <a:prstGeom prst="rect">
            <a:avLst/>
          </a:prstGeom>
        </p:spPr>
        <p:txBody>
          <a:bodyPr/>
          <a:lstStyle>
            <a:lvl1pPr algn="ctr">
              <a:defRPr sz="900">
                <a:latin typeface="Arial" pitchFamily="34" charset="0"/>
              </a:defRPr>
            </a:lvl1pPr>
          </a:lstStyle>
          <a:p>
            <a:endParaRPr lang="en-GB" dirty="0"/>
          </a:p>
        </p:txBody>
      </p:sp>
      <p:pic>
        <p:nvPicPr>
          <p:cNvPr id="7" name="Picture 6" descr="owasp_appsec2016_colosseo_horizontal.png"/>
          <p:cNvPicPr>
            <a:picLocks noChangeAspect="1"/>
          </p:cNvPicPr>
          <p:nvPr userDrawn="1"/>
        </p:nvPicPr>
        <p:blipFill>
          <a:blip r:embed="rId3" cstate="screen"/>
          <a:stretch>
            <a:fillRect/>
          </a:stretch>
        </p:blipFill>
        <p:spPr>
          <a:xfrm>
            <a:off x="-4266" y="-171636"/>
            <a:ext cx="2438494" cy="1731145"/>
          </a:xfrm>
          <a:prstGeom prst="rect">
            <a:avLst/>
          </a:prstGeom>
        </p:spPr>
      </p:pic>
    </p:spTree>
    <p:extLst>
      <p:ext uri="{BB962C8B-B14F-4D97-AF65-F5344CB8AC3E}">
        <p14:creationId xmlns:p14="http://schemas.microsoft.com/office/powerpoint/2010/main" val="1264415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648200" y="1200151"/>
            <a:ext cx="4038600" cy="3394472"/>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Footer Placeholder 4"/>
          <p:cNvSpPr>
            <a:spLocks noGrp="1"/>
          </p:cNvSpPr>
          <p:nvPr>
            <p:ph type="ftr" sz="quarter" idx="11"/>
          </p:nvPr>
        </p:nvSpPr>
        <p:spPr>
          <a:xfrm>
            <a:off x="2895600" y="4740049"/>
            <a:ext cx="3581401" cy="273844"/>
          </a:xfrm>
          <a:prstGeom prst="rect">
            <a:avLst/>
          </a:prstGeom>
        </p:spPr>
        <p:txBody>
          <a:bodyPr/>
          <a:lstStyle>
            <a:lvl1pPr algn="ctr">
              <a:defRPr sz="900">
                <a:latin typeface="Arial" pitchFamily="34" charset="0"/>
              </a:defRPr>
            </a:lvl1pPr>
          </a:lstStyle>
          <a:p>
            <a:endParaRPr lang="en-GB" dirty="0"/>
          </a:p>
        </p:txBody>
      </p:sp>
      <p:sp>
        <p:nvSpPr>
          <p:cNvPr id="9" name="Slide Number Placeholder 5"/>
          <p:cNvSpPr>
            <a:spLocks noGrp="1"/>
          </p:cNvSpPr>
          <p:nvPr>
            <p:ph type="sldNum" sz="quarter" idx="12"/>
          </p:nvPr>
        </p:nvSpPr>
        <p:spPr>
          <a:xfrm>
            <a:off x="8292495" y="4741200"/>
            <a:ext cx="788610" cy="273844"/>
          </a:xfrm>
          <a:prstGeom prst="rect">
            <a:avLst/>
          </a:prstGeom>
        </p:spPr>
        <p:txBody>
          <a:bodyPr/>
          <a:lstStyle>
            <a:lvl1pPr marL="0" algn="ctr" defTabSz="457200" rtl="0" eaLnBrk="1" latinLnBrk="0" hangingPunct="1">
              <a:defRPr lang="en-GB" sz="900" kern="1200" smtClean="0">
                <a:solidFill>
                  <a:schemeClr val="tx1"/>
                </a:solidFill>
                <a:latin typeface="Arial" pitchFamily="34" charset="0"/>
                <a:ea typeface="+mn-ea"/>
                <a:cs typeface="+mn-cs"/>
              </a:defRPr>
            </a:lvl1pPr>
          </a:lstStyle>
          <a:p>
            <a:fld id="{BE9C67AB-B614-C742-93A2-1DCA2D6D2270}" type="slidenum">
              <a:rPr lang="en-US" smtClean="0"/>
              <a:pPr/>
              <a:t>‹#›</a:t>
            </a:fld>
            <a:endParaRPr lang="en-US" dirty="0"/>
          </a:p>
        </p:txBody>
      </p:sp>
      <p:pic>
        <p:nvPicPr>
          <p:cNvPr id="10" name="Picture 9" descr="owasp_appsec2016_colosseo_horizontal.png"/>
          <p:cNvPicPr>
            <a:picLocks noChangeAspect="1"/>
          </p:cNvPicPr>
          <p:nvPr userDrawn="1"/>
        </p:nvPicPr>
        <p:blipFill>
          <a:blip r:embed="rId2" cstate="screen"/>
          <a:stretch>
            <a:fillRect/>
          </a:stretch>
        </p:blipFill>
        <p:spPr>
          <a:xfrm>
            <a:off x="-183566" y="3790764"/>
            <a:ext cx="2438494" cy="1731145"/>
          </a:xfrm>
          <a:prstGeom prst="rect">
            <a:avLst/>
          </a:prstGeom>
        </p:spPr>
      </p:pic>
    </p:spTree>
    <p:extLst>
      <p:ext uri="{BB962C8B-B14F-4D97-AF65-F5344CB8AC3E}">
        <p14:creationId xmlns:p14="http://schemas.microsoft.com/office/powerpoint/2010/main" val="272902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noProof="0"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Footer Placeholder 4"/>
          <p:cNvSpPr>
            <a:spLocks noGrp="1"/>
          </p:cNvSpPr>
          <p:nvPr>
            <p:ph type="ftr" sz="quarter" idx="11"/>
          </p:nvPr>
        </p:nvSpPr>
        <p:spPr>
          <a:xfrm>
            <a:off x="2895600" y="4740049"/>
            <a:ext cx="3581401" cy="273844"/>
          </a:xfrm>
          <a:prstGeom prst="rect">
            <a:avLst/>
          </a:prstGeom>
        </p:spPr>
        <p:txBody>
          <a:bodyPr/>
          <a:lstStyle>
            <a:lvl1pPr algn="ctr">
              <a:defRPr sz="900">
                <a:latin typeface="Arial" pitchFamily="34" charset="0"/>
              </a:defRPr>
            </a:lvl1pPr>
          </a:lstStyle>
          <a:p>
            <a:endParaRPr lang="en-GB" dirty="0"/>
          </a:p>
        </p:txBody>
      </p:sp>
      <p:sp>
        <p:nvSpPr>
          <p:cNvPr id="11" name="Slide Number Placeholder 5"/>
          <p:cNvSpPr>
            <a:spLocks noGrp="1"/>
          </p:cNvSpPr>
          <p:nvPr>
            <p:ph type="sldNum" sz="quarter" idx="12"/>
          </p:nvPr>
        </p:nvSpPr>
        <p:spPr>
          <a:xfrm>
            <a:off x="8292495" y="4741200"/>
            <a:ext cx="788610" cy="273844"/>
          </a:xfrm>
          <a:prstGeom prst="rect">
            <a:avLst/>
          </a:prstGeom>
        </p:spPr>
        <p:txBody>
          <a:bodyPr/>
          <a:lstStyle>
            <a:lvl1pPr marL="0" algn="ctr" defTabSz="457200" rtl="0" eaLnBrk="1" latinLnBrk="0" hangingPunct="1">
              <a:defRPr lang="en-GB" sz="900" kern="1200" smtClean="0">
                <a:solidFill>
                  <a:schemeClr val="tx1"/>
                </a:solidFill>
                <a:latin typeface="Arial" pitchFamily="34" charset="0"/>
                <a:ea typeface="+mn-ea"/>
                <a:cs typeface="+mn-cs"/>
              </a:defRPr>
            </a:lvl1pPr>
          </a:lstStyle>
          <a:p>
            <a:fld id="{BE9C67AB-B614-C742-93A2-1DCA2D6D2270}" type="slidenum">
              <a:rPr lang="en-US" smtClean="0"/>
              <a:pPr/>
              <a:t>‹#›</a:t>
            </a:fld>
            <a:endParaRPr lang="en-US" dirty="0"/>
          </a:p>
        </p:txBody>
      </p:sp>
      <p:pic>
        <p:nvPicPr>
          <p:cNvPr id="12" name="Picture 11" descr="owasp_appsec2016_colosseo_horizontal.png"/>
          <p:cNvPicPr>
            <a:picLocks noChangeAspect="1"/>
          </p:cNvPicPr>
          <p:nvPr userDrawn="1"/>
        </p:nvPicPr>
        <p:blipFill>
          <a:blip r:embed="rId2" cstate="screen"/>
          <a:stretch>
            <a:fillRect/>
          </a:stretch>
        </p:blipFill>
        <p:spPr>
          <a:xfrm>
            <a:off x="-183566" y="3790764"/>
            <a:ext cx="2438494" cy="1731145"/>
          </a:xfrm>
          <a:prstGeom prst="rect">
            <a:avLst/>
          </a:prstGeom>
        </p:spPr>
      </p:pic>
    </p:spTree>
    <p:extLst>
      <p:ext uri="{BB962C8B-B14F-4D97-AF65-F5344CB8AC3E}">
        <p14:creationId xmlns:p14="http://schemas.microsoft.com/office/powerpoint/2010/main" val="416626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0" y="939245"/>
            <a:ext cx="9144000" cy="3853832"/>
          </a:xfrm>
          <a:prstGeom prst="rect">
            <a:avLst/>
          </a:prstGeom>
          <a:solidFill>
            <a:schemeClr val="bg1"/>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 name="Picture 8" descr="https://www.clerkendweller.uk/posts/2014/security-games-1.jpg"/>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80000"/>
                    </a14:imgEffect>
                    <a14:imgEffect>
                      <a14:brightnessContrast bright="57000" contrast="-55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971550" y="255986"/>
            <a:ext cx="7458075" cy="594121"/>
          </a:xfrm>
        </p:spPr>
        <p:txBody>
          <a:bodyPr>
            <a:normAutofit/>
          </a:bodyPr>
          <a:lstStyle>
            <a:lvl1pPr algn="l">
              <a:defRPr sz="21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183411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477000" y="4894702"/>
            <a:ext cx="2561590" cy="19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271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Rectangle 6"/>
          <p:cNvSpPr/>
          <p:nvPr userDrawn="1"/>
        </p:nvSpPr>
        <p:spPr>
          <a:xfrm>
            <a:off x="0" y="939245"/>
            <a:ext cx="9144000" cy="3853832"/>
          </a:xfrm>
          <a:prstGeom prst="rect">
            <a:avLst/>
          </a:prstGeom>
          <a:solidFill>
            <a:schemeClr val="bg1"/>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 name="Picture 8" descr="https://www.clerkendweller.uk/posts/2014/security-games-1.jpg"/>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80000"/>
                    </a14:imgEffect>
                    <a14:imgEffect>
                      <a14:brightnessContrast bright="57000" contrast="-55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971550" y="255986"/>
            <a:ext cx="7458075" cy="594121"/>
          </a:xfrm>
        </p:spPr>
        <p:txBody>
          <a:bodyPr>
            <a:normAutofit/>
          </a:bodyPr>
          <a:lstStyle>
            <a:lvl1pPr algn="l">
              <a:defRPr sz="21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116903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ant 1 slide">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90"/>
            <a:ext cx="9144000" cy="514449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Placeholder 1"/>
          <p:cNvSpPr>
            <a:spLocks noGrp="1"/>
          </p:cNvSpPr>
          <p:nvPr>
            <p:ph type="title" hasCustomPrompt="1"/>
          </p:nvPr>
        </p:nvSpPr>
        <p:spPr>
          <a:xfrm>
            <a:off x="365197" y="0"/>
            <a:ext cx="7667607" cy="742951"/>
          </a:xfrm>
          <a:prstGeom prst="rect">
            <a:avLst/>
          </a:prstGeom>
        </p:spPr>
        <p:txBody>
          <a:bodyPr vert="horz" lIns="91440" tIns="45720" rIns="91440" bIns="45720" rtlCol="0" anchor="ctr">
            <a:normAutofit/>
          </a:bodyPr>
          <a:lstStyle>
            <a:lvl1pPr algn="l">
              <a:defRPr sz="2000" b="1">
                <a:latin typeface="Blogger Sans" pitchFamily="50" charset="0"/>
                <a:ea typeface="Blogger Sans" pitchFamily="50" charset="0"/>
              </a:defRPr>
            </a:lvl1pPr>
          </a:lstStyle>
          <a:p>
            <a:r>
              <a:rPr lang="en-US" dirty="0" smtClean="0"/>
              <a:t>CLICK TO EDIT MASTER TITLE STYLE</a:t>
            </a:r>
            <a:endParaRPr lang="en-US" dirty="0"/>
          </a:p>
        </p:txBody>
      </p:sp>
      <p:sp>
        <p:nvSpPr>
          <p:cNvPr id="6" name="Text Placeholder 4"/>
          <p:cNvSpPr>
            <a:spLocks noGrp="1"/>
          </p:cNvSpPr>
          <p:nvPr>
            <p:ph type="body" sz="quarter" idx="10"/>
          </p:nvPr>
        </p:nvSpPr>
        <p:spPr>
          <a:xfrm>
            <a:off x="320702" y="1328738"/>
            <a:ext cx="7688263" cy="3300412"/>
          </a:xfrm>
          <a:prstGeom prst="rect">
            <a:avLst/>
          </a:prstGeom>
        </p:spPr>
        <p:txBody>
          <a:bodyPr>
            <a:normAutofit/>
          </a:bodyPr>
          <a:lstStyle>
            <a:lvl1pPr marL="342900" indent="-342900">
              <a:buSzPct val="120000"/>
              <a:buFontTx/>
              <a:buBlip>
                <a:blip r:embed="rId3"/>
              </a:buBlip>
              <a:defRPr sz="1600">
                <a:solidFill>
                  <a:schemeClr val="accent2">
                    <a:lumMod val="25000"/>
                  </a:schemeClr>
                </a:solidFill>
              </a:defRPr>
            </a:lvl1pPr>
            <a:lvl2pPr marL="742950" indent="-285750">
              <a:buSzPct val="100000"/>
              <a:buFontTx/>
              <a:buBlip>
                <a:blip r:embed="rId3"/>
              </a:buBlip>
              <a:defRPr sz="1600">
                <a:solidFill>
                  <a:schemeClr val="accent2">
                    <a:lumMod val="25000"/>
                  </a:schemeClr>
                </a:solidFill>
              </a:defRPr>
            </a:lvl2pPr>
            <a:lvl3pPr marL="1143000" indent="-228600">
              <a:buSzPct val="100000"/>
              <a:buFontTx/>
              <a:buBlip>
                <a:blip r:embed="rId3"/>
              </a:buBlip>
              <a:defRPr sz="1600">
                <a:solidFill>
                  <a:schemeClr val="accent2">
                    <a:lumMod val="25000"/>
                  </a:schemeClr>
                </a:solidFill>
              </a:defRPr>
            </a:lvl3pPr>
            <a:lvl4pPr marL="1600200" indent="-228600">
              <a:buSzPct val="100000"/>
              <a:buFontTx/>
              <a:buBlip>
                <a:blip r:embed="rId3"/>
              </a:buBlip>
              <a:defRPr sz="1600">
                <a:solidFill>
                  <a:schemeClr val="accent2">
                    <a:lumMod val="25000"/>
                  </a:schemeClr>
                </a:solidFill>
              </a:defRPr>
            </a:lvl4pPr>
            <a:lvl5pPr marL="2057400" indent="-228600">
              <a:buSzPct val="100000"/>
              <a:buFontTx/>
              <a:buBlip>
                <a:blip r:embed="rId3"/>
              </a:buBlip>
              <a:defRPr sz="1600">
                <a:solidFill>
                  <a:schemeClr val="accent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3"/>
          <p:cNvPicPr>
            <a:picLocks noChangeAspect="1" noChangeArrowheads="1"/>
          </p:cNvPicPr>
          <p:nvPr userDrawn="1"/>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bwMode="auto">
          <a:xfrm rot="16200000">
            <a:off x="8393201" y="685844"/>
            <a:ext cx="1028417" cy="22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4003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noProof="0" dirty="0"/>
              <a:t>Click to edit Master title style</a:t>
            </a:r>
          </a:p>
        </p:txBody>
      </p:sp>
      <p:sp>
        <p:nvSpPr>
          <p:cNvPr id="3" name="Text Placeholder 2"/>
          <p:cNvSpPr>
            <a:spLocks noGrp="1"/>
          </p:cNvSpPr>
          <p:nvPr>
            <p:ph type="body" idx="1"/>
          </p:nvPr>
        </p:nvSpPr>
        <p:spPr>
          <a:xfrm>
            <a:off x="457200" y="1200150"/>
            <a:ext cx="8229600" cy="3096022"/>
          </a:xfrm>
          <a:prstGeom prst="rect">
            <a:avLst/>
          </a:prstGeom>
        </p:spPr>
        <p:txBody>
          <a:bodyPr vert="horz" lIns="91440" tIns="45720" rIns="91440" bIns="4572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349179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algn="l" defTabSz="457200" rtl="0" eaLnBrk="1" latinLnBrk="0" hangingPunct="1">
        <a:spcBef>
          <a:spcPct val="0"/>
        </a:spcBef>
        <a:buNone/>
        <a:defRPr sz="4000" kern="1200">
          <a:solidFill>
            <a:srgbClr val="6F5D2B"/>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ameofhacks.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gameofhacks.com/"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2.png"/><Relationship Id="rId5" Type="http://schemas.openxmlformats.org/officeDocument/2006/relationships/hyperlink" Target="http://www.gameofhacks.com/" TargetMode="External"/><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lay.kahoot.it/#/lobby?quizId=bc54ac0f-e1f5-4662-88f1-7281487eafb5"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localhost:49090/sum?p=100000000" TargetMode="External"/><Relationship Id="rId2" Type="http://schemas.openxmlformats.org/officeDocument/2006/relationships/hyperlink" Target="http://localhost:49090/sum?p=5" TargetMode="Externa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hyperlink" Target="http://blog.websecurify.com/2014/08/hacking-nodejs-and-mongodb.htm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Play, </a:t>
            </a:r>
            <a:r>
              <a:rPr lang="en-US" dirty="0"/>
              <a:t>Hack and Track</a:t>
            </a:r>
          </a:p>
        </p:txBody>
      </p:sp>
      <p:pic>
        <p:nvPicPr>
          <p:cNvPr id="4" name="Picture 2"/>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295097" y="1768137"/>
            <a:ext cx="6348412"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62620" y="3365710"/>
            <a:ext cx="5143363" cy="1532727"/>
          </a:xfrm>
          <a:prstGeom prst="rect">
            <a:avLst/>
          </a:prstGeom>
          <a:noFill/>
        </p:spPr>
        <p:txBody>
          <a:bodyPr wrap="square" rtlCol="0">
            <a:spAutoFit/>
          </a:bodyPr>
          <a:lstStyle/>
          <a:p>
            <a:pPr algn="ctr"/>
            <a:endParaRPr lang="en-US" sz="2000" b="1" dirty="0" smtClean="0">
              <a:solidFill>
                <a:srgbClr val="00B050"/>
              </a:solidFill>
              <a:latin typeface="BN Balls" panose="02000500000000000000" pitchFamily="2" charset="-79"/>
              <a:cs typeface="BN Balls" panose="02000500000000000000" pitchFamily="2" charset="-79"/>
            </a:endParaRPr>
          </a:p>
          <a:p>
            <a:pPr>
              <a:spcBef>
                <a:spcPct val="20000"/>
              </a:spcBef>
            </a:pPr>
            <a:r>
              <a:rPr lang="en-US" sz="2400" b="1" i="1" dirty="0">
                <a:latin typeface="+mj-lt"/>
                <a:cs typeface="Arial" pitchFamily="34" charset="0"/>
              </a:rPr>
              <a:t>Amit Ashbel </a:t>
            </a:r>
          </a:p>
          <a:p>
            <a:pPr>
              <a:spcBef>
                <a:spcPct val="20000"/>
              </a:spcBef>
            </a:pPr>
            <a:r>
              <a:rPr lang="en-US" sz="2400" b="1" i="1" dirty="0" smtClean="0">
                <a:latin typeface="+mj-lt"/>
                <a:cs typeface="Arial" pitchFamily="34" charset="0"/>
              </a:rPr>
              <a:t>Cyber Security Evangelist</a:t>
            </a:r>
            <a:endParaRPr lang="en-US" sz="2400" b="1" i="1" dirty="0">
              <a:latin typeface="+mj-lt"/>
              <a:cs typeface="Arial" pitchFamily="34" charset="0"/>
            </a:endParaRPr>
          </a:p>
          <a:p>
            <a:pPr algn="ctr"/>
            <a:endParaRPr lang="en-US" sz="1600" b="1" dirty="0" smtClean="0">
              <a:solidFill>
                <a:srgbClr val="00B050"/>
              </a:solidFill>
              <a:latin typeface="BN Balls" panose="02000500000000000000" pitchFamily="2" charset="-79"/>
              <a:cs typeface="BN Balls" panose="02000500000000000000" pitchFamily="2" charset="-79"/>
            </a:endParaRPr>
          </a:p>
        </p:txBody>
      </p:sp>
    </p:spTree>
    <p:extLst>
      <p:ext uri="{BB962C8B-B14F-4D97-AF65-F5344CB8AC3E}">
        <p14:creationId xmlns:p14="http://schemas.microsoft.com/office/powerpoint/2010/main" val="87465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take a look at the game</a:t>
            </a:r>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9C67AB-B614-C742-93A2-1DCA2D6D2270}" type="slidenum">
              <a:rPr lang="en-US" smtClean="0"/>
              <a:pPr/>
              <a:t>10</a:t>
            </a:fld>
            <a:endParaRPr lang="en-US" dirty="0"/>
          </a:p>
        </p:txBody>
      </p:sp>
      <p:pic>
        <p:nvPicPr>
          <p:cNvPr id="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694" y="1785938"/>
            <a:ext cx="6348412"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934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behind GoH?</a:t>
            </a:r>
          </a:p>
        </p:txBody>
      </p:sp>
      <p:sp>
        <p:nvSpPr>
          <p:cNvPr id="5" name="Slide Number Placeholder 4"/>
          <p:cNvSpPr>
            <a:spLocks noGrp="1"/>
          </p:cNvSpPr>
          <p:nvPr>
            <p:ph type="sldNum" sz="quarter" idx="12"/>
          </p:nvPr>
        </p:nvSpPr>
        <p:spPr/>
        <p:txBody>
          <a:bodyPr/>
          <a:lstStyle/>
          <a:p>
            <a:fld id="{BE9C67AB-B614-C742-93A2-1DCA2D6D2270}" type="slidenum">
              <a:rPr lang="en-US" smtClean="0"/>
              <a:pPr/>
              <a:t>11</a:t>
            </a:fld>
            <a:endParaRPr lang="en-US" dirty="0"/>
          </a:p>
        </p:txBody>
      </p:sp>
      <p:grpSp>
        <p:nvGrpSpPr>
          <p:cNvPr id="6" name="Group 5"/>
          <p:cNvGrpSpPr/>
          <p:nvPr/>
        </p:nvGrpSpPr>
        <p:grpSpPr>
          <a:xfrm>
            <a:off x="1479509" y="1117600"/>
            <a:ext cx="3244891" cy="4025900"/>
            <a:chOff x="476209" y="1698614"/>
            <a:chExt cx="3727656" cy="5159386"/>
          </a:xfrm>
        </p:grpSpPr>
        <p:pic>
          <p:nvPicPr>
            <p:cNvPr id="7" name="Picture 4" descr="http://img2.wikia.nocookie.net/__cb20141005115529/the-adventures-of-the-gladiators-of-cybertron/images/e/ea/Dr._Ev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09" y="1698614"/>
              <a:ext cx="3727656" cy="51593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rot="20909029">
              <a:off x="2525774" y="4387679"/>
              <a:ext cx="795647" cy="129717"/>
            </a:xfrm>
            <a:prstGeom prst="rect">
              <a:avLst/>
            </a:prstGeom>
            <a:blipFill>
              <a:blip r:embed="rId6"/>
              <a:tile tx="0" ty="0" sx="100000" sy="100000" flip="none" algn="tl"/>
            </a:blipFill>
            <a:ln>
              <a:noFill/>
            </a:ln>
          </p:spPr>
        </p:pic>
      </p:grpSp>
    </p:spTree>
    <p:extLst>
      <p:ext uri="{BB962C8B-B14F-4D97-AF65-F5344CB8AC3E}">
        <p14:creationId xmlns:p14="http://schemas.microsoft.com/office/powerpoint/2010/main" val="1614812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Honeypot</a:t>
            </a:r>
            <a:endParaRPr lang="en-US" dirty="0"/>
          </a:p>
        </p:txBody>
      </p:sp>
      <p:sp>
        <p:nvSpPr>
          <p:cNvPr id="5" name="Slide Number Placeholder 4"/>
          <p:cNvSpPr>
            <a:spLocks noGrp="1"/>
          </p:cNvSpPr>
          <p:nvPr>
            <p:ph type="sldNum" sz="quarter" idx="12"/>
          </p:nvPr>
        </p:nvSpPr>
        <p:spPr>
          <a:xfrm>
            <a:off x="8466396" y="5929772"/>
            <a:ext cx="788610" cy="273844"/>
          </a:xfrm>
        </p:spPr>
        <p:txBody>
          <a:bodyPr/>
          <a:lstStyle/>
          <a:p>
            <a:fld id="{BE9C67AB-B614-C742-93A2-1DCA2D6D2270}" type="slidenum">
              <a:rPr lang="en-US" smtClean="0"/>
              <a:pPr/>
              <a:t>12</a:t>
            </a:fld>
            <a:endParaRPr lang="en-US" dirty="0"/>
          </a:p>
        </p:txBody>
      </p:sp>
      <p:sp>
        <p:nvSpPr>
          <p:cNvPr id="6" name="Content Placeholder 3"/>
          <p:cNvSpPr>
            <a:spLocks noGrp="1"/>
          </p:cNvSpPr>
          <p:nvPr>
            <p:ph idx="1"/>
          </p:nvPr>
        </p:nvSpPr>
        <p:spPr>
          <a:xfrm>
            <a:off x="305208" y="1194537"/>
            <a:ext cx="7952014" cy="984959"/>
          </a:xfrm>
        </p:spPr>
        <p:txBody>
          <a:bodyPr>
            <a:normAutofit fontScale="85000" lnSpcReduction="20000"/>
          </a:bodyPr>
          <a:lstStyle/>
          <a:p>
            <a:r>
              <a:rPr lang="en-US" dirty="0" smtClean="0">
                <a:latin typeface="Tahoma" panose="020B0604030504040204" pitchFamily="34" charset="0"/>
                <a:ea typeface="Tahoma" panose="020B0604030504040204" pitchFamily="34" charset="0"/>
                <a:cs typeface="Tahoma" panose="020B0604030504040204" pitchFamily="34" charset="0"/>
              </a:rPr>
              <a:t>We assumed the game would be attacked</a:t>
            </a:r>
          </a:p>
          <a:p>
            <a:r>
              <a:rPr lang="en-US" dirty="0" smtClean="0">
                <a:latin typeface="Tahoma" panose="020B0604030504040204" pitchFamily="34" charset="0"/>
                <a:ea typeface="Tahoma" panose="020B0604030504040204" pitchFamily="34" charset="0"/>
                <a:cs typeface="Tahoma" panose="020B0604030504040204" pitchFamily="34" charset="0"/>
              </a:rPr>
              <a:t>We might as well learn from it</a:t>
            </a:r>
          </a:p>
          <a:p>
            <a:r>
              <a:rPr lang="en-US" dirty="0" smtClean="0">
                <a:latin typeface="Tahoma" panose="020B0604030504040204" pitchFamily="34" charset="0"/>
                <a:ea typeface="Tahoma" panose="020B0604030504040204" pitchFamily="34" charset="0"/>
                <a:cs typeface="Tahoma" panose="020B0604030504040204" pitchFamily="34" charset="0"/>
              </a:rPr>
              <a:t>Vulnerabilities were left exposed and patched along the way</a:t>
            </a: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2717103" y="2158585"/>
            <a:ext cx="6254923" cy="2911388"/>
            <a:chOff x="3597442" y="2234109"/>
            <a:chExt cx="5546557" cy="2909390"/>
          </a:xfrm>
          <a:solidFill>
            <a:schemeClr val="bg1">
              <a:lumMod val="75000"/>
              <a:alpha val="7000"/>
            </a:schemeClr>
          </a:solidFill>
        </p:grpSpPr>
        <p:pic>
          <p:nvPicPr>
            <p:cNvPr id="8" name="Picture 7"/>
            <p:cNvPicPr>
              <a:picLocks noChangeAspect="1"/>
            </p:cNvPicPr>
            <p:nvPr/>
          </p:nvPicPr>
          <p:blipFill>
            <a:blip r:embed="rId2"/>
            <a:stretch>
              <a:fillRect/>
            </a:stretch>
          </p:blipFill>
          <p:spPr>
            <a:xfrm>
              <a:off x="3597442" y="2234109"/>
              <a:ext cx="5546557" cy="290939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597442" y="2783403"/>
              <a:ext cx="2827421" cy="139209"/>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315763" y="3177287"/>
              <a:ext cx="2083658" cy="139209"/>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486401" y="2404509"/>
              <a:ext cx="685799" cy="139209"/>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315763" y="3757571"/>
              <a:ext cx="3248526" cy="139209"/>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50895" y="4901806"/>
              <a:ext cx="1672389" cy="162824"/>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2" descr="http://i46.tinypic.com/jax6r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174" y="3998806"/>
            <a:ext cx="1797929" cy="1161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bluediamond.com/BeeCauseWeCare/img/honey_po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589" y="3855447"/>
            <a:ext cx="781265" cy="1075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567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GoH Architecture</a:t>
            </a:r>
            <a:endParaRPr lang="en-US"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9C67AB-B614-C742-93A2-1DCA2D6D2270}" type="slidenum">
              <a:rPr lang="en-US" smtClean="0"/>
              <a:pPr/>
              <a:t>13</a:t>
            </a:fld>
            <a:endParaRPr lang="en-US" dirty="0"/>
          </a:p>
        </p:txBody>
      </p:sp>
      <p:sp>
        <p:nvSpPr>
          <p:cNvPr id="6" name="Rectangle 5"/>
          <p:cNvSpPr/>
          <p:nvPr/>
        </p:nvSpPr>
        <p:spPr>
          <a:xfrm>
            <a:off x="4257787" y="1297809"/>
            <a:ext cx="4706471" cy="3012722"/>
          </a:xfrm>
          <a:prstGeom prst="rect">
            <a:avLst/>
          </a:prstGeom>
          <a:solidFill>
            <a:schemeClr val="bg1">
              <a:alpha val="1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803490" y="1819889"/>
            <a:ext cx="1999403" cy="2025280"/>
          </a:xfrm>
          <a:prstGeom prst="rect">
            <a:avLst/>
          </a:prstGeom>
          <a:solidFill>
            <a:schemeClr val="bg1">
              <a:lumMod val="85000"/>
              <a:alpha val="1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83960" y="1840660"/>
            <a:ext cx="3015992" cy="1827089"/>
          </a:xfrm>
          <a:prstGeom prst="rect">
            <a:avLst/>
          </a:prstGeom>
        </p:spPr>
      </p:pic>
      <p:sp>
        <p:nvSpPr>
          <p:cNvPr id="9" name="Rectangle 8"/>
          <p:cNvSpPr/>
          <p:nvPr/>
        </p:nvSpPr>
        <p:spPr>
          <a:xfrm>
            <a:off x="4455011" y="1819889"/>
            <a:ext cx="1757638" cy="2025280"/>
          </a:xfrm>
          <a:prstGeom prst="rect">
            <a:avLst/>
          </a:prstGeom>
          <a:solidFill>
            <a:schemeClr val="bg1">
              <a:lumMod val="85000"/>
              <a:alpha val="1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688819" y="862920"/>
            <a:ext cx="1844406" cy="461665"/>
          </a:xfrm>
          <a:prstGeom prst="rect">
            <a:avLst/>
          </a:prstGeom>
          <a:noFill/>
        </p:spPr>
        <p:txBody>
          <a:bodyPr wrap="square" rtlCol="0">
            <a:spAutoFit/>
          </a:bodyPr>
          <a:lstStyle/>
          <a:p>
            <a:pPr algn="ctr"/>
            <a:r>
              <a:rPr lang="en-US" sz="2400" b="1" dirty="0" smtClean="0">
                <a:solidFill>
                  <a:schemeClr val="bg1"/>
                </a:solidFill>
              </a:rPr>
              <a:t>Server</a:t>
            </a:r>
            <a:endParaRPr lang="en-US" b="1" dirty="0">
              <a:solidFill>
                <a:schemeClr val="bg1"/>
              </a:solidFill>
            </a:endParaRPr>
          </a:p>
        </p:txBody>
      </p:sp>
      <p:sp>
        <p:nvSpPr>
          <p:cNvPr id="11" name="TextBox 10"/>
          <p:cNvSpPr txBox="1"/>
          <p:nvPr/>
        </p:nvSpPr>
        <p:spPr>
          <a:xfrm>
            <a:off x="872490" y="1337454"/>
            <a:ext cx="1775012" cy="461665"/>
          </a:xfrm>
          <a:prstGeom prst="rect">
            <a:avLst/>
          </a:prstGeom>
          <a:noFill/>
        </p:spPr>
        <p:txBody>
          <a:bodyPr wrap="square" rtlCol="0">
            <a:spAutoFit/>
          </a:bodyPr>
          <a:lstStyle/>
          <a:p>
            <a:pPr algn="ctr"/>
            <a:r>
              <a:rPr lang="en-US" sz="2400" b="1" dirty="0" smtClean="0">
                <a:solidFill>
                  <a:schemeClr val="bg1"/>
                </a:solidFill>
              </a:rPr>
              <a:t>Client</a:t>
            </a:r>
            <a:endParaRPr lang="en-US" b="1" dirty="0">
              <a:solidFill>
                <a:schemeClr val="bg1"/>
              </a:solidFill>
            </a:endParaRPr>
          </a:p>
        </p:txBody>
      </p:sp>
      <p:cxnSp>
        <p:nvCxnSpPr>
          <p:cNvPr id="12" name="Straight Arrow Connector 11"/>
          <p:cNvCxnSpPr>
            <a:endCxn id="15" idx="3"/>
          </p:cNvCxnSpPr>
          <p:nvPr/>
        </p:nvCxnSpPr>
        <p:spPr>
          <a:xfrm flipV="1">
            <a:off x="3262705" y="2929399"/>
            <a:ext cx="1273545" cy="176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1" descr="C:\Users\amita\Desktop\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611" y="1799119"/>
            <a:ext cx="1361329" cy="5672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13" descr="http://media.mongodb.org/logo-mongodb-hea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946" y="1786250"/>
            <a:ext cx="1871613" cy="510840"/>
          </a:xfrm>
          <a:prstGeom prst="rect">
            <a:avLst/>
          </a:prstGeom>
          <a:noFill/>
          <a:extLst>
            <a:ext uri="{909E8E84-426E-40DD-AFC4-6F175D3DCCD1}">
              <a14:hiddenFill xmlns:a14="http://schemas.microsoft.com/office/drawing/2010/main">
                <a:solidFill>
                  <a:srgbClr val="FFFFFF"/>
                </a:solidFill>
              </a14:hiddenFill>
            </a:ext>
          </a:extLst>
        </p:spPr>
      </p:pic>
      <p:sp>
        <p:nvSpPr>
          <p:cNvPr id="15" name="Hexagon 14"/>
          <p:cNvSpPr/>
          <p:nvPr/>
        </p:nvSpPr>
        <p:spPr>
          <a:xfrm>
            <a:off x="4536250" y="2358685"/>
            <a:ext cx="1676399" cy="1141427"/>
          </a:xfrm>
          <a:prstGeom prst="hexagon">
            <a:avLst/>
          </a:prstGeom>
          <a:solidFill>
            <a:schemeClr val="bg1">
              <a:lumMod val="65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800" dirty="0">
              <a:solidFill>
                <a:schemeClr val="bg1"/>
              </a:solidFill>
            </a:endParaRPr>
          </a:p>
        </p:txBody>
      </p:sp>
      <p:pic>
        <p:nvPicPr>
          <p:cNvPr id="16" name="Picture 4">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654667" y="2809168"/>
            <a:ext cx="1474910" cy="240459"/>
          </a:xfrm>
          <a:prstGeom prst="rect">
            <a:avLst/>
          </a:prstGeom>
          <a:blipFill>
            <a:blip r:embed="rId8"/>
            <a:tile tx="0" ty="0" sx="100000" sy="100000" flip="none" algn="tl"/>
          </a:blipFill>
          <a:ln>
            <a:noFill/>
          </a:ln>
        </p:spPr>
      </p:pic>
      <p:cxnSp>
        <p:nvCxnSpPr>
          <p:cNvPr id="17" name="Straight Arrow Connector 16"/>
          <p:cNvCxnSpPr/>
          <p:nvPr/>
        </p:nvCxnSpPr>
        <p:spPr>
          <a:xfrm flipV="1">
            <a:off x="6234231" y="2896936"/>
            <a:ext cx="1138517" cy="250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Can 17"/>
          <p:cNvSpPr/>
          <p:nvPr/>
        </p:nvSpPr>
        <p:spPr>
          <a:xfrm>
            <a:off x="7356109" y="2405938"/>
            <a:ext cx="1068615" cy="1287378"/>
          </a:xfrm>
          <a:prstGeom prst="can">
            <a:avLst/>
          </a:prstGeom>
          <a:solidFill>
            <a:schemeClr val="tx2">
              <a:lumMod val="75000"/>
            </a:schemeClr>
          </a:solidFill>
          <a:effectLst>
            <a:glow rad="520700">
              <a:schemeClr val="tx1">
                <a:lumMod val="85000"/>
                <a:lumOff val="15000"/>
                <a:alpha val="13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pic>
        <p:nvPicPr>
          <p:cNvPr id="19" name="Picture 17" descr="https://upload.wikimedia.org/wikipedia/en/a/a9/Heroku_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1053" y="1337454"/>
            <a:ext cx="1541696" cy="448796"/>
          </a:xfrm>
          <a:prstGeom prst="rect">
            <a:avLst/>
          </a:prstGeom>
          <a:solidFill>
            <a:schemeClr val="bg1">
              <a:alpha val="46000"/>
            </a:schemeClr>
          </a:solidFill>
        </p:spPr>
      </p:pic>
      <p:grpSp>
        <p:nvGrpSpPr>
          <p:cNvPr id="20" name="Group 19"/>
          <p:cNvGrpSpPr/>
          <p:nvPr/>
        </p:nvGrpSpPr>
        <p:grpSpPr>
          <a:xfrm>
            <a:off x="2473321" y="2580137"/>
            <a:ext cx="852137" cy="1454072"/>
            <a:chOff x="2572381" y="3096212"/>
            <a:chExt cx="852137" cy="1454072"/>
          </a:xfrm>
        </p:grpSpPr>
        <p:pic>
          <p:nvPicPr>
            <p:cNvPr id="21" name="Picture 2" descr="http://pensivereader.com/static/images/phon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2381" y="3096212"/>
              <a:ext cx="852137" cy="14540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mita\Google Drive\Marketing doc\Conferences\Defcon\Screenshot_2015-07-13-13-11-4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6999" y="3214689"/>
              <a:ext cx="668193" cy="10929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8043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Node.js </a:t>
            </a:r>
            <a:r>
              <a:rPr lang="en-US" sz="3200" dirty="0" smtClean="0"/>
              <a:t>architecture</a:t>
            </a:r>
            <a:endParaRPr lang="en-US" sz="3200" dirty="0"/>
          </a:p>
        </p:txBody>
      </p:sp>
      <p:sp>
        <p:nvSpPr>
          <p:cNvPr id="5" name="Slide Number Placeholder 4"/>
          <p:cNvSpPr>
            <a:spLocks noGrp="1"/>
          </p:cNvSpPr>
          <p:nvPr>
            <p:ph type="sldNum" sz="quarter" idx="12"/>
          </p:nvPr>
        </p:nvSpPr>
        <p:spPr>
          <a:xfrm>
            <a:off x="8425238" y="4751878"/>
            <a:ext cx="661183" cy="263166"/>
          </a:xfrm>
        </p:spPr>
        <p:txBody>
          <a:bodyPr/>
          <a:lstStyle/>
          <a:p>
            <a:fld id="{BE9C67AB-B614-C742-93A2-1DCA2D6D2270}" type="slidenum">
              <a:rPr lang="en-US" smtClean="0"/>
              <a:pPr/>
              <a:t>14</a:t>
            </a:fld>
            <a:endParaRPr lang="en-US" dirty="0"/>
          </a:p>
        </p:txBody>
      </p:sp>
      <p:cxnSp>
        <p:nvCxnSpPr>
          <p:cNvPr id="6" name="Straight Arrow Connector 5"/>
          <p:cNvCxnSpPr/>
          <p:nvPr/>
        </p:nvCxnSpPr>
        <p:spPr>
          <a:xfrm>
            <a:off x="2251341" y="1335920"/>
            <a:ext cx="1144477" cy="0"/>
          </a:xfrm>
          <a:prstGeom prst="straightConnector1">
            <a:avLst/>
          </a:prstGeom>
          <a:ln w="57150">
            <a:solidFill>
              <a:schemeClr val="tx2"/>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2737785" y="488859"/>
            <a:ext cx="7458075" cy="79216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000" dirty="0" smtClean="0"/>
              <a:t>Single Thread Architecture - Event Loop </a:t>
            </a:r>
            <a:endParaRPr lang="en-US" sz="2000" dirty="0"/>
          </a:p>
        </p:txBody>
      </p:sp>
      <p:sp>
        <p:nvSpPr>
          <p:cNvPr id="8" name="Rounded Rectangle 7"/>
          <p:cNvSpPr/>
          <p:nvPr/>
        </p:nvSpPr>
        <p:spPr>
          <a:xfrm>
            <a:off x="804967" y="1127320"/>
            <a:ext cx="1290724" cy="4191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 name="Rounded Rectangle 8"/>
          <p:cNvSpPr/>
          <p:nvPr/>
        </p:nvSpPr>
        <p:spPr>
          <a:xfrm>
            <a:off x="804967" y="4004723"/>
            <a:ext cx="1290724" cy="4191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ounded Rectangle 9"/>
          <p:cNvSpPr/>
          <p:nvPr/>
        </p:nvSpPr>
        <p:spPr>
          <a:xfrm>
            <a:off x="804967" y="1606887"/>
            <a:ext cx="1290724" cy="4191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 name="Rounded Rectangle 10"/>
          <p:cNvSpPr/>
          <p:nvPr/>
        </p:nvSpPr>
        <p:spPr>
          <a:xfrm>
            <a:off x="804967" y="2086454"/>
            <a:ext cx="1290724" cy="4191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2" name="Rounded Rectangle 11"/>
          <p:cNvSpPr/>
          <p:nvPr/>
        </p:nvSpPr>
        <p:spPr>
          <a:xfrm>
            <a:off x="804967" y="2566021"/>
            <a:ext cx="1290724" cy="4191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3" name="Rounded Rectangle 12"/>
          <p:cNvSpPr/>
          <p:nvPr/>
        </p:nvSpPr>
        <p:spPr>
          <a:xfrm>
            <a:off x="804967" y="3045588"/>
            <a:ext cx="1290724" cy="4191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4" name="Rounded Rectangle 13"/>
          <p:cNvSpPr/>
          <p:nvPr/>
        </p:nvSpPr>
        <p:spPr>
          <a:xfrm>
            <a:off x="804967" y="3525155"/>
            <a:ext cx="1290724" cy="4191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Rounded Rectangle 14"/>
          <p:cNvSpPr/>
          <p:nvPr/>
        </p:nvSpPr>
        <p:spPr>
          <a:xfrm>
            <a:off x="852733" y="2190264"/>
            <a:ext cx="1218443" cy="2095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bg1"/>
              </a:solidFill>
            </a:endParaRPr>
          </a:p>
        </p:txBody>
      </p:sp>
      <p:sp>
        <p:nvSpPr>
          <p:cNvPr id="16" name="Rounded Rectangle 15"/>
          <p:cNvSpPr/>
          <p:nvPr/>
        </p:nvSpPr>
        <p:spPr>
          <a:xfrm>
            <a:off x="852734" y="2669831"/>
            <a:ext cx="1218443" cy="2095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bg1"/>
              </a:solidFill>
            </a:endParaRPr>
          </a:p>
        </p:txBody>
      </p:sp>
      <p:sp>
        <p:nvSpPr>
          <p:cNvPr id="17" name="Rounded Rectangle 16"/>
          <p:cNvSpPr/>
          <p:nvPr/>
        </p:nvSpPr>
        <p:spPr>
          <a:xfrm>
            <a:off x="852734" y="3628965"/>
            <a:ext cx="1218443" cy="2095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bg1"/>
              </a:solidFill>
            </a:endParaRPr>
          </a:p>
        </p:txBody>
      </p:sp>
      <p:sp>
        <p:nvSpPr>
          <p:cNvPr id="18" name="Rounded Rectangle 17"/>
          <p:cNvSpPr/>
          <p:nvPr/>
        </p:nvSpPr>
        <p:spPr>
          <a:xfrm>
            <a:off x="852732" y="4108533"/>
            <a:ext cx="1218443" cy="2095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rot="16200000">
            <a:off x="-239044" y="2234669"/>
            <a:ext cx="1601721" cy="400110"/>
          </a:xfrm>
          <a:prstGeom prst="rect">
            <a:avLst/>
          </a:prstGeom>
          <a:noFill/>
        </p:spPr>
        <p:txBody>
          <a:bodyPr wrap="none" rtlCol="0">
            <a:spAutoFit/>
          </a:bodyPr>
          <a:lstStyle/>
          <a:p>
            <a:r>
              <a:rPr lang="en-US" sz="2000" b="1" dirty="0" smtClean="0"/>
              <a:t>Event Queue</a:t>
            </a:r>
            <a:endParaRPr lang="en-US" sz="2000" b="1" dirty="0"/>
          </a:p>
        </p:txBody>
      </p:sp>
      <p:sp>
        <p:nvSpPr>
          <p:cNvPr id="20" name="Curved Up Arrow 19"/>
          <p:cNvSpPr/>
          <p:nvPr/>
        </p:nvSpPr>
        <p:spPr>
          <a:xfrm>
            <a:off x="3165262" y="2509114"/>
            <a:ext cx="2534432" cy="1424357"/>
          </a:xfrm>
          <a:prstGeom prst="curved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bg1"/>
              </a:solidFill>
            </a:endParaRPr>
          </a:p>
        </p:txBody>
      </p:sp>
      <p:sp>
        <p:nvSpPr>
          <p:cNvPr id="21" name="Curved Up Arrow 20"/>
          <p:cNvSpPr/>
          <p:nvPr/>
        </p:nvSpPr>
        <p:spPr>
          <a:xfrm rot="11081383">
            <a:off x="2990626" y="1047713"/>
            <a:ext cx="2649057" cy="1282739"/>
          </a:xfrm>
          <a:prstGeom prst="curved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bg1"/>
              </a:solidFill>
            </a:endParaRPr>
          </a:p>
        </p:txBody>
      </p:sp>
      <p:sp>
        <p:nvSpPr>
          <p:cNvPr id="22" name="Rounded Rectangle 21"/>
          <p:cNvSpPr/>
          <p:nvPr/>
        </p:nvSpPr>
        <p:spPr>
          <a:xfrm>
            <a:off x="7154821" y="3567564"/>
            <a:ext cx="1834113" cy="7992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Network</a:t>
            </a:r>
            <a:endParaRPr lang="en-US" dirty="0">
              <a:solidFill>
                <a:schemeClr val="bg1"/>
              </a:solidFill>
            </a:endParaRPr>
          </a:p>
        </p:txBody>
      </p:sp>
      <p:sp>
        <p:nvSpPr>
          <p:cNvPr id="23" name="Rounded Rectangle 22"/>
          <p:cNvSpPr/>
          <p:nvPr/>
        </p:nvSpPr>
        <p:spPr>
          <a:xfrm>
            <a:off x="7154821" y="2576564"/>
            <a:ext cx="1834113" cy="7992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Database</a:t>
            </a:r>
            <a:endParaRPr lang="en-US" dirty="0">
              <a:solidFill>
                <a:schemeClr val="bg1"/>
              </a:solidFill>
            </a:endParaRPr>
          </a:p>
        </p:txBody>
      </p:sp>
      <p:sp>
        <p:nvSpPr>
          <p:cNvPr id="24" name="Rounded Rectangle 23"/>
          <p:cNvSpPr/>
          <p:nvPr/>
        </p:nvSpPr>
        <p:spPr>
          <a:xfrm>
            <a:off x="7154821" y="1585563"/>
            <a:ext cx="1834113" cy="7992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File System</a:t>
            </a:r>
            <a:endParaRPr lang="en-US" dirty="0">
              <a:solidFill>
                <a:schemeClr val="bg1"/>
              </a:solidFill>
            </a:endParaRPr>
          </a:p>
        </p:txBody>
      </p:sp>
      <p:sp>
        <p:nvSpPr>
          <p:cNvPr id="25" name="Rectangle 24"/>
          <p:cNvSpPr/>
          <p:nvPr/>
        </p:nvSpPr>
        <p:spPr>
          <a:xfrm>
            <a:off x="7033512" y="1443788"/>
            <a:ext cx="2025320" cy="31982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Rounded Rectangle 25"/>
          <p:cNvSpPr/>
          <p:nvPr/>
        </p:nvSpPr>
        <p:spPr>
          <a:xfrm>
            <a:off x="852734" y="1231130"/>
            <a:ext cx="1218443" cy="2095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bg1"/>
              </a:solidFill>
            </a:endParaRPr>
          </a:p>
        </p:txBody>
      </p:sp>
      <p:sp>
        <p:nvSpPr>
          <p:cNvPr id="27" name="Rounded Rectangle 26"/>
          <p:cNvSpPr/>
          <p:nvPr/>
        </p:nvSpPr>
        <p:spPr>
          <a:xfrm>
            <a:off x="852734" y="3149398"/>
            <a:ext cx="1218443" cy="2095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bg1"/>
              </a:solidFill>
            </a:endParaRPr>
          </a:p>
        </p:txBody>
      </p:sp>
      <p:sp>
        <p:nvSpPr>
          <p:cNvPr id="28" name="Rounded Rectangle 27"/>
          <p:cNvSpPr/>
          <p:nvPr/>
        </p:nvSpPr>
        <p:spPr>
          <a:xfrm>
            <a:off x="852734" y="1710697"/>
            <a:ext cx="1218443" cy="2095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bg1"/>
              </a:solidFill>
            </a:endParaRPr>
          </a:p>
        </p:txBody>
      </p:sp>
      <p:sp>
        <p:nvSpPr>
          <p:cNvPr id="29" name="Arc 28"/>
          <p:cNvSpPr/>
          <p:nvPr/>
        </p:nvSpPr>
        <p:spPr>
          <a:xfrm rot="20581442">
            <a:off x="5131094" y="832251"/>
            <a:ext cx="2343149" cy="1526962"/>
          </a:xfrm>
          <a:prstGeom prst="arc">
            <a:avLst>
              <a:gd name="adj1" fmla="val 12674735"/>
              <a:gd name="adj2" fmla="val 205496"/>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30" name="Rectangle 29"/>
          <p:cNvSpPr/>
          <p:nvPr/>
        </p:nvSpPr>
        <p:spPr>
          <a:xfrm>
            <a:off x="7074271" y="1151254"/>
            <a:ext cx="1943802" cy="369332"/>
          </a:xfrm>
          <a:prstGeom prst="rect">
            <a:avLst/>
          </a:prstGeom>
        </p:spPr>
        <p:txBody>
          <a:bodyPr wrap="none">
            <a:spAutoFit/>
          </a:bodyPr>
          <a:lstStyle/>
          <a:p>
            <a:r>
              <a:rPr lang="en-US" b="1" dirty="0" smtClean="0"/>
              <a:t>Register Callback</a:t>
            </a:r>
            <a:endParaRPr lang="en-US" b="1" dirty="0"/>
          </a:p>
        </p:txBody>
      </p:sp>
      <p:sp>
        <p:nvSpPr>
          <p:cNvPr id="31" name="Arc 30"/>
          <p:cNvSpPr/>
          <p:nvPr/>
        </p:nvSpPr>
        <p:spPr>
          <a:xfrm rot="10800000">
            <a:off x="1402749" y="3933471"/>
            <a:ext cx="5565806" cy="1065656"/>
          </a:xfrm>
          <a:prstGeom prst="arc">
            <a:avLst>
              <a:gd name="adj1" fmla="val 10903626"/>
              <a:gd name="adj2" fmla="val 21577416"/>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32" name="Rectangle 31"/>
          <p:cNvSpPr/>
          <p:nvPr/>
        </p:nvSpPr>
        <p:spPr>
          <a:xfrm>
            <a:off x="3218458" y="4317527"/>
            <a:ext cx="3142142" cy="707886"/>
          </a:xfrm>
          <a:prstGeom prst="rect">
            <a:avLst/>
          </a:prstGeom>
        </p:spPr>
        <p:txBody>
          <a:bodyPr wrap="square">
            <a:spAutoFit/>
          </a:bodyPr>
          <a:lstStyle/>
          <a:p>
            <a:r>
              <a:rPr lang="en-US" sz="2000" b="1" dirty="0" smtClean="0"/>
              <a:t>Operation Complete</a:t>
            </a:r>
            <a:br>
              <a:rPr lang="en-US" sz="2000" b="1" dirty="0" smtClean="0"/>
            </a:br>
            <a:r>
              <a:rPr lang="en-US" sz="2000" b="1" dirty="0" smtClean="0"/>
              <a:t>Trigger Callback</a:t>
            </a:r>
            <a:endParaRPr lang="en-US" sz="2000" b="1" dirty="0"/>
          </a:p>
        </p:txBody>
      </p:sp>
      <p:sp>
        <p:nvSpPr>
          <p:cNvPr id="33" name="Rectangle 32"/>
          <p:cNvSpPr/>
          <p:nvPr/>
        </p:nvSpPr>
        <p:spPr>
          <a:xfrm>
            <a:off x="804967" y="1132558"/>
            <a:ext cx="1290724" cy="3291325"/>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34" name="Straight Arrow Connector 33"/>
          <p:cNvCxnSpPr>
            <a:stCxn id="18" idx="2"/>
            <a:endCxn id="26" idx="2"/>
          </p:cNvCxnSpPr>
          <p:nvPr/>
        </p:nvCxnSpPr>
        <p:spPr>
          <a:xfrm flipV="1">
            <a:off x="1461954" y="1440710"/>
            <a:ext cx="2" cy="2877403"/>
          </a:xfrm>
          <a:prstGeom prst="straightConnector1">
            <a:avLst/>
          </a:prstGeom>
          <a:ln w="57150">
            <a:solidFill>
              <a:schemeClr val="tx2"/>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559972" y="2133643"/>
            <a:ext cx="1745012" cy="707886"/>
          </a:xfrm>
          <a:prstGeom prst="rect">
            <a:avLst/>
          </a:prstGeom>
          <a:noFill/>
        </p:spPr>
        <p:txBody>
          <a:bodyPr wrap="square" rtlCol="0">
            <a:spAutoFit/>
          </a:bodyPr>
          <a:lstStyle/>
          <a:p>
            <a:r>
              <a:rPr lang="en-US" sz="2000" b="1" dirty="0" smtClean="0"/>
              <a:t>Event Loop</a:t>
            </a:r>
          </a:p>
          <a:p>
            <a:r>
              <a:rPr lang="en-US" sz="2000" b="1" dirty="0" smtClean="0"/>
              <a:t>Single Thread</a:t>
            </a:r>
            <a:endParaRPr lang="en-US" sz="2000" b="1" dirty="0"/>
          </a:p>
        </p:txBody>
      </p:sp>
    </p:spTree>
    <p:extLst>
      <p:ext uri="{BB962C8B-B14F-4D97-AF65-F5344CB8AC3E}">
        <p14:creationId xmlns:p14="http://schemas.microsoft.com/office/powerpoint/2010/main" val="2485988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Driven</a:t>
            </a:r>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a:xfrm>
            <a:off x="8355390" y="4561839"/>
            <a:ext cx="788610" cy="273844"/>
          </a:xfrm>
        </p:spPr>
        <p:txBody>
          <a:bodyPr/>
          <a:lstStyle/>
          <a:p>
            <a:fld id="{BE9C67AB-B614-C742-93A2-1DCA2D6D2270}" type="slidenum">
              <a:rPr lang="en-US" smtClean="0"/>
              <a:pPr/>
              <a:t>15</a:t>
            </a:fld>
            <a:endParaRPr lang="en-US" dirty="0"/>
          </a:p>
        </p:txBody>
      </p:sp>
      <p:pic>
        <p:nvPicPr>
          <p:cNvPr id="6" name="Picture 4" descr="http://m5.paperblog.com/i/37/372913/mcdonalds-fast-food-not-so-fast-L-ASGqHP.jpe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87835" y="967596"/>
            <a:ext cx="6370320" cy="35093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ular Callout 6"/>
          <p:cNvSpPr/>
          <p:nvPr/>
        </p:nvSpPr>
        <p:spPr>
          <a:xfrm>
            <a:off x="5945535" y="1295609"/>
            <a:ext cx="1684020" cy="333630"/>
          </a:xfrm>
          <a:prstGeom prst="wedgeRectCallout">
            <a:avLst>
              <a:gd name="adj1" fmla="val -3209"/>
              <a:gd name="adj2" fmla="val 161306"/>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t>Single Thread</a:t>
            </a:r>
          </a:p>
        </p:txBody>
      </p:sp>
      <p:sp>
        <p:nvSpPr>
          <p:cNvPr id="8" name="Rectangular Callout 7"/>
          <p:cNvSpPr/>
          <p:nvPr/>
        </p:nvSpPr>
        <p:spPr>
          <a:xfrm>
            <a:off x="2240691" y="1434032"/>
            <a:ext cx="1837944" cy="333630"/>
          </a:xfrm>
          <a:prstGeom prst="wedgeRectCallout">
            <a:avLst>
              <a:gd name="adj1" fmla="val 32400"/>
              <a:gd name="adj2" fmla="val 147208"/>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smtClean="0"/>
              <a:t>Events handler</a:t>
            </a:r>
            <a:endParaRPr lang="en-US" sz="2000" dirty="0"/>
          </a:p>
        </p:txBody>
      </p:sp>
    </p:spTree>
    <p:extLst>
      <p:ext uri="{BB962C8B-B14F-4D97-AF65-F5344CB8AC3E}">
        <p14:creationId xmlns:p14="http://schemas.microsoft.com/office/powerpoint/2010/main" val="3845837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 Entities</a:t>
            </a:r>
          </a:p>
        </p:txBody>
      </p:sp>
      <p:sp>
        <p:nvSpPr>
          <p:cNvPr id="5" name="Slide Number Placeholder 4"/>
          <p:cNvSpPr>
            <a:spLocks noGrp="1"/>
          </p:cNvSpPr>
          <p:nvPr>
            <p:ph type="sldNum" sz="quarter" idx="12"/>
          </p:nvPr>
        </p:nvSpPr>
        <p:spPr/>
        <p:txBody>
          <a:bodyPr/>
          <a:lstStyle/>
          <a:p>
            <a:fld id="{BE9C67AB-B614-C742-93A2-1DCA2D6D2270}" type="slidenum">
              <a:rPr lang="en-US" smtClean="0"/>
              <a:pPr/>
              <a:t>16</a:t>
            </a:fld>
            <a:endParaRPr lang="en-US" dirty="0"/>
          </a:p>
        </p:txBody>
      </p:sp>
      <p:sp>
        <p:nvSpPr>
          <p:cNvPr id="6" name="Slide Number Placeholder 3"/>
          <p:cNvSpPr txBox="1">
            <a:spLocks/>
          </p:cNvSpPr>
          <p:nvPr/>
        </p:nvSpPr>
        <p:spPr>
          <a:xfrm>
            <a:off x="5338392" y="5323332"/>
            <a:ext cx="832581" cy="17203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6C8676-1494-424A-9EE1-69F4EB666BA8}" type="slidenum">
              <a:rPr lang="en-US" smtClean="0"/>
              <a:pPr/>
              <a:t>16</a:t>
            </a:fld>
            <a:endParaRPr lang="en-US" dirty="0"/>
          </a:p>
        </p:txBody>
      </p:sp>
      <p:pic>
        <p:nvPicPr>
          <p:cNvPr id="7" name="Picture 6"/>
          <p:cNvPicPr>
            <a:picLocks noChangeAspect="1"/>
          </p:cNvPicPr>
          <p:nvPr/>
        </p:nvPicPr>
        <p:blipFill>
          <a:blip r:embed="rId2"/>
          <a:stretch>
            <a:fillRect/>
          </a:stretch>
        </p:blipFill>
        <p:spPr>
          <a:xfrm>
            <a:off x="3522967" y="1016223"/>
            <a:ext cx="5296011" cy="3770832"/>
          </a:xfrm>
          <a:prstGeom prst="rect">
            <a:avLst/>
          </a:prstGeom>
        </p:spPr>
      </p:pic>
      <p:sp>
        <p:nvSpPr>
          <p:cNvPr id="8" name="Rounded Rectangular Callout 7"/>
          <p:cNvSpPr/>
          <p:nvPr/>
        </p:nvSpPr>
        <p:spPr>
          <a:xfrm>
            <a:off x="1389889" y="2148557"/>
            <a:ext cx="1531251" cy="400593"/>
          </a:xfrm>
          <a:prstGeom prst="wedgeRoundRectCallout">
            <a:avLst>
              <a:gd name="adj1" fmla="val 83685"/>
              <a:gd name="adj2" fmla="val 1839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Question</a:t>
            </a:r>
            <a:endParaRPr lang="en-US" dirty="0"/>
          </a:p>
        </p:txBody>
      </p:sp>
      <p:sp>
        <p:nvSpPr>
          <p:cNvPr id="9" name="Rounded Rectangular Callout 8"/>
          <p:cNvSpPr/>
          <p:nvPr/>
        </p:nvSpPr>
        <p:spPr>
          <a:xfrm>
            <a:off x="1699098" y="3302052"/>
            <a:ext cx="1196502" cy="400593"/>
          </a:xfrm>
          <a:prstGeom prst="wedgeRoundRectCallout">
            <a:avLst>
              <a:gd name="adj1" fmla="val 109143"/>
              <a:gd name="adj2" fmla="val -3990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Answers</a:t>
            </a:r>
            <a:endParaRPr lang="en-US" dirty="0"/>
          </a:p>
        </p:txBody>
      </p:sp>
      <p:sp>
        <p:nvSpPr>
          <p:cNvPr id="10" name="Rounded Rectangular Callout 9"/>
          <p:cNvSpPr/>
          <p:nvPr/>
        </p:nvSpPr>
        <p:spPr>
          <a:xfrm>
            <a:off x="7137500" y="558647"/>
            <a:ext cx="1681478" cy="400593"/>
          </a:xfrm>
          <a:prstGeom prst="wedgeRoundRectCallout">
            <a:avLst>
              <a:gd name="adj1" fmla="val -53279"/>
              <a:gd name="adj2" fmla="val 35320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Code Snippet</a:t>
            </a:r>
            <a:endParaRPr lang="en-US" dirty="0"/>
          </a:p>
        </p:txBody>
      </p:sp>
      <p:sp>
        <p:nvSpPr>
          <p:cNvPr id="11" name="Rounded Rectangular Callout 10"/>
          <p:cNvSpPr/>
          <p:nvPr/>
        </p:nvSpPr>
        <p:spPr>
          <a:xfrm>
            <a:off x="5575300" y="158054"/>
            <a:ext cx="2044700" cy="400593"/>
          </a:xfrm>
          <a:prstGeom prst="wedgeRoundRectCallout">
            <a:avLst>
              <a:gd name="adj1" fmla="val -24889"/>
              <a:gd name="adj2" fmla="val 22453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60-Second Timer</a:t>
            </a:r>
            <a:endParaRPr lang="en-US" dirty="0"/>
          </a:p>
        </p:txBody>
      </p:sp>
      <p:sp>
        <p:nvSpPr>
          <p:cNvPr id="12" name="Rounded Rectangular Callout 11"/>
          <p:cNvSpPr/>
          <p:nvPr/>
        </p:nvSpPr>
        <p:spPr>
          <a:xfrm>
            <a:off x="4155996" y="203277"/>
            <a:ext cx="1287126" cy="400593"/>
          </a:xfrm>
          <a:prstGeom prst="wedgeRoundRectCallout">
            <a:avLst>
              <a:gd name="adj1" fmla="val -75215"/>
              <a:gd name="adj2" fmla="val 37388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Question #</a:t>
            </a:r>
            <a:endParaRPr lang="en-US" dirty="0"/>
          </a:p>
        </p:txBody>
      </p:sp>
      <p:sp>
        <p:nvSpPr>
          <p:cNvPr id="13" name="Rounded Rectangular Callout 12"/>
          <p:cNvSpPr/>
          <p:nvPr/>
        </p:nvSpPr>
        <p:spPr>
          <a:xfrm>
            <a:off x="2336627" y="1423912"/>
            <a:ext cx="924213" cy="400593"/>
          </a:xfrm>
          <a:prstGeom prst="wedgeRoundRectCallout">
            <a:avLst>
              <a:gd name="adj1" fmla="val 85276"/>
              <a:gd name="adj2" fmla="val -2975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Score</a:t>
            </a:r>
            <a:endParaRPr lang="en-US" dirty="0"/>
          </a:p>
        </p:txBody>
      </p:sp>
      <p:sp>
        <p:nvSpPr>
          <p:cNvPr id="14" name="Rounded Rectangular Callout 13"/>
          <p:cNvSpPr/>
          <p:nvPr/>
        </p:nvSpPr>
        <p:spPr>
          <a:xfrm>
            <a:off x="595071" y="910857"/>
            <a:ext cx="1864555" cy="400593"/>
          </a:xfrm>
          <a:prstGeom prst="wedgeRoundRectCallout">
            <a:avLst>
              <a:gd name="adj1" fmla="val 110774"/>
              <a:gd name="adj2" fmla="val 5952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Difficulty Level</a:t>
            </a:r>
            <a:endParaRPr lang="en-US" dirty="0"/>
          </a:p>
        </p:txBody>
      </p:sp>
      <p:pic>
        <p:nvPicPr>
          <p:cNvPr id="15" name="Picture 4" descr="http://halloween-clipart.clipartonline.net/_/rsrc/1377610274864/scary-halloween-ghosts/Halloween_Ghost-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135" y="2664036"/>
            <a:ext cx="2301372" cy="23013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Footer Placeholder 3"/>
          <p:cNvSpPr>
            <a:spLocks noGrp="1"/>
          </p:cNvSpPr>
          <p:nvPr>
            <p:ph type="ftr" sz="quarter" idx="11"/>
          </p:nvPr>
        </p:nvSpPr>
        <p:spPr>
          <a:xfrm>
            <a:off x="2895600" y="4740049"/>
            <a:ext cx="3581401" cy="273844"/>
          </a:xfrm>
        </p:spPr>
        <p:txBody>
          <a:bodyPr/>
          <a:lstStyle/>
          <a:p>
            <a:r>
              <a:rPr lang="en-GB" dirty="0" smtClean="0"/>
              <a:t>www.GameofHacks.com</a:t>
            </a:r>
            <a:endParaRPr lang="en-GB" dirty="0"/>
          </a:p>
        </p:txBody>
      </p:sp>
    </p:spTree>
    <p:extLst>
      <p:ext uri="{BB962C8B-B14F-4D97-AF65-F5344CB8AC3E}">
        <p14:creationId xmlns:p14="http://schemas.microsoft.com/office/powerpoint/2010/main" val="1214546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Vuln</a:t>
            </a:r>
            <a:r>
              <a:rPr lang="en-US" dirty="0" smtClean="0"/>
              <a:t>. #1 Answered </a:t>
            </a:r>
            <a:r>
              <a:rPr lang="en-US" dirty="0"/>
              <a:t>Question</a:t>
            </a:r>
          </a:p>
        </p:txBody>
      </p:sp>
      <p:sp>
        <p:nvSpPr>
          <p:cNvPr id="3" name="Content Placeholder 2"/>
          <p:cNvSpPr>
            <a:spLocks noGrp="1"/>
          </p:cNvSpPr>
          <p:nvPr>
            <p:ph idx="1"/>
          </p:nvPr>
        </p:nvSpPr>
        <p:spPr>
          <a:xfrm>
            <a:off x="457200" y="1200150"/>
            <a:ext cx="8686800" cy="3333750"/>
          </a:xfrm>
        </p:spPr>
        <p:txBody>
          <a:bodyPr/>
          <a:lstStyle/>
          <a:p>
            <a:r>
              <a:rPr lang="en-US" sz="2000" dirty="0" smtClean="0"/>
              <a:t>Initially users initiated  </a:t>
            </a:r>
            <a:r>
              <a:rPr lang="en-US" sz="2000" dirty="0" err="1" smtClean="0"/>
              <a:t>app.sendAnswers</a:t>
            </a:r>
            <a:r>
              <a:rPr lang="en-US" sz="2000" dirty="0" smtClean="0"/>
              <a:t> multiple times, until they got “Correct answer” response.</a:t>
            </a:r>
          </a:p>
          <a:p>
            <a:r>
              <a:rPr lang="en-US" sz="2000" dirty="0" smtClean="0"/>
              <a:t>This allowed malicious users to systematically locate the correct answer  and to gain points over and over for the same question.</a:t>
            </a:r>
          </a:p>
          <a:p>
            <a:endParaRPr lang="en-US" sz="2000" dirty="0"/>
          </a:p>
          <a:p>
            <a:endParaRPr lang="en-US" sz="2000" dirty="0" smtClean="0"/>
          </a:p>
          <a:p>
            <a:endParaRPr lang="en-US" sz="2000" dirty="0" smtClean="0"/>
          </a:p>
          <a:p>
            <a:r>
              <a:rPr lang="en-US" sz="2000" dirty="0"/>
              <a:t>Solutions</a:t>
            </a:r>
          </a:p>
          <a:p>
            <a:pPr lvl="1"/>
            <a:r>
              <a:rPr lang="en-US" sz="1600" dirty="0"/>
              <a:t>“Question Already Answered” flag added</a:t>
            </a:r>
          </a:p>
          <a:p>
            <a:endParaRPr lang="en-US" sz="2000" dirty="0" smtClean="0"/>
          </a:p>
          <a:p>
            <a:endParaRPr lang="en-US" dirty="0"/>
          </a:p>
        </p:txBody>
      </p:sp>
      <p:sp>
        <p:nvSpPr>
          <p:cNvPr id="5" name="Slide Number Placeholder 4"/>
          <p:cNvSpPr>
            <a:spLocks noGrp="1"/>
          </p:cNvSpPr>
          <p:nvPr>
            <p:ph type="sldNum" sz="quarter" idx="12"/>
          </p:nvPr>
        </p:nvSpPr>
        <p:spPr/>
        <p:txBody>
          <a:bodyPr/>
          <a:lstStyle/>
          <a:p>
            <a:fld id="{BE9C67AB-B614-C742-93A2-1DCA2D6D2270}" type="slidenum">
              <a:rPr lang="en-US" smtClean="0"/>
              <a:pPr/>
              <a:t>17</a:t>
            </a:fld>
            <a:endParaRPr lang="en-US" dirty="0"/>
          </a:p>
        </p:txBody>
      </p:sp>
      <p:pic>
        <p:nvPicPr>
          <p:cNvPr id="6" name="Picture 5"/>
          <p:cNvPicPr>
            <a:picLocks noChangeAspect="1"/>
          </p:cNvPicPr>
          <p:nvPr/>
        </p:nvPicPr>
        <p:blipFill>
          <a:blip r:embed="rId2"/>
          <a:stretch>
            <a:fillRect/>
          </a:stretch>
        </p:blipFill>
        <p:spPr>
          <a:xfrm>
            <a:off x="0" y="2646419"/>
            <a:ext cx="9144000" cy="912644"/>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Footer Placeholder 3"/>
          <p:cNvSpPr>
            <a:spLocks noGrp="1"/>
          </p:cNvSpPr>
          <p:nvPr>
            <p:ph type="ftr" sz="quarter" idx="11"/>
          </p:nvPr>
        </p:nvSpPr>
        <p:spPr>
          <a:xfrm>
            <a:off x="2895600" y="4740049"/>
            <a:ext cx="3581401" cy="273844"/>
          </a:xfrm>
        </p:spPr>
        <p:txBody>
          <a:bodyPr/>
          <a:lstStyle/>
          <a:p>
            <a:r>
              <a:rPr lang="en-GB" dirty="0" smtClean="0"/>
              <a:t>www.GameofHacks.com</a:t>
            </a:r>
            <a:endParaRPr lang="en-GB" dirty="0"/>
          </a:p>
        </p:txBody>
      </p:sp>
    </p:spTree>
    <p:extLst>
      <p:ext uri="{BB962C8B-B14F-4D97-AF65-F5344CB8AC3E}">
        <p14:creationId xmlns:p14="http://schemas.microsoft.com/office/powerpoint/2010/main" val="1516589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mutracx.com/frame/img/tim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372" y="3068763"/>
            <a:ext cx="1383158" cy="13831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Timer</a:t>
            </a:r>
          </a:p>
        </p:txBody>
      </p:sp>
      <p:sp>
        <p:nvSpPr>
          <p:cNvPr id="3" name="Content Placeholder 2"/>
          <p:cNvSpPr>
            <a:spLocks noGrp="1"/>
          </p:cNvSpPr>
          <p:nvPr>
            <p:ph sz="half" idx="1"/>
          </p:nvPr>
        </p:nvSpPr>
        <p:spPr>
          <a:xfrm>
            <a:off x="0" y="1200151"/>
            <a:ext cx="4203700" cy="2216149"/>
          </a:xfrm>
        </p:spPr>
        <p:txBody>
          <a:bodyPr/>
          <a:lstStyle/>
          <a:p>
            <a:r>
              <a:rPr lang="en-US" sz="2000" dirty="0">
                <a:latin typeface="Tahoma" panose="020B0604030504040204" pitchFamily="34" charset="0"/>
                <a:ea typeface="Tahoma" panose="020B0604030504040204" pitchFamily="34" charset="0"/>
                <a:cs typeface="Tahoma" panose="020B0604030504040204" pitchFamily="34" charset="0"/>
              </a:rPr>
              <a:t>GoH Version 1  </a:t>
            </a:r>
          </a:p>
          <a:p>
            <a:pPr lvl="1"/>
            <a:r>
              <a:rPr lang="en-US" sz="1800" dirty="0">
                <a:latin typeface="Tahoma" panose="020B0604030504040204" pitchFamily="34" charset="0"/>
                <a:ea typeface="Tahoma" panose="020B0604030504040204" pitchFamily="34" charset="0"/>
                <a:cs typeface="Tahoma" panose="020B0604030504040204" pitchFamily="34" charset="0"/>
              </a:rPr>
              <a:t>Timer handled by client</a:t>
            </a:r>
          </a:p>
          <a:p>
            <a:pPr lvl="1"/>
            <a:r>
              <a:rPr lang="en-US" sz="1800" dirty="0">
                <a:latin typeface="Tahoma" panose="020B0604030504040204" pitchFamily="34" charset="0"/>
                <a:ea typeface="Tahoma" panose="020B0604030504040204" pitchFamily="34" charset="0"/>
                <a:cs typeface="Tahoma" panose="020B0604030504040204" pitchFamily="34" charset="0"/>
              </a:rPr>
              <a:t>User forced to go to next question when time ends</a:t>
            </a:r>
          </a:p>
          <a:p>
            <a:pPr lvl="1"/>
            <a:r>
              <a:rPr lang="en-US" sz="1800" dirty="0">
                <a:latin typeface="Tahoma" panose="020B0604030504040204" pitchFamily="34" charset="0"/>
                <a:ea typeface="Tahoma" panose="020B0604030504040204" pitchFamily="34" charset="0"/>
                <a:cs typeface="Tahoma" panose="020B0604030504040204" pitchFamily="34" charset="0"/>
              </a:rPr>
              <a:t>Client sends to server Answer + Time spent</a:t>
            </a:r>
          </a:p>
          <a:p>
            <a:endParaRPr lang="en-US" dirty="0"/>
          </a:p>
        </p:txBody>
      </p:sp>
      <p:sp>
        <p:nvSpPr>
          <p:cNvPr id="8" name="Content Placeholder 7"/>
          <p:cNvSpPr>
            <a:spLocks noGrp="1"/>
          </p:cNvSpPr>
          <p:nvPr>
            <p:ph sz="half" idx="2"/>
          </p:nvPr>
        </p:nvSpPr>
        <p:spPr>
          <a:xfrm>
            <a:off x="4648199" y="1200151"/>
            <a:ext cx="4432905" cy="3394472"/>
          </a:xfrm>
        </p:spPr>
        <p:txBody>
          <a:bodyPr/>
          <a:lstStyle/>
          <a:p>
            <a:r>
              <a:rPr lang="en-US" dirty="0" smtClean="0"/>
              <a:t>GoH Version 2</a:t>
            </a:r>
          </a:p>
          <a:p>
            <a:pPr lvl="1"/>
            <a:r>
              <a:rPr lang="en-US" dirty="0"/>
              <a:t>Time is now computed at the server with minor traffic influence</a:t>
            </a:r>
          </a:p>
          <a:p>
            <a:endParaRPr lang="en-US" dirty="0"/>
          </a:p>
        </p:txBody>
      </p:sp>
      <p:sp>
        <p:nvSpPr>
          <p:cNvPr id="4" name="Footer Placeholder 3"/>
          <p:cNvSpPr>
            <a:spLocks noGrp="1"/>
          </p:cNvSpPr>
          <p:nvPr>
            <p:ph type="ftr" sz="quarter" idx="11"/>
          </p:nvPr>
        </p:nvSpPr>
        <p:spPr/>
        <p:txBody>
          <a:bodyPr/>
          <a:lstStyle/>
          <a:p>
            <a:r>
              <a:rPr lang="en-GB" dirty="0" smtClean="0"/>
              <a:t>www.GameofHacks.com</a:t>
            </a:r>
            <a:endParaRPr lang="en-GB" dirty="0"/>
          </a:p>
        </p:txBody>
      </p:sp>
      <p:sp>
        <p:nvSpPr>
          <p:cNvPr id="5" name="Slide Number Placeholder 4"/>
          <p:cNvSpPr>
            <a:spLocks noGrp="1"/>
          </p:cNvSpPr>
          <p:nvPr>
            <p:ph type="sldNum" sz="quarter" idx="12"/>
          </p:nvPr>
        </p:nvSpPr>
        <p:spPr/>
        <p:txBody>
          <a:bodyPr/>
          <a:lstStyle/>
          <a:p>
            <a:fld id="{BE9C67AB-B614-C742-93A2-1DCA2D6D2270}" type="slidenum">
              <a:rPr lang="en-US" smtClean="0"/>
              <a:pPr/>
              <a:t>18</a:t>
            </a:fld>
            <a:endParaRPr lang="en-US" dirty="0"/>
          </a:p>
        </p:txBody>
      </p:sp>
      <p:pic>
        <p:nvPicPr>
          <p:cNvPr id="6" name="Picture 5"/>
          <p:cNvPicPr>
            <a:picLocks noChangeAspect="1"/>
          </p:cNvPicPr>
          <p:nvPr/>
        </p:nvPicPr>
        <p:blipFill>
          <a:blip r:embed="rId3"/>
          <a:stretch>
            <a:fillRect/>
          </a:stretch>
        </p:blipFill>
        <p:spPr>
          <a:xfrm>
            <a:off x="2450231" y="2967592"/>
            <a:ext cx="5048777" cy="93855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736258" y="3951404"/>
            <a:ext cx="6762750" cy="4896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88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Timer</a:t>
            </a:r>
          </a:p>
        </p:txBody>
      </p:sp>
      <p:sp>
        <p:nvSpPr>
          <p:cNvPr id="8" name="Content Placeholder 7"/>
          <p:cNvSpPr>
            <a:spLocks noGrp="1"/>
          </p:cNvSpPr>
          <p:nvPr>
            <p:ph idx="1"/>
          </p:nvPr>
        </p:nvSpPr>
        <p:spPr/>
        <p:txBody>
          <a:bodyPr/>
          <a:lstStyle/>
          <a:p>
            <a:r>
              <a:rPr lang="en-US" dirty="0" smtClean="0"/>
              <a:t>What Else?</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9C67AB-B614-C742-93A2-1DCA2D6D2270}" type="slidenum">
              <a:rPr lang="en-US" smtClean="0"/>
              <a:pPr/>
              <a:t>19</a:t>
            </a:fld>
            <a:endParaRPr lang="en-US" dirty="0"/>
          </a:p>
        </p:txBody>
      </p:sp>
      <p:pic>
        <p:nvPicPr>
          <p:cNvPr id="10" name="Picture 9"/>
          <p:cNvPicPr>
            <a:picLocks noChangeAspect="1"/>
          </p:cNvPicPr>
          <p:nvPr/>
        </p:nvPicPr>
        <p:blipFill>
          <a:blip r:embed="rId2"/>
          <a:stretch>
            <a:fillRect/>
          </a:stretch>
        </p:blipFill>
        <p:spPr>
          <a:xfrm>
            <a:off x="766843" y="1866117"/>
            <a:ext cx="7838913" cy="1764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744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I am about to spend your time?</a:t>
            </a:r>
          </a:p>
        </p:txBody>
      </p:sp>
      <p:sp>
        <p:nvSpPr>
          <p:cNvPr id="3" name="Content Placeholder 2"/>
          <p:cNvSpPr>
            <a:spLocks noGrp="1"/>
          </p:cNvSpPr>
          <p:nvPr>
            <p:ph idx="1"/>
          </p:nvPr>
        </p:nvSpPr>
        <p:spPr/>
        <p:txBody>
          <a:bodyPr/>
          <a:lstStyle/>
          <a:p>
            <a:r>
              <a:rPr lang="en-US" dirty="0"/>
              <a:t>What is GoH?</a:t>
            </a:r>
          </a:p>
          <a:p>
            <a:r>
              <a:rPr lang="en-US" dirty="0"/>
              <a:t>What's behind it?</a:t>
            </a:r>
          </a:p>
          <a:p>
            <a:r>
              <a:rPr lang="en-US" dirty="0"/>
              <a:t>Not so wet T-Shirt contest</a:t>
            </a:r>
          </a:p>
          <a:p>
            <a:r>
              <a:rPr lang="en-US" dirty="0"/>
              <a:t>Node.js potential risks</a:t>
            </a:r>
          </a:p>
          <a:p>
            <a:r>
              <a:rPr lang="en-US" dirty="0"/>
              <a:t>Takeaways</a:t>
            </a:r>
          </a:p>
          <a:p>
            <a:endParaRPr lang="en-US"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9C67AB-B614-C742-93A2-1DCA2D6D2270}" type="slidenum">
              <a:rPr lang="en-US" smtClean="0"/>
              <a:pPr/>
              <a:t>2</a:t>
            </a:fld>
            <a:endParaRPr lang="en-US" dirty="0"/>
          </a:p>
        </p:txBody>
      </p:sp>
    </p:spTree>
    <p:extLst>
      <p:ext uri="{BB962C8B-B14F-4D97-AF65-F5344CB8AC3E}">
        <p14:creationId xmlns:p14="http://schemas.microsoft.com/office/powerpoint/2010/main" val="3906940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E9C67AB-B614-C742-93A2-1DCA2D6D2270}" type="slidenum">
              <a:rPr lang="en-US" smtClean="0"/>
              <a:pPr/>
              <a:t>20</a:t>
            </a:fld>
            <a:endParaRPr lang="en-US" dirty="0"/>
          </a:p>
        </p:txBody>
      </p:sp>
      <p:sp>
        <p:nvSpPr>
          <p:cNvPr id="6" name="Content Placeholder 5"/>
          <p:cNvSpPr>
            <a:spLocks noGrp="1"/>
          </p:cNvSpPr>
          <p:nvPr>
            <p:ph idx="1"/>
          </p:nvPr>
        </p:nvSpPr>
        <p:spPr>
          <a:xfrm>
            <a:off x="457200" y="642938"/>
            <a:ext cx="8229600" cy="1766637"/>
          </a:xfrm>
          <a:prstGeom prst="rect">
            <a:avLst/>
          </a:prstGeom>
        </p:spPr>
        <p:txBody>
          <a:bodyPr wrap="square">
            <a:spAutoFit/>
          </a:bodyPr>
          <a:lstStyle/>
          <a:p>
            <a:pPr marL="0" indent="0" algn="ctr">
              <a:buNone/>
            </a:pPr>
            <a:r>
              <a:rPr lang="en-US" sz="3200" b="1" dirty="0" smtClean="0">
                <a:latin typeface="Tahoma" panose="020B0604030504040204" pitchFamily="34" charset="0"/>
                <a:ea typeface="Tahoma" panose="020B0604030504040204" pitchFamily="34" charset="0"/>
                <a:cs typeface="Tahoma" panose="020B0604030504040204" pitchFamily="34" charset="0"/>
              </a:rPr>
              <a:t>Turn </a:t>
            </a:r>
            <a:r>
              <a:rPr lang="en-US" sz="3200" b="1" dirty="0">
                <a:latin typeface="Tahoma" panose="020B0604030504040204" pitchFamily="34" charset="0"/>
                <a:ea typeface="Tahoma" panose="020B0604030504040204" pitchFamily="34" charset="0"/>
                <a:cs typeface="Tahoma" panose="020B0604030504040204" pitchFamily="34" charset="0"/>
              </a:rPr>
              <a:t>your mobile devices ON</a:t>
            </a:r>
            <a:r>
              <a:rPr lang="en-US" sz="32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3200" b="1" dirty="0" smtClean="0">
                <a:latin typeface="Tahoma" panose="020B0604030504040204" pitchFamily="34" charset="0"/>
                <a:ea typeface="Tahoma" panose="020B0604030504040204" pitchFamily="34" charset="0"/>
                <a:cs typeface="Tahoma" panose="020B0604030504040204" pitchFamily="34" charset="0"/>
              </a:rPr>
              <a:t>Go to: www.kahoot.it</a:t>
            </a:r>
          </a:p>
          <a:p>
            <a:pPr algn="ct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4" descr="http://rethinktobacco.com/Game_Page/images/playgame.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7" y="1931535"/>
            <a:ext cx="2486025"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433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7263" y="1713160"/>
            <a:ext cx="7772400" cy="742950"/>
          </a:xfrm>
        </p:spPr>
        <p:txBody>
          <a:bodyPr>
            <a:normAutofit/>
          </a:bodyPr>
          <a:lstStyle/>
          <a:p>
            <a:r>
              <a:rPr lang="en-US" sz="2700" dirty="0">
                <a:solidFill>
                  <a:schemeClr val="tx1"/>
                </a:solidFill>
              </a:rPr>
              <a:t>More Node.js points to remember</a:t>
            </a:r>
          </a:p>
        </p:txBody>
      </p:sp>
    </p:spTree>
    <p:extLst>
      <p:ext uri="{BB962C8B-B14F-4D97-AF65-F5344CB8AC3E}">
        <p14:creationId xmlns:p14="http://schemas.microsoft.com/office/powerpoint/2010/main" val="3878504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m5.paperblog.com/i/37/372913/mcdonalds-fast-food-not-so-fast-L-ASGqHP.jpe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1"/>
            <a:ext cx="6858000" cy="37474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p:cNvSpPr/>
          <p:nvPr/>
        </p:nvSpPr>
        <p:spPr>
          <a:xfrm>
            <a:off x="6457950" y="1166057"/>
            <a:ext cx="1371600" cy="459486"/>
          </a:xfrm>
          <a:prstGeom prst="wedgeRectCallout">
            <a:avLst>
              <a:gd name="adj1" fmla="val -18594"/>
              <a:gd name="adj2" fmla="val 129330"/>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r>
              <a:rPr lang="en-US" sz="1500" dirty="0"/>
              <a:t>Single Thread</a:t>
            </a:r>
          </a:p>
        </p:txBody>
      </p:sp>
      <p:sp>
        <p:nvSpPr>
          <p:cNvPr id="6" name="Rectangular Callout 5"/>
          <p:cNvSpPr/>
          <p:nvPr/>
        </p:nvSpPr>
        <p:spPr>
          <a:xfrm>
            <a:off x="3371850" y="1269874"/>
            <a:ext cx="1371600" cy="459486"/>
          </a:xfrm>
          <a:prstGeom prst="wedgeRectCallout">
            <a:avLst>
              <a:gd name="adj1" fmla="val -22326"/>
              <a:gd name="adj2" fmla="val 144924"/>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r>
              <a:rPr lang="en-US" sz="1500" dirty="0"/>
              <a:t>Events handler</a:t>
            </a:r>
          </a:p>
        </p:txBody>
      </p:sp>
      <p:sp>
        <p:nvSpPr>
          <p:cNvPr id="2" name="Title 1"/>
          <p:cNvSpPr>
            <a:spLocks noGrp="1"/>
          </p:cNvSpPr>
          <p:nvPr>
            <p:ph type="title"/>
          </p:nvPr>
        </p:nvSpPr>
        <p:spPr/>
        <p:txBody>
          <a:bodyPr>
            <a:normAutofit/>
          </a:bodyPr>
          <a:lstStyle/>
          <a:p>
            <a:r>
              <a:rPr lang="en-US" sz="3200" dirty="0" smtClean="0"/>
              <a:t>Event Driven - remember?</a:t>
            </a:r>
            <a:endParaRPr lang="en-US" sz="3200" dirty="0"/>
          </a:p>
        </p:txBody>
      </p:sp>
    </p:spTree>
    <p:extLst>
      <p:ext uri="{BB962C8B-B14F-4D97-AF65-F5344CB8AC3E}">
        <p14:creationId xmlns:p14="http://schemas.microsoft.com/office/powerpoint/2010/main" val="923255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152931" y="2297874"/>
            <a:ext cx="1562069" cy="703614"/>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Demo</a:t>
            </a:r>
          </a:p>
        </p:txBody>
      </p:sp>
      <p:sp>
        <p:nvSpPr>
          <p:cNvPr id="7" name="Rectangle 6"/>
          <p:cNvSpPr/>
          <p:nvPr/>
        </p:nvSpPr>
        <p:spPr>
          <a:xfrm>
            <a:off x="2452616" y="2838927"/>
            <a:ext cx="4562648" cy="715581"/>
          </a:xfrm>
          <a:prstGeom prst="rect">
            <a:avLst/>
          </a:prstGeom>
        </p:spPr>
        <p:txBody>
          <a:bodyPr wrap="square">
            <a:spAutoFit/>
          </a:bodyPr>
          <a:lstStyle/>
          <a:p>
            <a:pPr algn="ctr"/>
            <a:r>
              <a:rPr lang="en-US" sz="1350" dirty="0">
                <a:hlinkClick r:id="rId2"/>
              </a:rPr>
              <a:t>http://localhost:49090/sum?p=5</a:t>
            </a:r>
            <a:endParaRPr lang="en-US" sz="1350" dirty="0"/>
          </a:p>
          <a:p>
            <a:pPr algn="ctr"/>
            <a:r>
              <a:rPr lang="en-US" sz="1350" dirty="0">
                <a:hlinkClick r:id="rId3"/>
              </a:rPr>
              <a:t>http://localhost:49090/sum?p=100000000</a:t>
            </a:r>
            <a:endParaRPr lang="en-US" sz="1350" dirty="0"/>
          </a:p>
          <a:p>
            <a:pPr algn="ctr"/>
            <a:r>
              <a:rPr lang="en-US" sz="1350" dirty="0">
                <a:hlinkClick r:id="rId2"/>
              </a:rPr>
              <a:t>http://localhost:49090/sum?p=5</a:t>
            </a:r>
            <a:endParaRPr lang="en-US" sz="135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40061"/>
            <a:ext cx="2400300" cy="170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3556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telegraph.co.uk/multimedia/archive/02964/SoupNazi1_2964691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800" y="634604"/>
            <a:ext cx="6858000" cy="43131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67306" y="3816678"/>
            <a:ext cx="6856494" cy="1131079"/>
          </a:xfrm>
          <a:prstGeom prst="rect">
            <a:avLst/>
          </a:prstGeom>
          <a:solidFill>
            <a:schemeClr val="bg1">
              <a:lumMod val="75000"/>
            </a:schemeClr>
          </a:solidFill>
          <a:ln>
            <a:noFill/>
          </a:ln>
          <a:effectLst>
            <a:outerShdw blurRad="292100" dist="139700" dir="2700000" algn="tl" rotWithShape="0">
              <a:srgbClr val="333333">
                <a:alpha val="65000"/>
              </a:srgbClr>
            </a:outerShdw>
          </a:effectLst>
        </p:spPr>
        <p:txBody>
          <a:bodyPr wrap="square" rtlCol="0">
            <a:spAutoFit/>
          </a:bodyPr>
          <a:lstStyle/>
          <a:p>
            <a:pPr eaLnBrk="0" fontAlgn="base" hangingPunct="0">
              <a:spcBef>
                <a:spcPct val="0"/>
              </a:spcBef>
              <a:spcAft>
                <a:spcPct val="0"/>
              </a:spcAft>
            </a:pPr>
            <a:r>
              <a:rPr lang="en-US" sz="1350" dirty="0">
                <a:latin typeface="Source Code Pro"/>
              </a:rPr>
              <a:t>Function sum (p)</a:t>
            </a:r>
          </a:p>
          <a:p>
            <a:pPr eaLnBrk="0" fontAlgn="base" hangingPunct="0">
              <a:spcBef>
                <a:spcPct val="0"/>
              </a:spcBef>
              <a:spcAft>
                <a:spcPct val="0"/>
              </a:spcAft>
            </a:pPr>
            <a:r>
              <a:rPr lang="nn-NO" sz="1350" dirty="0">
                <a:latin typeface="Source Code Pro"/>
              </a:rPr>
              <a:t>	for (i=1;i&lt;=p;++i)</a:t>
            </a:r>
          </a:p>
          <a:p>
            <a:pPr eaLnBrk="0" fontAlgn="base" hangingPunct="0">
              <a:spcBef>
                <a:spcPct val="0"/>
              </a:spcBef>
              <a:spcAft>
                <a:spcPct val="0"/>
              </a:spcAft>
            </a:pPr>
            <a:r>
              <a:rPr lang="nn-NO" sz="1350" dirty="0">
                <a:latin typeface="Source Code Pro"/>
              </a:rPr>
              <a:t>	{</a:t>
            </a:r>
          </a:p>
          <a:p>
            <a:pPr eaLnBrk="0" fontAlgn="base" hangingPunct="0">
              <a:spcBef>
                <a:spcPct val="0"/>
              </a:spcBef>
              <a:spcAft>
                <a:spcPct val="0"/>
              </a:spcAft>
            </a:pPr>
            <a:r>
              <a:rPr lang="nn-NO" sz="1350" dirty="0">
                <a:latin typeface="Source Code Pro"/>
              </a:rPr>
              <a:t>		f=f+i;</a:t>
            </a:r>
          </a:p>
          <a:p>
            <a:pPr eaLnBrk="0" fontAlgn="base" hangingPunct="0">
              <a:spcBef>
                <a:spcPct val="0"/>
              </a:spcBef>
              <a:spcAft>
                <a:spcPct val="0"/>
              </a:spcAft>
            </a:pPr>
            <a:r>
              <a:rPr lang="nn-NO" sz="1350" dirty="0">
                <a:latin typeface="Source Code Pro"/>
              </a:rPr>
              <a:t>	}</a:t>
            </a:r>
            <a:endParaRPr lang="en-US" sz="1350" dirty="0">
              <a:latin typeface="Source Code Pro"/>
            </a:endParaRPr>
          </a:p>
        </p:txBody>
      </p:sp>
      <p:sp>
        <p:nvSpPr>
          <p:cNvPr id="6" name="Title 5"/>
          <p:cNvSpPr>
            <a:spLocks noGrp="1"/>
          </p:cNvSpPr>
          <p:nvPr>
            <p:ph type="title"/>
          </p:nvPr>
        </p:nvSpPr>
        <p:spPr/>
        <p:txBody>
          <a:bodyPr>
            <a:normAutofit fontScale="90000"/>
          </a:bodyPr>
          <a:lstStyle/>
          <a:p>
            <a:r>
              <a:rPr lang="en-US" dirty="0"/>
              <a:t>Denial of Service</a:t>
            </a:r>
            <a:br>
              <a:rPr lang="en-US" dirty="0"/>
            </a:br>
            <a:endParaRPr lang="en-US" dirty="0"/>
          </a:p>
        </p:txBody>
      </p:sp>
    </p:spTree>
    <p:extLst>
      <p:ext uri="{BB962C8B-B14F-4D97-AF65-F5344CB8AC3E}">
        <p14:creationId xmlns:p14="http://schemas.microsoft.com/office/powerpoint/2010/main" val="158173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65" y="0"/>
            <a:ext cx="8229600" cy="857250"/>
          </a:xfrm>
        </p:spPr>
        <p:txBody>
          <a:bodyPr/>
          <a:lstStyle/>
          <a:p>
            <a:r>
              <a:rPr lang="en-US" dirty="0" smtClean="0"/>
              <a:t>Node.js </a:t>
            </a:r>
            <a:r>
              <a:rPr lang="en-US" dirty="0" err="1" smtClean="0"/>
              <a:t>DoS</a:t>
            </a:r>
            <a:endParaRPr lang="en-US" dirty="0"/>
          </a:p>
        </p:txBody>
      </p:sp>
      <p:pic>
        <p:nvPicPr>
          <p:cNvPr id="5" name="3D4236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6751"/>
            <a:ext cx="9185722" cy="5126749"/>
          </a:xfrm>
          <a:prstGeom prst="rect">
            <a:avLst/>
          </a:prstGeom>
        </p:spPr>
      </p:pic>
    </p:spTree>
    <p:extLst>
      <p:ext uri="{BB962C8B-B14F-4D97-AF65-F5344CB8AC3E}">
        <p14:creationId xmlns:p14="http://schemas.microsoft.com/office/powerpoint/2010/main" val="3032407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7326" y="857250"/>
            <a:ext cx="6172200" cy="85725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endParaRPr lang="en-US" sz="2700" dirty="0">
              <a:solidFill>
                <a:schemeClr val="bg1"/>
              </a:solidFill>
            </a:endParaRPr>
          </a:p>
        </p:txBody>
      </p:sp>
      <p:sp>
        <p:nvSpPr>
          <p:cNvPr id="4" name="Slide Number Placeholder 3"/>
          <p:cNvSpPr txBox="1">
            <a:spLocks/>
          </p:cNvSpPr>
          <p:nvPr/>
        </p:nvSpPr>
        <p:spPr>
          <a:xfrm>
            <a:off x="6172200" y="5212556"/>
            <a:ext cx="16002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Calibri" charset="0"/>
                <a:ea typeface="MS PGothic" charset="0"/>
                <a:cs typeface="MS PGothic" charset="0"/>
              </a:defRPr>
            </a:lvl1pPr>
            <a:lvl2pPr marL="457200" algn="l" rtl="0" fontAlgn="base">
              <a:spcBef>
                <a:spcPct val="0"/>
              </a:spcBef>
              <a:spcAft>
                <a:spcPct val="0"/>
              </a:spcAft>
              <a:defRPr kern="1200">
                <a:solidFill>
                  <a:schemeClr val="tx1"/>
                </a:solidFill>
                <a:latin typeface="Calibri" charset="0"/>
                <a:ea typeface="MS PGothic" charset="0"/>
                <a:cs typeface="MS PGothic" charset="0"/>
              </a:defRPr>
            </a:lvl2pPr>
            <a:lvl3pPr marL="914400" algn="l" rtl="0" fontAlgn="base">
              <a:spcBef>
                <a:spcPct val="0"/>
              </a:spcBef>
              <a:spcAft>
                <a:spcPct val="0"/>
              </a:spcAft>
              <a:defRPr kern="1200">
                <a:solidFill>
                  <a:schemeClr val="tx1"/>
                </a:solidFill>
                <a:latin typeface="Calibri" charset="0"/>
                <a:ea typeface="MS PGothic" charset="0"/>
                <a:cs typeface="MS PGothic" charset="0"/>
              </a:defRPr>
            </a:lvl3pPr>
            <a:lvl4pPr marL="1371600" algn="l" rtl="0" fontAlgn="base">
              <a:spcBef>
                <a:spcPct val="0"/>
              </a:spcBef>
              <a:spcAft>
                <a:spcPct val="0"/>
              </a:spcAft>
              <a:defRPr kern="1200">
                <a:solidFill>
                  <a:schemeClr val="tx1"/>
                </a:solidFill>
                <a:latin typeface="Calibri" charset="0"/>
                <a:ea typeface="MS PGothic" charset="0"/>
                <a:cs typeface="MS PGothic" charset="0"/>
              </a:defRPr>
            </a:lvl4pPr>
            <a:lvl5pPr marL="1828800" algn="l"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fld id="{F56C8676-1494-424A-9EE1-69F4EB666BA8}" type="slidenum">
              <a:rPr lang="en-US" sz="1350">
                <a:solidFill>
                  <a:schemeClr val="bg1"/>
                </a:solidFill>
              </a:rPr>
              <a:pPr/>
              <a:t>26</a:t>
            </a:fld>
            <a:endParaRPr lang="en-US" sz="1350" dirty="0">
              <a:solidFill>
                <a:schemeClr val="bg1"/>
              </a:solidFill>
            </a:endParaRPr>
          </a:p>
        </p:txBody>
      </p:sp>
      <p:pic>
        <p:nvPicPr>
          <p:cNvPr id="5" name="Picture 4"/>
          <p:cNvPicPr>
            <a:picLocks noChangeAspect="1"/>
          </p:cNvPicPr>
          <p:nvPr/>
        </p:nvPicPr>
        <p:blipFill>
          <a:blip r:embed="rId2"/>
          <a:stretch>
            <a:fillRect/>
          </a:stretch>
        </p:blipFill>
        <p:spPr>
          <a:xfrm>
            <a:off x="0" y="2201456"/>
            <a:ext cx="6800850" cy="42627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656279" y="4822109"/>
            <a:ext cx="5487721" cy="300082"/>
          </a:xfrm>
          <a:prstGeom prst="rect">
            <a:avLst/>
          </a:prstGeom>
          <a:solidFill>
            <a:srgbClr val="FFFFFF"/>
          </a:solidFill>
          <a:ln>
            <a:noFill/>
          </a:ln>
          <a:effectLst>
            <a:outerShdw blurRad="292100" dist="139700" dir="2700000" algn="tl" rotWithShape="0">
              <a:srgbClr val="333333">
                <a:alpha val="65000"/>
              </a:srgbClr>
            </a:outerShdw>
          </a:effectLst>
        </p:spPr>
        <p:txBody>
          <a:bodyPr wrap="none">
            <a:spAutoFit/>
          </a:bodyPr>
          <a:lstStyle/>
          <a:p>
            <a:pPr marL="214313" indent="-214313">
              <a:buFont typeface="Arial" panose="020B0604020202020204" pitchFamily="34" charset="0"/>
              <a:buChar char="•"/>
            </a:pPr>
            <a:r>
              <a:rPr lang="en-US" sz="1350" dirty="0">
                <a:solidFill>
                  <a:schemeClr val="bg1"/>
                </a:solidFill>
                <a:hlinkClick r:id="rId3"/>
              </a:rPr>
              <a:t>http://blog.websecurify.com/2014/08/hacking-nodejs-and-mongodb.html</a:t>
            </a:r>
            <a:r>
              <a:rPr lang="en-US" sz="1350" dirty="0">
                <a:solidFill>
                  <a:schemeClr val="bg1"/>
                </a:solidFill>
              </a:rPr>
              <a:t> </a:t>
            </a:r>
          </a:p>
        </p:txBody>
      </p:sp>
      <p:sp>
        <p:nvSpPr>
          <p:cNvPr id="7" name="Rectangle 6"/>
          <p:cNvSpPr/>
          <p:nvPr/>
        </p:nvSpPr>
        <p:spPr>
          <a:xfrm>
            <a:off x="0" y="3395001"/>
            <a:ext cx="6858000" cy="300082"/>
          </a:xfrm>
          <a:prstGeom prst="rect">
            <a:avLst/>
          </a:prstGeom>
          <a:solidFill>
            <a:srgbClr val="FFFFFF"/>
          </a:solidFill>
          <a:ln>
            <a:noFill/>
          </a:ln>
          <a:effectLst>
            <a:outerShdw blurRad="292100" dist="139700" dir="2700000" algn="tl" rotWithShape="0">
              <a:srgbClr val="333333">
                <a:alpha val="65000"/>
              </a:srgbClr>
            </a:outerShdw>
          </a:effectLst>
        </p:spPr>
        <p:txBody>
          <a:bodyPr wrap="square">
            <a:spAutoFit/>
          </a:bodyPr>
          <a:lstStyle/>
          <a:p>
            <a:r>
              <a:rPr lang="en-US" sz="1350" dirty="0"/>
              <a:t>http:///server/page?user[$gt]=a&amp;pass[$gt]=a</a:t>
            </a:r>
          </a:p>
        </p:txBody>
      </p:sp>
      <p:sp>
        <p:nvSpPr>
          <p:cNvPr id="8" name="Title 7"/>
          <p:cNvSpPr>
            <a:spLocks noGrp="1"/>
          </p:cNvSpPr>
          <p:nvPr>
            <p:ph type="title"/>
          </p:nvPr>
        </p:nvSpPr>
        <p:spPr/>
        <p:txBody>
          <a:bodyPr/>
          <a:lstStyle/>
          <a:p>
            <a:r>
              <a:rPr lang="en-US" dirty="0"/>
              <a:t>JSON-based SQL Injection</a:t>
            </a:r>
          </a:p>
        </p:txBody>
      </p:sp>
      <p:sp>
        <p:nvSpPr>
          <p:cNvPr id="9" name="Content Placeholder 8"/>
          <p:cNvSpPr>
            <a:spLocks noGrp="1"/>
          </p:cNvSpPr>
          <p:nvPr>
            <p:ph idx="1"/>
          </p:nvPr>
        </p:nvSpPr>
        <p:spPr>
          <a:xfrm>
            <a:off x="457200" y="1200150"/>
            <a:ext cx="8229600" cy="2104486"/>
          </a:xfrm>
        </p:spPr>
        <p:txBody>
          <a:bodyPr>
            <a:normAutofit lnSpcReduction="10000"/>
          </a:bodyPr>
          <a:lstStyle/>
          <a:p>
            <a:r>
              <a:rPr lang="en-US" dirty="0"/>
              <a:t>Node.JS, being a JSON based language, can accept JSON values for the .find method:</a:t>
            </a:r>
          </a:p>
          <a:p>
            <a:endParaRPr lang="en-US" dirty="0"/>
          </a:p>
          <a:p>
            <a:endParaRPr lang="en-US" dirty="0"/>
          </a:p>
          <a:p>
            <a:r>
              <a:rPr lang="en-US" dirty="0"/>
              <a:t>A user can bypass it by </a:t>
            </a:r>
            <a:r>
              <a:rPr lang="en-US" dirty="0" smtClean="0"/>
              <a:t>sending</a:t>
            </a:r>
            <a:endParaRPr lang="en-US" dirty="0"/>
          </a:p>
        </p:txBody>
      </p:sp>
    </p:spTree>
    <p:extLst>
      <p:ext uri="{BB962C8B-B14F-4D97-AF65-F5344CB8AC3E}">
        <p14:creationId xmlns:p14="http://schemas.microsoft.com/office/powerpoint/2010/main" val="3436198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9C67AB-B614-C742-93A2-1DCA2D6D2270}" type="slidenum">
              <a:rPr lang="en-US" smtClean="0"/>
              <a:pPr/>
              <a:t>27</a:t>
            </a:fld>
            <a:endParaRPr lang="en-US" dirty="0"/>
          </a:p>
        </p:txBody>
      </p:sp>
      <p:pic>
        <p:nvPicPr>
          <p:cNvPr id="6" name="8B096E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081105" cy="5143500"/>
          </a:xfrm>
          <a:prstGeom prst="rect">
            <a:avLst/>
          </a:prstGeom>
        </p:spPr>
      </p:pic>
    </p:spTree>
    <p:extLst>
      <p:ext uri="{BB962C8B-B14F-4D97-AF65-F5344CB8AC3E}">
        <p14:creationId xmlns:p14="http://schemas.microsoft.com/office/powerpoint/2010/main" val="34877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05822" y="4638510"/>
            <a:ext cx="6172200" cy="85725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300" dirty="0" smtClean="0">
                <a:solidFill>
                  <a:schemeClr val="bg1"/>
                </a:solidFill>
              </a:rPr>
              <a:t>JSON-base SQL Injection</a:t>
            </a:r>
            <a:endParaRPr lang="en-US" sz="3300" dirty="0">
              <a:solidFill>
                <a:schemeClr val="bg1"/>
              </a:solidFill>
            </a:endParaRPr>
          </a:p>
        </p:txBody>
      </p:sp>
      <p:sp>
        <p:nvSpPr>
          <p:cNvPr id="11" name="TextBox 10"/>
          <p:cNvSpPr txBox="1"/>
          <p:nvPr/>
        </p:nvSpPr>
        <p:spPr>
          <a:xfrm>
            <a:off x="457200" y="1375740"/>
            <a:ext cx="3589444" cy="300082"/>
          </a:xfrm>
          <a:prstGeom prst="rect">
            <a:avLst/>
          </a:prstGeom>
          <a:ln>
            <a:noFill/>
          </a:ln>
          <a:effectLst>
            <a:outerShdw blurRad="292100" dist="139700" dir="2700000" algn="tl" rotWithShape="0">
              <a:srgbClr val="333333">
                <a:alpha val="65000"/>
              </a:srgbClr>
            </a:outerShdw>
          </a:effectLst>
        </p:spPr>
        <p:txBody>
          <a:bodyPr wrap="none" rtlCol="0">
            <a:spAutoFit/>
          </a:bodyPr>
          <a:lstStyle>
            <a:defPPr>
              <a:defRPr lang="en-US"/>
            </a:defPPr>
            <a:lvl1pPr>
              <a:defRPr>
                <a:solidFill>
                  <a:srgbClr val="000000"/>
                </a:solidFill>
                <a:highlight>
                  <a:srgbClr val="FFFFFF"/>
                </a:highlight>
                <a:latin typeface="Consolas" panose="020B0609020204030204" pitchFamily="49" charset="0"/>
              </a:defRPr>
            </a:lvl1pPr>
          </a:lstStyle>
          <a:p>
            <a:r>
              <a:rPr lang="en-US" sz="1350" dirty="0" err="1"/>
              <a:t>db.users.find</a:t>
            </a:r>
            <a:r>
              <a:rPr lang="en-US" sz="1350" dirty="0"/>
              <a:t>({username: username});</a:t>
            </a:r>
          </a:p>
        </p:txBody>
      </p:sp>
      <p:sp>
        <p:nvSpPr>
          <p:cNvPr id="7" name="Rectangle 6"/>
          <p:cNvSpPr/>
          <p:nvPr/>
        </p:nvSpPr>
        <p:spPr>
          <a:xfrm>
            <a:off x="457200" y="1837435"/>
            <a:ext cx="6000750" cy="323165"/>
          </a:xfrm>
          <a:prstGeom prst="rect">
            <a:avLst/>
          </a:prstGeom>
          <a:ln>
            <a:noFill/>
          </a:ln>
          <a:effectLst>
            <a:outerShdw blurRad="292100" dist="139700" dir="2700000" algn="tl" rotWithShape="0">
              <a:srgbClr val="333333">
                <a:alpha val="65000"/>
              </a:srgbClr>
            </a:outerShdw>
          </a:effectLst>
        </p:spPr>
        <p:txBody>
          <a:bodyPr wrap="square">
            <a:spAutoFit/>
          </a:bodyPr>
          <a:lstStyle/>
          <a:p>
            <a:r>
              <a:rPr lang="en-US" sz="1500" dirty="0" err="1">
                <a:solidFill>
                  <a:srgbClr val="000000"/>
                </a:solidFill>
                <a:highlight>
                  <a:srgbClr val="FFFFFF"/>
                </a:highlight>
                <a:latin typeface="Consolas" panose="020B0609020204030204" pitchFamily="49" charset="0"/>
              </a:rPr>
              <a:t>bcrypt.compare</a:t>
            </a:r>
            <a:r>
              <a:rPr lang="en-US" sz="1500" dirty="0">
                <a:solidFill>
                  <a:srgbClr val="000000"/>
                </a:solidFill>
                <a:highlight>
                  <a:srgbClr val="FFFFFF"/>
                </a:highlight>
                <a:latin typeface="Consolas" panose="020B0609020204030204" pitchFamily="49" charset="0"/>
              </a:rPr>
              <a:t>(</a:t>
            </a:r>
            <a:r>
              <a:rPr lang="en-US" sz="1500" dirty="0" err="1">
                <a:solidFill>
                  <a:srgbClr val="000000"/>
                </a:solidFill>
                <a:highlight>
                  <a:srgbClr val="FFFFFF"/>
                </a:highlight>
                <a:latin typeface="Consolas" panose="020B0609020204030204" pitchFamily="49" charset="0"/>
              </a:rPr>
              <a:t>candidatePassword</a:t>
            </a:r>
            <a:r>
              <a:rPr lang="en-US" sz="1500" dirty="0">
                <a:solidFill>
                  <a:srgbClr val="000000"/>
                </a:solidFill>
                <a:highlight>
                  <a:srgbClr val="FFFFFF"/>
                </a:highlight>
                <a:latin typeface="Consolas" panose="020B0609020204030204" pitchFamily="49" charset="0"/>
              </a:rPr>
              <a:t>, password, </a:t>
            </a:r>
            <a:r>
              <a:rPr lang="en-US" sz="1500" dirty="0" err="1">
                <a:solidFill>
                  <a:srgbClr val="000000"/>
                </a:solidFill>
                <a:highlight>
                  <a:srgbClr val="FFFFFF"/>
                </a:highlight>
                <a:latin typeface="Consolas" panose="020B0609020204030204" pitchFamily="49" charset="0"/>
              </a:rPr>
              <a:t>cb</a:t>
            </a:r>
            <a:r>
              <a:rPr lang="en-US" sz="1500" dirty="0">
                <a:solidFill>
                  <a:srgbClr val="000000"/>
                </a:solidFill>
                <a:highlight>
                  <a:srgbClr val="FFFFFF"/>
                </a:highlight>
                <a:latin typeface="Consolas" panose="020B0609020204030204" pitchFamily="49" charset="0"/>
              </a:rPr>
              <a:t>);</a:t>
            </a:r>
          </a:p>
        </p:txBody>
      </p:sp>
      <p:sp>
        <p:nvSpPr>
          <p:cNvPr id="2" name="Title 1"/>
          <p:cNvSpPr>
            <a:spLocks noGrp="1"/>
          </p:cNvSpPr>
          <p:nvPr>
            <p:ph type="title"/>
          </p:nvPr>
        </p:nvSpPr>
        <p:spPr>
          <a:xfrm>
            <a:off x="457200" y="457050"/>
            <a:ext cx="8229600" cy="857250"/>
          </a:xfrm>
        </p:spPr>
        <p:txBody>
          <a:bodyPr>
            <a:normAutofit/>
          </a:bodyPr>
          <a:lstStyle/>
          <a:p>
            <a:r>
              <a:rPr lang="en-US" dirty="0" err="1" smtClean="0"/>
              <a:t>ReDoS</a:t>
            </a:r>
            <a:endParaRPr lang="en-US" dirty="0"/>
          </a:p>
        </p:txBody>
      </p:sp>
      <p:sp>
        <p:nvSpPr>
          <p:cNvPr id="3" name="Content Placeholder 2"/>
          <p:cNvSpPr>
            <a:spLocks noGrp="1"/>
          </p:cNvSpPr>
          <p:nvPr>
            <p:ph idx="1"/>
          </p:nvPr>
        </p:nvSpPr>
        <p:spPr>
          <a:xfrm>
            <a:off x="299318" y="2318223"/>
            <a:ext cx="8844682" cy="2143865"/>
          </a:xfrm>
        </p:spPr>
        <p:txBody>
          <a:bodyPr>
            <a:noAutofit/>
          </a:bodyPr>
          <a:lstStyle/>
          <a:p>
            <a:r>
              <a:rPr lang="en-US" sz="1800" dirty="0"/>
              <a:t>This can lead to Regular Expression Denial of Service through the {“username”: {“$regex”: </a:t>
            </a:r>
            <a:r>
              <a:rPr lang="en-US" sz="1800" dirty="0" smtClean="0"/>
              <a:t>“……..}}</a:t>
            </a:r>
          </a:p>
          <a:p>
            <a:r>
              <a:rPr lang="en-US" sz="1800" dirty="0" smtClean="0"/>
              <a:t>So </a:t>
            </a:r>
            <a:r>
              <a:rPr lang="en-US" sz="1800" dirty="0"/>
              <a:t>always validate the input length, structure and permitted characters</a:t>
            </a:r>
          </a:p>
          <a:p>
            <a:r>
              <a:rPr lang="en-US" sz="1800" dirty="0" smtClean="0"/>
              <a:t>Remembering </a:t>
            </a:r>
            <a:r>
              <a:rPr lang="en-US" sz="1800" dirty="0"/>
              <a:t>that Node.js is highly sensitive to CPU-intensive tasks, and there’s a single thread for user-code – </a:t>
            </a:r>
            <a:r>
              <a:rPr lang="en-US" sz="1800" dirty="0" err="1"/>
              <a:t>ReDoS</a:t>
            </a:r>
            <a:r>
              <a:rPr lang="en-US" sz="1800" dirty="0"/>
              <a:t> is really bad</a:t>
            </a:r>
          </a:p>
          <a:p>
            <a:endParaRPr lang="en-US" sz="1800" dirty="0"/>
          </a:p>
        </p:txBody>
      </p:sp>
    </p:spTree>
    <p:extLst>
      <p:ext uri="{BB962C8B-B14F-4D97-AF65-F5344CB8AC3E}">
        <p14:creationId xmlns:p14="http://schemas.microsoft.com/office/powerpoint/2010/main" val="14065636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3" y="1446460"/>
            <a:ext cx="7772400" cy="742950"/>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Re-Dos Demo</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85838" y="2014934"/>
            <a:ext cx="7575550" cy="2123658"/>
          </a:xfrm>
          <a:prstGeom prst="rect">
            <a:avLst/>
          </a:prstGeom>
          <a:solidFill>
            <a:schemeClr val="bg1">
              <a:lumMod val="85000"/>
            </a:schemeClr>
          </a:solidFill>
        </p:spPr>
        <p:txBody>
          <a:bodyPr wrap="square">
            <a:spAutoFit/>
          </a:bodyPr>
          <a:lstStyle>
            <a:defPPr>
              <a:defRPr lang="en-US"/>
            </a:defPPr>
            <a:lvl1pPr>
              <a:defRPr i="1"/>
            </a:lvl1pPr>
          </a:lstStyle>
          <a:p>
            <a:r>
              <a:rPr lang="en-US" sz="825" dirty="0"/>
              <a:t>http://localhost:49090/?user=admin&amp;pass[$rege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a:t>
            </a:r>
          </a:p>
          <a:p>
            <a:endParaRPr lang="en-US" sz="825" dirty="0"/>
          </a:p>
        </p:txBody>
      </p:sp>
    </p:spTree>
    <p:extLst>
      <p:ext uri="{BB962C8B-B14F-4D97-AF65-F5344CB8AC3E}">
        <p14:creationId xmlns:p14="http://schemas.microsoft.com/office/powerpoint/2010/main" val="2599401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728" y="2099591"/>
            <a:ext cx="7598072" cy="584403"/>
          </a:xfrm>
        </p:spPr>
        <p:txBody>
          <a:bodyPr>
            <a:noAutofit/>
          </a:bodyPr>
          <a:lstStyle/>
          <a:p>
            <a:pPr marL="0" indent="0">
              <a:buNone/>
            </a:pPr>
            <a:r>
              <a:rPr lang="en-US" dirty="0" smtClean="0"/>
              <a:t>When was OWASP Top 10 published for the first time?</a:t>
            </a:r>
          </a:p>
          <a:p>
            <a:endParaRPr lang="en-US" dirty="0"/>
          </a:p>
          <a:p>
            <a:endParaRPr lang="en-US" dirty="0"/>
          </a:p>
        </p:txBody>
      </p:sp>
      <p:sp>
        <p:nvSpPr>
          <p:cNvPr id="5" name="Slide Number Placeholder 4"/>
          <p:cNvSpPr>
            <a:spLocks noGrp="1"/>
          </p:cNvSpPr>
          <p:nvPr>
            <p:ph type="sldNum" sz="quarter" idx="12"/>
          </p:nvPr>
        </p:nvSpPr>
        <p:spPr/>
        <p:txBody>
          <a:bodyPr/>
          <a:lstStyle/>
          <a:p>
            <a:fld id="{BE9C67AB-B614-C742-93A2-1DCA2D6D2270}" type="slidenum">
              <a:rPr lang="en-US" smtClean="0"/>
              <a:pPr/>
              <a:t>3</a:t>
            </a:fld>
            <a:endParaRPr lang="en-US" dirty="0"/>
          </a:p>
        </p:txBody>
      </p:sp>
    </p:spTree>
    <p:extLst>
      <p:ext uri="{BB962C8B-B14F-4D97-AF65-F5344CB8AC3E}">
        <p14:creationId xmlns:p14="http://schemas.microsoft.com/office/powerpoint/2010/main" val="2276902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823"/>
            <a:ext cx="8229600" cy="857250"/>
          </a:xfrm>
        </p:spPr>
        <p:txBody>
          <a:bodyPr>
            <a:normAutofit/>
          </a:bodyPr>
          <a:lstStyle/>
          <a:p>
            <a:r>
              <a:rPr lang="en-US" sz="2800" dirty="0" smtClean="0"/>
              <a:t>Some Key Takeaways</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8313753"/>
              </p:ext>
            </p:extLst>
          </p:nvPr>
        </p:nvGraphicFramePr>
        <p:xfrm>
          <a:off x="171450" y="1063229"/>
          <a:ext cx="8915400" cy="3335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57539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9C67AB-B614-C742-93A2-1DCA2D6D2270}" type="slidenum">
              <a:rPr lang="en-US" smtClean="0"/>
              <a:pPr/>
              <a:t>31</a:t>
            </a:fld>
            <a:endParaRPr lang="en-US" dirty="0"/>
          </a:p>
        </p:txBody>
      </p:sp>
      <p:sp>
        <p:nvSpPr>
          <p:cNvPr id="6" name="Content Placeholder 3"/>
          <p:cNvSpPr>
            <a:spLocks noGrp="1"/>
          </p:cNvSpPr>
          <p:nvPr>
            <p:ph idx="1"/>
          </p:nvPr>
        </p:nvSpPr>
        <p:spPr>
          <a:xfrm>
            <a:off x="2745765" y="1636094"/>
            <a:ext cx="3877797" cy="717175"/>
          </a:xfrm>
        </p:spPr>
        <p:txBody>
          <a:bodyPr>
            <a:noAutofit/>
          </a:bodyPr>
          <a:lstStyle/>
          <a:p>
            <a:pPr marL="0" indent="0">
              <a:buNone/>
            </a:pPr>
            <a:r>
              <a:rPr lang="en-US" sz="4400" b="1" dirty="0" smtClean="0">
                <a:latin typeface="Tahoma" panose="020B0604030504040204" pitchFamily="34" charset="0"/>
                <a:ea typeface="Tahoma" panose="020B0604030504040204" pitchFamily="34" charset="0"/>
                <a:cs typeface="Tahoma" panose="020B0604030504040204" pitchFamily="34" charset="0"/>
              </a:rPr>
              <a:t>Questions</a:t>
            </a:r>
            <a:r>
              <a:rPr lang="en-US" sz="4400" dirty="0" smtClean="0">
                <a:latin typeface="Tahoma" panose="020B0604030504040204" pitchFamily="34" charset="0"/>
                <a:ea typeface="Tahoma" panose="020B0604030504040204" pitchFamily="34" charset="0"/>
                <a:cs typeface="Tahoma" panose="020B0604030504040204" pitchFamily="34" charset="0"/>
              </a:rPr>
              <a:t>?</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p:cNvSpPr txBox="1">
            <a:spLocks/>
          </p:cNvSpPr>
          <p:nvPr/>
        </p:nvSpPr>
        <p:spPr>
          <a:xfrm>
            <a:off x="3293745" y="2738067"/>
            <a:ext cx="3500493" cy="3585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139FE9"/>
              </a:buClr>
              <a:buFont typeface="Courier New" panose="02070309020205020404" pitchFamily="49" charset="0"/>
              <a:buChar char="o"/>
              <a:defRPr lang="en-US" sz="2400" kern="1200" dirty="0" smtClean="0">
                <a:solidFill>
                  <a:schemeClr val="bg1"/>
                </a:solidFill>
                <a:latin typeface="Tahoma"/>
                <a:ea typeface="+mn-ea"/>
                <a:cs typeface="Arial Hebrew Light"/>
              </a:defRPr>
            </a:lvl1pPr>
            <a:lvl2pPr marL="800100" indent="-342900" algn="l" defTabSz="457200" rtl="0" eaLnBrk="1" latinLnBrk="0" hangingPunct="1">
              <a:spcBef>
                <a:spcPct val="20000"/>
              </a:spcBef>
              <a:buClr>
                <a:srgbClr val="139FE9"/>
              </a:buClr>
              <a:buFont typeface="Arial" panose="020B0604020202020204" pitchFamily="34" charset="0"/>
              <a:buChar char="•"/>
              <a:defRPr lang="en-US" sz="2000" kern="1200" dirty="0" smtClean="0">
                <a:solidFill>
                  <a:schemeClr val="bg1"/>
                </a:solidFill>
                <a:latin typeface="Tahoma"/>
                <a:ea typeface="+mn-ea"/>
                <a:cs typeface="Arial Hebrew Light"/>
              </a:defRPr>
            </a:lvl2pPr>
            <a:lvl3pPr marL="1143000" indent="-228600" algn="l" defTabSz="457200" rtl="0" eaLnBrk="1" latinLnBrk="0" hangingPunct="1">
              <a:spcBef>
                <a:spcPct val="20000"/>
              </a:spcBef>
              <a:buClr>
                <a:srgbClr val="139FE9"/>
              </a:buClr>
              <a:buFont typeface="Courier New" panose="02070309020205020404" pitchFamily="49" charset="0"/>
              <a:buChar char="o"/>
              <a:defRPr lang="en-US" sz="2400" kern="1200" dirty="0" smtClean="0">
                <a:solidFill>
                  <a:schemeClr val="tx1">
                    <a:lumMod val="75000"/>
                    <a:lumOff val="25000"/>
                  </a:schemeClr>
                </a:solidFill>
                <a:latin typeface="Tahoma"/>
                <a:ea typeface="+mn-ea"/>
                <a:cs typeface="Arial Hebrew Light"/>
              </a:defRPr>
            </a:lvl3pPr>
            <a:lvl4pPr marL="1600200" indent="-228600" algn="l" defTabSz="457200" rtl="0" eaLnBrk="1" latinLnBrk="0" hangingPunct="1">
              <a:spcBef>
                <a:spcPct val="20000"/>
              </a:spcBef>
              <a:buClr>
                <a:srgbClr val="139FE9"/>
              </a:buClr>
              <a:buFont typeface="Courier New" panose="02070309020205020404" pitchFamily="49" charset="0"/>
              <a:buChar char="o"/>
              <a:defRPr lang="en-US" sz="2400" kern="1200" dirty="0" smtClean="0">
                <a:solidFill>
                  <a:schemeClr val="tx1">
                    <a:lumMod val="75000"/>
                    <a:lumOff val="25000"/>
                  </a:schemeClr>
                </a:solidFill>
                <a:latin typeface="Tahoma"/>
                <a:ea typeface="+mn-ea"/>
                <a:cs typeface="Arial Hebrew Light"/>
              </a:defRPr>
            </a:lvl4pPr>
            <a:lvl5pPr marL="2057400" indent="-228600" algn="l" defTabSz="457200" rtl="0" eaLnBrk="1" latinLnBrk="0" hangingPunct="1">
              <a:spcBef>
                <a:spcPct val="20000"/>
              </a:spcBef>
              <a:buClr>
                <a:srgbClr val="139FE9"/>
              </a:buClr>
              <a:buFont typeface="Courier New" panose="02070309020205020404" pitchFamily="49" charset="0"/>
              <a:buChar char="o"/>
              <a:defRPr lang="en-US" sz="2400" kern="1200" dirty="0">
                <a:solidFill>
                  <a:schemeClr val="tx1">
                    <a:lumMod val="75000"/>
                    <a:lumOff val="25000"/>
                  </a:schemeClr>
                </a:solidFill>
                <a:latin typeface="Tahoma"/>
                <a:ea typeface="+mn-ea"/>
                <a:cs typeface="Arial Hebrew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Courier New" panose="02070309020205020404" pitchFamily="49" charset="0"/>
              <a:buNone/>
            </a:pPr>
            <a:r>
              <a:rPr lang="en-US" sz="11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amit.ashbel@checkmarx.com</a:t>
            </a:r>
          </a:p>
          <a:p>
            <a:pPr marL="0" indent="0">
              <a:buFont typeface="Courier New" panose="02070309020205020404" pitchFamily="49" charset="0"/>
              <a:buNone/>
            </a:pP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http://icons.iconarchive.com/icons/graphicloads/100-flat-2/256/email-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3958" y="2750478"/>
            <a:ext cx="304615" cy="2521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cdn1.iconfinder.com/data/icons/iconza-circle-social/64/697029-twitter-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399" y="3427092"/>
            <a:ext cx="402624" cy="33324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p:cNvSpPr txBox="1">
            <a:spLocks/>
          </p:cNvSpPr>
          <p:nvPr/>
        </p:nvSpPr>
        <p:spPr>
          <a:xfrm>
            <a:off x="3293745" y="3455241"/>
            <a:ext cx="3500493" cy="3585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139FE9"/>
              </a:buClr>
              <a:buFont typeface="Courier New" panose="02070309020205020404" pitchFamily="49" charset="0"/>
              <a:buChar char="o"/>
              <a:defRPr lang="en-US" sz="2400" kern="1200" dirty="0" smtClean="0">
                <a:solidFill>
                  <a:schemeClr val="bg1"/>
                </a:solidFill>
                <a:latin typeface="Tahoma"/>
                <a:ea typeface="+mn-ea"/>
                <a:cs typeface="Arial Hebrew Light"/>
              </a:defRPr>
            </a:lvl1pPr>
            <a:lvl2pPr marL="800100" indent="-342900" algn="l" defTabSz="457200" rtl="0" eaLnBrk="1" latinLnBrk="0" hangingPunct="1">
              <a:spcBef>
                <a:spcPct val="20000"/>
              </a:spcBef>
              <a:buClr>
                <a:srgbClr val="139FE9"/>
              </a:buClr>
              <a:buFont typeface="Arial" panose="020B0604020202020204" pitchFamily="34" charset="0"/>
              <a:buChar char="•"/>
              <a:defRPr lang="en-US" sz="2000" kern="1200" dirty="0" smtClean="0">
                <a:solidFill>
                  <a:schemeClr val="bg1"/>
                </a:solidFill>
                <a:latin typeface="Tahoma"/>
                <a:ea typeface="+mn-ea"/>
                <a:cs typeface="Arial Hebrew Light"/>
              </a:defRPr>
            </a:lvl2pPr>
            <a:lvl3pPr marL="1143000" indent="-228600" algn="l" defTabSz="457200" rtl="0" eaLnBrk="1" latinLnBrk="0" hangingPunct="1">
              <a:spcBef>
                <a:spcPct val="20000"/>
              </a:spcBef>
              <a:buClr>
                <a:srgbClr val="139FE9"/>
              </a:buClr>
              <a:buFont typeface="Courier New" panose="02070309020205020404" pitchFamily="49" charset="0"/>
              <a:buChar char="o"/>
              <a:defRPr lang="en-US" sz="2400" kern="1200" dirty="0" smtClean="0">
                <a:solidFill>
                  <a:schemeClr val="tx1">
                    <a:lumMod val="75000"/>
                    <a:lumOff val="25000"/>
                  </a:schemeClr>
                </a:solidFill>
                <a:latin typeface="Tahoma"/>
                <a:ea typeface="+mn-ea"/>
                <a:cs typeface="Arial Hebrew Light"/>
              </a:defRPr>
            </a:lvl3pPr>
            <a:lvl4pPr marL="1600200" indent="-228600" algn="l" defTabSz="457200" rtl="0" eaLnBrk="1" latinLnBrk="0" hangingPunct="1">
              <a:spcBef>
                <a:spcPct val="20000"/>
              </a:spcBef>
              <a:buClr>
                <a:srgbClr val="139FE9"/>
              </a:buClr>
              <a:buFont typeface="Courier New" panose="02070309020205020404" pitchFamily="49" charset="0"/>
              <a:buChar char="o"/>
              <a:defRPr lang="en-US" sz="2400" kern="1200" dirty="0" smtClean="0">
                <a:solidFill>
                  <a:schemeClr val="tx1">
                    <a:lumMod val="75000"/>
                    <a:lumOff val="25000"/>
                  </a:schemeClr>
                </a:solidFill>
                <a:latin typeface="Tahoma"/>
                <a:ea typeface="+mn-ea"/>
                <a:cs typeface="Arial Hebrew Light"/>
              </a:defRPr>
            </a:lvl4pPr>
            <a:lvl5pPr marL="2057400" indent="-228600" algn="l" defTabSz="457200" rtl="0" eaLnBrk="1" latinLnBrk="0" hangingPunct="1">
              <a:spcBef>
                <a:spcPct val="20000"/>
              </a:spcBef>
              <a:buClr>
                <a:srgbClr val="139FE9"/>
              </a:buClr>
              <a:buFont typeface="Courier New" panose="02070309020205020404" pitchFamily="49" charset="0"/>
              <a:buChar char="o"/>
              <a:defRPr lang="en-US" sz="2400" kern="1200" dirty="0">
                <a:solidFill>
                  <a:schemeClr val="tx1">
                    <a:lumMod val="75000"/>
                    <a:lumOff val="25000"/>
                  </a:schemeClr>
                </a:solidFill>
                <a:latin typeface="Tahoma"/>
                <a:ea typeface="+mn-ea"/>
                <a:cs typeface="Arial Hebrew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Courier New" panose="02070309020205020404" pitchFamily="49" charset="0"/>
              <a:buNone/>
            </a:pPr>
            <a:r>
              <a:rPr lang="en-US" sz="11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11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aashbel</a:t>
            </a:r>
            <a:endParaRPr lang="en-US" sz="11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6" descr="http://icons.iconarchive.com/icons/martz90/circle/512/linkedin-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3957" y="3108717"/>
            <a:ext cx="305457" cy="25282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3"/>
          <p:cNvSpPr txBox="1">
            <a:spLocks/>
          </p:cNvSpPr>
          <p:nvPr/>
        </p:nvSpPr>
        <p:spPr>
          <a:xfrm>
            <a:off x="3307344" y="3096654"/>
            <a:ext cx="1445323" cy="3585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139FE9"/>
              </a:buClr>
              <a:buFont typeface="Courier New" panose="02070309020205020404" pitchFamily="49" charset="0"/>
              <a:buChar char="o"/>
              <a:defRPr lang="en-US" sz="2400" kern="1200" dirty="0" smtClean="0">
                <a:solidFill>
                  <a:schemeClr val="bg1"/>
                </a:solidFill>
                <a:latin typeface="Tahoma"/>
                <a:ea typeface="+mn-ea"/>
                <a:cs typeface="Arial Hebrew Light"/>
              </a:defRPr>
            </a:lvl1pPr>
            <a:lvl2pPr marL="800100" indent="-342900" algn="l" defTabSz="457200" rtl="0" eaLnBrk="1" latinLnBrk="0" hangingPunct="1">
              <a:spcBef>
                <a:spcPct val="20000"/>
              </a:spcBef>
              <a:buClr>
                <a:srgbClr val="139FE9"/>
              </a:buClr>
              <a:buFont typeface="Arial" panose="020B0604020202020204" pitchFamily="34" charset="0"/>
              <a:buChar char="•"/>
              <a:defRPr lang="en-US" sz="2000" kern="1200" dirty="0" smtClean="0">
                <a:solidFill>
                  <a:schemeClr val="bg1"/>
                </a:solidFill>
                <a:latin typeface="Tahoma"/>
                <a:ea typeface="+mn-ea"/>
                <a:cs typeface="Arial Hebrew Light"/>
              </a:defRPr>
            </a:lvl2pPr>
            <a:lvl3pPr marL="1143000" indent="-228600" algn="l" defTabSz="457200" rtl="0" eaLnBrk="1" latinLnBrk="0" hangingPunct="1">
              <a:spcBef>
                <a:spcPct val="20000"/>
              </a:spcBef>
              <a:buClr>
                <a:srgbClr val="139FE9"/>
              </a:buClr>
              <a:buFont typeface="Courier New" panose="02070309020205020404" pitchFamily="49" charset="0"/>
              <a:buChar char="o"/>
              <a:defRPr lang="en-US" sz="2400" kern="1200" dirty="0" smtClean="0">
                <a:solidFill>
                  <a:schemeClr val="tx1">
                    <a:lumMod val="75000"/>
                    <a:lumOff val="25000"/>
                  </a:schemeClr>
                </a:solidFill>
                <a:latin typeface="Tahoma"/>
                <a:ea typeface="+mn-ea"/>
                <a:cs typeface="Arial Hebrew Light"/>
              </a:defRPr>
            </a:lvl3pPr>
            <a:lvl4pPr marL="1600200" indent="-228600" algn="l" defTabSz="457200" rtl="0" eaLnBrk="1" latinLnBrk="0" hangingPunct="1">
              <a:spcBef>
                <a:spcPct val="20000"/>
              </a:spcBef>
              <a:buClr>
                <a:srgbClr val="139FE9"/>
              </a:buClr>
              <a:buFont typeface="Courier New" panose="02070309020205020404" pitchFamily="49" charset="0"/>
              <a:buChar char="o"/>
              <a:defRPr lang="en-US" sz="2400" kern="1200" dirty="0" smtClean="0">
                <a:solidFill>
                  <a:schemeClr val="tx1">
                    <a:lumMod val="75000"/>
                    <a:lumOff val="25000"/>
                  </a:schemeClr>
                </a:solidFill>
                <a:latin typeface="Tahoma"/>
                <a:ea typeface="+mn-ea"/>
                <a:cs typeface="Arial Hebrew Light"/>
              </a:defRPr>
            </a:lvl4pPr>
            <a:lvl5pPr marL="2057400" indent="-228600" algn="l" defTabSz="457200" rtl="0" eaLnBrk="1" latinLnBrk="0" hangingPunct="1">
              <a:spcBef>
                <a:spcPct val="20000"/>
              </a:spcBef>
              <a:buClr>
                <a:srgbClr val="139FE9"/>
              </a:buClr>
              <a:buFont typeface="Courier New" panose="02070309020205020404" pitchFamily="49" charset="0"/>
              <a:buChar char="o"/>
              <a:defRPr lang="en-US" sz="2400" kern="1200" dirty="0">
                <a:solidFill>
                  <a:schemeClr val="tx1">
                    <a:lumMod val="75000"/>
                    <a:lumOff val="25000"/>
                  </a:schemeClr>
                </a:solidFill>
                <a:latin typeface="Tahoma"/>
                <a:ea typeface="+mn-ea"/>
                <a:cs typeface="Arial Hebrew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100" b="1" dirty="0">
                <a:solidFill>
                  <a:schemeClr val="tx1"/>
                </a:solidFill>
              </a:rPr>
              <a:t>Amit Ashbel</a:t>
            </a:r>
          </a:p>
        </p:txBody>
      </p:sp>
    </p:spTree>
    <p:extLst>
      <p:ext uri="{BB962C8B-B14F-4D97-AF65-F5344CB8AC3E}">
        <p14:creationId xmlns:p14="http://schemas.microsoft.com/office/powerpoint/2010/main" val="2861608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Still making the same mistakes!</a:t>
            </a:r>
            <a:endParaRPr lang="en-US" sz="2000" dirty="0"/>
          </a:p>
        </p:txBody>
      </p:sp>
      <p:sp>
        <p:nvSpPr>
          <p:cNvPr id="3" name="Content Placeholder 2"/>
          <p:cNvSpPr>
            <a:spLocks noGrp="1"/>
          </p:cNvSpPr>
          <p:nvPr>
            <p:ph idx="1"/>
          </p:nvPr>
        </p:nvSpPr>
        <p:spPr/>
        <p:txBody>
          <a:bodyPr>
            <a:normAutofit/>
          </a:bodyPr>
          <a:lstStyle/>
          <a:p>
            <a:r>
              <a:rPr lang="en-US" sz="1800" dirty="0"/>
              <a:t>Instagram </a:t>
            </a:r>
            <a:r>
              <a:rPr lang="en-US" sz="1800" dirty="0" smtClean="0"/>
              <a:t>– </a:t>
            </a:r>
          </a:p>
          <a:p>
            <a:pPr lvl="1"/>
            <a:r>
              <a:rPr lang="en-US" sz="1400" dirty="0" smtClean="0"/>
              <a:t>A2-Broken </a:t>
            </a:r>
            <a:r>
              <a:rPr lang="en-US" sz="1400" dirty="0"/>
              <a:t>Authentication and Session </a:t>
            </a:r>
            <a:r>
              <a:rPr lang="en-US" sz="1400" dirty="0" smtClean="0"/>
              <a:t>Management </a:t>
            </a:r>
          </a:p>
          <a:p>
            <a:pPr lvl="1"/>
            <a:r>
              <a:rPr lang="en-US" sz="1400" dirty="0"/>
              <a:t>A5-Security </a:t>
            </a:r>
            <a:r>
              <a:rPr lang="en-US" sz="1400" dirty="0" smtClean="0"/>
              <a:t>Misconfiguration</a:t>
            </a:r>
          </a:p>
          <a:p>
            <a:r>
              <a:rPr lang="en-US" sz="1800" dirty="0" err="1"/>
              <a:t>LinkeIn</a:t>
            </a:r>
            <a:r>
              <a:rPr lang="en-US" sz="1800" dirty="0" smtClean="0"/>
              <a:t>, </a:t>
            </a:r>
            <a:r>
              <a:rPr lang="en-US" sz="1800" dirty="0" err="1" smtClean="0"/>
              <a:t>tumblr</a:t>
            </a:r>
            <a:r>
              <a:rPr lang="en-US" sz="1800" dirty="0" smtClean="0"/>
              <a:t>, Instagram and </a:t>
            </a:r>
            <a:r>
              <a:rPr lang="en-US" sz="1800" dirty="0"/>
              <a:t>others</a:t>
            </a:r>
            <a:endParaRPr lang="en-US" sz="1800" dirty="0" smtClean="0"/>
          </a:p>
          <a:p>
            <a:pPr lvl="1"/>
            <a:r>
              <a:rPr lang="en-US" sz="1400" dirty="0" smtClean="0"/>
              <a:t>A6-Sensitive data exposure</a:t>
            </a:r>
            <a:endParaRPr lang="en-US" sz="1400"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9C67AB-B614-C742-93A2-1DCA2D6D2270}" type="slidenum">
              <a:rPr lang="en-US" smtClean="0"/>
              <a:pPr/>
              <a:t>4</a:t>
            </a:fld>
            <a:endParaRPr lang="en-US" dirty="0"/>
          </a:p>
        </p:txBody>
      </p:sp>
      <p:grpSp>
        <p:nvGrpSpPr>
          <p:cNvPr id="14" name="Group 13"/>
          <p:cNvGrpSpPr/>
          <p:nvPr/>
        </p:nvGrpSpPr>
        <p:grpSpPr>
          <a:xfrm>
            <a:off x="6431739" y="147"/>
            <a:ext cx="2847092" cy="3950853"/>
            <a:chOff x="6424595" y="7291"/>
            <a:chExt cx="2847092" cy="3950853"/>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1322" b="1"/>
            <a:stretch/>
          </p:blipFill>
          <p:spPr>
            <a:xfrm>
              <a:off x="6424595" y="7291"/>
              <a:ext cx="2847092" cy="388572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780" y="628025"/>
              <a:ext cx="2430325" cy="3330119"/>
            </a:xfrm>
            <a:prstGeom prst="rect">
              <a:avLst/>
            </a:prstGeom>
            <a:solidFill>
              <a:srgbClr val="FFFFFF">
                <a:shade val="85000"/>
                <a:alpha val="73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6683864" y="661176"/>
              <a:ext cx="2356079" cy="3290994"/>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6721305" y="1269385"/>
              <a:ext cx="2273155" cy="648444"/>
            </a:xfrm>
            <a:prstGeom prst="rect">
              <a:avLst/>
            </a:prstGeom>
          </p:spPr>
        </p:pic>
        <p:pic>
          <p:nvPicPr>
            <p:cNvPr id="10" name="Picture 9"/>
            <p:cNvPicPr>
              <a:picLocks noChangeAspect="1"/>
            </p:cNvPicPr>
            <p:nvPr/>
          </p:nvPicPr>
          <p:blipFill>
            <a:blip r:embed="rId6"/>
            <a:stretch>
              <a:fillRect/>
            </a:stretch>
          </p:blipFill>
          <p:spPr>
            <a:xfrm>
              <a:off x="6737764" y="2119516"/>
              <a:ext cx="2250649" cy="309925"/>
            </a:xfrm>
            <a:prstGeom prst="rect">
              <a:avLst/>
            </a:prstGeom>
          </p:spPr>
        </p:pic>
        <p:pic>
          <p:nvPicPr>
            <p:cNvPr id="12" name="Picture 11"/>
            <p:cNvPicPr>
              <a:picLocks noChangeAspect="1"/>
            </p:cNvPicPr>
            <p:nvPr/>
          </p:nvPicPr>
          <p:blipFill>
            <a:blip r:embed="rId7"/>
            <a:stretch>
              <a:fillRect/>
            </a:stretch>
          </p:blipFill>
          <p:spPr>
            <a:xfrm>
              <a:off x="6718510" y="2727080"/>
              <a:ext cx="2286786" cy="252906"/>
            </a:xfrm>
            <a:prstGeom prst="rect">
              <a:avLst/>
            </a:prstGeom>
          </p:spPr>
        </p:pic>
      </p:grpSp>
    </p:spTree>
    <p:extLst>
      <p:ext uri="{BB962C8B-B14F-4D97-AF65-F5344CB8AC3E}">
        <p14:creationId xmlns:p14="http://schemas.microsoft.com/office/powerpoint/2010/main" val="4274529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14662" y="1816347"/>
            <a:ext cx="3521868" cy="742950"/>
          </a:xfrm>
        </p:spPr>
        <p:txBody>
          <a:bodyPr/>
          <a:lstStyle/>
          <a:p>
            <a:r>
              <a:rPr lang="en-US" sz="6600" cap="none" dirty="0" smtClean="0">
                <a:solidFill>
                  <a:srgbClr val="0070C0"/>
                </a:solidFill>
              </a:rPr>
              <a:t>Why</a:t>
            </a:r>
            <a:r>
              <a:rPr lang="en-US" sz="6600" dirty="0" smtClean="0">
                <a:solidFill>
                  <a:srgbClr val="0070C0"/>
                </a:solidFill>
              </a:rPr>
              <a:t>?</a:t>
            </a:r>
            <a:endParaRPr lang="en-US" sz="6600" dirty="0">
              <a:solidFill>
                <a:srgbClr val="0070C0"/>
              </a:solidFill>
            </a:endParaRPr>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4294967295"/>
          </p:nvPr>
        </p:nvSpPr>
        <p:spPr>
          <a:xfrm>
            <a:off x="8356600" y="4741863"/>
            <a:ext cx="787400" cy="273050"/>
          </a:xfrm>
          <a:prstGeom prst="rect">
            <a:avLst/>
          </a:prstGeom>
        </p:spPr>
        <p:txBody>
          <a:bodyPr/>
          <a:lstStyle/>
          <a:p>
            <a:fld id="{BE9C67AB-B614-C742-93A2-1DCA2D6D2270}" type="slidenum">
              <a:rPr lang="en-US" smtClean="0"/>
              <a:pPr/>
              <a:t>5</a:t>
            </a:fld>
            <a:endParaRPr lang="en-US" dirty="0"/>
          </a:p>
        </p:txBody>
      </p:sp>
    </p:spTree>
    <p:extLst>
      <p:ext uri="{BB962C8B-B14F-4D97-AF65-F5344CB8AC3E}">
        <p14:creationId xmlns:p14="http://schemas.microsoft.com/office/powerpoint/2010/main" val="3386240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85" y="97465"/>
            <a:ext cx="8229600" cy="857250"/>
          </a:xfrm>
        </p:spPr>
        <p:txBody>
          <a:bodyPr>
            <a:normAutofit/>
          </a:bodyPr>
          <a:lstStyle/>
          <a:p>
            <a:r>
              <a:rPr lang="en-US" sz="3200" dirty="0"/>
              <a:t>CISO Concerns – Education </a:t>
            </a:r>
            <a:r>
              <a:rPr lang="en-US" sz="3200" dirty="0" smtClean="0"/>
              <a:t>&amp; Awareness</a:t>
            </a:r>
            <a:endParaRPr lang="en-US" sz="3200"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9C67AB-B614-C742-93A2-1DCA2D6D2270}" type="slidenum">
              <a:rPr lang="en-US" smtClean="0"/>
              <a:pPr/>
              <a:t>6</a:t>
            </a:fld>
            <a:endParaRPr lang="en-US" dirty="0"/>
          </a:p>
        </p:txBody>
      </p:sp>
      <p:pic>
        <p:nvPicPr>
          <p:cNvPr id="6" name="Picture 5"/>
          <p:cNvPicPr>
            <a:picLocks noChangeAspect="1"/>
          </p:cNvPicPr>
          <p:nvPr/>
        </p:nvPicPr>
        <p:blipFill>
          <a:blip r:embed="rId2"/>
          <a:stretch>
            <a:fillRect/>
          </a:stretch>
        </p:blipFill>
        <p:spPr>
          <a:xfrm>
            <a:off x="0" y="1063229"/>
            <a:ext cx="7363711" cy="22955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1753448" y="2031928"/>
            <a:ext cx="7327657" cy="2354266"/>
          </a:xfrm>
          <a:prstGeom prst="rect">
            <a:avLst/>
          </a:prstGeom>
          <a:ln>
            <a:noFill/>
          </a:ln>
          <a:effectLst>
            <a:outerShdw blurRad="292100" dist="139700" dir="2700000" algn="tl" rotWithShape="0">
              <a:srgbClr val="333333">
                <a:alpha val="65000"/>
              </a:srgbClr>
            </a:outerShdw>
          </a:effectLst>
        </p:spPr>
      </p:pic>
      <p:pic>
        <p:nvPicPr>
          <p:cNvPr id="8" name="Picture 2" descr="http://www.chmag.in/system/files/thumbs/header_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586173">
            <a:off x="8049190" y="3342666"/>
            <a:ext cx="966391" cy="9953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78128" y="1485421"/>
            <a:ext cx="3811979" cy="34234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901911" y="2625292"/>
            <a:ext cx="3811979" cy="34234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061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799" y="26576"/>
            <a:ext cx="8229600" cy="857250"/>
          </a:xfrm>
        </p:spPr>
        <p:txBody>
          <a:bodyPr>
            <a:normAutofit/>
          </a:bodyPr>
          <a:lstStyle/>
          <a:p>
            <a:r>
              <a:rPr lang="en-US" sz="1800" dirty="0" smtClean="0"/>
              <a:t>What Are Your Top Challenges In Implementing Application Security.</a:t>
            </a:r>
            <a:endParaRPr lang="en-US" sz="1800" dirty="0"/>
          </a:p>
        </p:txBody>
      </p:sp>
      <p:grpSp>
        <p:nvGrpSpPr>
          <p:cNvPr id="6" name="Group 5"/>
          <p:cNvGrpSpPr/>
          <p:nvPr/>
        </p:nvGrpSpPr>
        <p:grpSpPr>
          <a:xfrm>
            <a:off x="352036" y="952087"/>
            <a:ext cx="8534399" cy="3505200"/>
            <a:chOff x="76201" y="1656498"/>
            <a:chExt cx="8107044" cy="2270280"/>
          </a:xfrm>
        </p:grpSpPr>
        <p:sp>
          <p:nvSpPr>
            <p:cNvPr id="5" name="Text Placeholder 2"/>
            <p:cNvSpPr txBox="1">
              <a:spLocks/>
            </p:cNvSpPr>
            <p:nvPr/>
          </p:nvSpPr>
          <p:spPr>
            <a:xfrm>
              <a:off x="76201" y="1656498"/>
              <a:ext cx="4114800"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t>Lack of application security skills</a:t>
              </a:r>
              <a:r>
                <a:rPr lang="en-US" sz="1200" dirty="0"/>
                <a:t>, tools and methods</a:t>
              </a:r>
              <a:endParaRPr lang="en-US" sz="1200" dirty="0">
                <a:solidFill>
                  <a:schemeClr val="tx2">
                    <a:lumMod val="75000"/>
                    <a:lumOff val="25000"/>
                  </a:schemeClr>
                </a:solidFill>
              </a:endParaRPr>
            </a:p>
          </p:txBody>
        </p:sp>
        <p:cxnSp>
          <p:nvCxnSpPr>
            <p:cNvPr id="15" name="Straight Connector 14"/>
            <p:cNvCxnSpPr>
              <a:stCxn id="170" idx="2"/>
            </p:cNvCxnSpPr>
            <p:nvPr/>
          </p:nvCxnSpPr>
          <p:spPr>
            <a:xfrm flipH="1" flipV="1">
              <a:off x="4438650" y="1720638"/>
              <a:ext cx="1" cy="2082662"/>
            </a:xfrm>
            <a:prstGeom prst="line">
              <a:avLst/>
            </a:prstGeom>
            <a:noFill/>
            <a:ln w="12700" cap="rnd">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H="1">
              <a:off x="4210050" y="1832611"/>
              <a:ext cx="457201" cy="0"/>
            </a:xfrm>
            <a:prstGeom prst="line">
              <a:avLst/>
            </a:prstGeom>
            <a:noFill/>
            <a:ln w="127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800600" y="1809750"/>
              <a:ext cx="2895600" cy="45720"/>
            </a:xfrm>
            <a:prstGeom prst="rect">
              <a:avLst/>
            </a:prstGeom>
            <a:solidFill>
              <a:schemeClr val="accent6"/>
            </a:solidFill>
            <a:ln w="23813"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6" name="Rectangle 45"/>
            <p:cNvSpPr/>
            <p:nvPr/>
          </p:nvSpPr>
          <p:spPr>
            <a:xfrm>
              <a:off x="4413169" y="1807044"/>
              <a:ext cx="50963" cy="509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 name="Text Placeholder 2"/>
            <p:cNvSpPr txBox="1">
              <a:spLocks/>
            </p:cNvSpPr>
            <p:nvPr/>
          </p:nvSpPr>
          <p:spPr>
            <a:xfrm>
              <a:off x="7696200" y="1681546"/>
              <a:ext cx="487045"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37.8%</a:t>
              </a:r>
              <a:endParaRPr lang="en-US" sz="1000" b="1" dirty="0">
                <a:solidFill>
                  <a:schemeClr val="tx2">
                    <a:lumMod val="75000"/>
                    <a:lumOff val="25000"/>
                  </a:schemeClr>
                </a:solidFill>
              </a:endParaRPr>
            </a:p>
          </p:txBody>
        </p:sp>
        <p:sp>
          <p:nvSpPr>
            <p:cNvPr id="64" name="Text Placeholder 2"/>
            <p:cNvSpPr txBox="1">
              <a:spLocks/>
            </p:cNvSpPr>
            <p:nvPr/>
          </p:nvSpPr>
          <p:spPr>
            <a:xfrm>
              <a:off x="76201" y="1934084"/>
              <a:ext cx="4114800"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t>Lack of funding or management buy­-in</a:t>
              </a:r>
              <a:endParaRPr lang="en-US" sz="1200" dirty="0">
                <a:solidFill>
                  <a:schemeClr val="tx2">
                    <a:lumMod val="75000"/>
                    <a:lumOff val="25000"/>
                  </a:schemeClr>
                </a:solidFill>
              </a:endParaRPr>
            </a:p>
          </p:txBody>
        </p:sp>
        <p:sp>
          <p:nvSpPr>
            <p:cNvPr id="66" name="Rectangle 65"/>
            <p:cNvSpPr/>
            <p:nvPr/>
          </p:nvSpPr>
          <p:spPr>
            <a:xfrm>
              <a:off x="4800600" y="2087637"/>
              <a:ext cx="2819401" cy="45720"/>
            </a:xfrm>
            <a:prstGeom prst="rect">
              <a:avLst/>
            </a:prstGeom>
            <a:solidFill>
              <a:schemeClr val="accent6"/>
            </a:solidFill>
            <a:ln w="23813"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68" name="Text Placeholder 2"/>
            <p:cNvSpPr txBox="1">
              <a:spLocks/>
            </p:cNvSpPr>
            <p:nvPr/>
          </p:nvSpPr>
          <p:spPr>
            <a:xfrm>
              <a:off x="7634923" y="1959132"/>
              <a:ext cx="487045"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36.8%</a:t>
              </a:r>
              <a:endParaRPr lang="en-US" sz="1000" b="1" dirty="0">
                <a:solidFill>
                  <a:schemeClr val="tx2">
                    <a:lumMod val="75000"/>
                    <a:lumOff val="25000"/>
                  </a:schemeClr>
                </a:solidFill>
              </a:endParaRPr>
            </a:p>
          </p:txBody>
        </p:sp>
        <p:sp>
          <p:nvSpPr>
            <p:cNvPr id="74" name="Text Placeholder 2"/>
            <p:cNvSpPr txBox="1">
              <a:spLocks/>
            </p:cNvSpPr>
            <p:nvPr/>
          </p:nvSpPr>
          <p:spPr>
            <a:xfrm>
              <a:off x="76201" y="2211670"/>
              <a:ext cx="4114800"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t>Silos between security, development and business units</a:t>
              </a:r>
              <a:endParaRPr lang="en-US" sz="1200" dirty="0">
                <a:solidFill>
                  <a:schemeClr val="tx2">
                    <a:lumMod val="75000"/>
                    <a:lumOff val="25000"/>
                  </a:schemeClr>
                </a:solidFill>
              </a:endParaRPr>
            </a:p>
          </p:txBody>
        </p:sp>
        <p:sp>
          <p:nvSpPr>
            <p:cNvPr id="76" name="Rectangle 75"/>
            <p:cNvSpPr/>
            <p:nvPr/>
          </p:nvSpPr>
          <p:spPr>
            <a:xfrm>
              <a:off x="4800600" y="2365523"/>
              <a:ext cx="2590801" cy="47655"/>
            </a:xfrm>
            <a:prstGeom prst="rect">
              <a:avLst/>
            </a:prstGeom>
            <a:solidFill>
              <a:schemeClr val="accent6"/>
            </a:solidFill>
            <a:ln w="23813"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8" name="Text Placeholder 2"/>
            <p:cNvSpPr txBox="1">
              <a:spLocks/>
            </p:cNvSpPr>
            <p:nvPr/>
          </p:nvSpPr>
          <p:spPr>
            <a:xfrm>
              <a:off x="7391401" y="2236718"/>
              <a:ext cx="487045"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32.9%</a:t>
              </a:r>
              <a:endParaRPr lang="en-US" sz="1000" b="1" dirty="0">
                <a:solidFill>
                  <a:schemeClr val="tx2">
                    <a:lumMod val="75000"/>
                    <a:lumOff val="25000"/>
                  </a:schemeClr>
                </a:solidFill>
              </a:endParaRPr>
            </a:p>
          </p:txBody>
        </p:sp>
        <p:sp>
          <p:nvSpPr>
            <p:cNvPr id="79" name="Text Placeholder 2"/>
            <p:cNvSpPr txBox="1">
              <a:spLocks/>
            </p:cNvSpPr>
            <p:nvPr/>
          </p:nvSpPr>
          <p:spPr>
            <a:xfrm>
              <a:off x="76201" y="2489256"/>
              <a:ext cx="4114800"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t>Identifying  all applications in the portfolio</a:t>
              </a:r>
              <a:endParaRPr lang="en-US" sz="1200" dirty="0">
                <a:solidFill>
                  <a:schemeClr val="tx2">
                    <a:lumMod val="75000"/>
                    <a:lumOff val="25000"/>
                  </a:schemeClr>
                </a:solidFill>
              </a:endParaRPr>
            </a:p>
          </p:txBody>
        </p:sp>
        <p:sp>
          <p:nvSpPr>
            <p:cNvPr id="81" name="Rectangle 80"/>
            <p:cNvSpPr/>
            <p:nvPr/>
          </p:nvSpPr>
          <p:spPr>
            <a:xfrm>
              <a:off x="4800600" y="2643411"/>
              <a:ext cx="2514601" cy="45719"/>
            </a:xfrm>
            <a:prstGeom prst="rect">
              <a:avLst/>
            </a:prstGeom>
            <a:solidFill>
              <a:schemeClr val="accent6"/>
            </a:solidFill>
            <a:ln w="23813"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91" name="Text Placeholder 2"/>
            <p:cNvSpPr txBox="1">
              <a:spLocks/>
            </p:cNvSpPr>
            <p:nvPr/>
          </p:nvSpPr>
          <p:spPr>
            <a:xfrm>
              <a:off x="7306944" y="2514304"/>
              <a:ext cx="487045"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32.2%</a:t>
              </a:r>
              <a:endParaRPr lang="en-US" sz="1000" b="1" dirty="0">
                <a:solidFill>
                  <a:schemeClr val="tx2">
                    <a:lumMod val="75000"/>
                    <a:lumOff val="25000"/>
                  </a:schemeClr>
                </a:solidFill>
              </a:endParaRPr>
            </a:p>
          </p:txBody>
        </p:sp>
        <p:sp>
          <p:nvSpPr>
            <p:cNvPr id="92" name="Text Placeholder 2"/>
            <p:cNvSpPr txBox="1">
              <a:spLocks/>
            </p:cNvSpPr>
            <p:nvPr/>
          </p:nvSpPr>
          <p:spPr>
            <a:xfrm>
              <a:off x="76201" y="2766842"/>
              <a:ext cx="4114800"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t>Fear of modifying production code (might “break the app”)</a:t>
              </a:r>
              <a:endParaRPr lang="en-US" sz="1200" dirty="0">
                <a:solidFill>
                  <a:schemeClr val="tx2">
                    <a:lumMod val="75000"/>
                    <a:lumOff val="25000"/>
                  </a:schemeClr>
                </a:solidFill>
              </a:endParaRPr>
            </a:p>
          </p:txBody>
        </p:sp>
        <p:sp>
          <p:nvSpPr>
            <p:cNvPr id="94" name="Rectangle 93"/>
            <p:cNvSpPr/>
            <p:nvPr/>
          </p:nvSpPr>
          <p:spPr>
            <a:xfrm>
              <a:off x="4800600" y="2921298"/>
              <a:ext cx="2209801" cy="45720"/>
            </a:xfrm>
            <a:prstGeom prst="rect">
              <a:avLst/>
            </a:prstGeom>
            <a:solidFill>
              <a:schemeClr val="accent6"/>
            </a:solidFill>
            <a:ln w="23813"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96" name="Text Placeholder 2"/>
            <p:cNvSpPr txBox="1">
              <a:spLocks/>
            </p:cNvSpPr>
            <p:nvPr/>
          </p:nvSpPr>
          <p:spPr>
            <a:xfrm>
              <a:off x="7071678" y="2791890"/>
              <a:ext cx="487045"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27.6%</a:t>
              </a:r>
              <a:endParaRPr lang="en-US" sz="1000" b="1" dirty="0">
                <a:solidFill>
                  <a:schemeClr val="tx2">
                    <a:lumMod val="75000"/>
                    <a:lumOff val="25000"/>
                  </a:schemeClr>
                </a:solidFill>
              </a:endParaRPr>
            </a:p>
          </p:txBody>
        </p:sp>
        <p:sp>
          <p:nvSpPr>
            <p:cNvPr id="97" name="Text Placeholder 2"/>
            <p:cNvSpPr txBox="1">
              <a:spLocks/>
            </p:cNvSpPr>
            <p:nvPr/>
          </p:nvSpPr>
          <p:spPr>
            <a:xfrm>
              <a:off x="76201" y="3044428"/>
              <a:ext cx="4114800"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t>Shortage of technical resources to maintain security in production applications</a:t>
              </a:r>
              <a:endParaRPr lang="en-US" sz="1200" dirty="0">
                <a:solidFill>
                  <a:schemeClr val="tx2">
                    <a:lumMod val="75000"/>
                    <a:lumOff val="25000"/>
                  </a:schemeClr>
                </a:solidFill>
              </a:endParaRPr>
            </a:p>
          </p:txBody>
        </p:sp>
        <p:sp>
          <p:nvSpPr>
            <p:cNvPr id="99" name="Rectangle 98"/>
            <p:cNvSpPr/>
            <p:nvPr/>
          </p:nvSpPr>
          <p:spPr>
            <a:xfrm>
              <a:off x="4800600" y="3199185"/>
              <a:ext cx="1905001" cy="45719"/>
            </a:xfrm>
            <a:prstGeom prst="rect">
              <a:avLst/>
            </a:prstGeom>
            <a:solidFill>
              <a:schemeClr val="accent6"/>
            </a:solidFill>
            <a:ln w="23813"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1" name="Text Placeholder 2"/>
            <p:cNvSpPr txBox="1">
              <a:spLocks/>
            </p:cNvSpPr>
            <p:nvPr/>
          </p:nvSpPr>
          <p:spPr>
            <a:xfrm>
              <a:off x="6705601" y="3069476"/>
              <a:ext cx="487045"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21.7%</a:t>
              </a:r>
              <a:endParaRPr lang="en-US" sz="1000" b="1" dirty="0">
                <a:solidFill>
                  <a:schemeClr val="tx2">
                    <a:lumMod val="75000"/>
                    <a:lumOff val="25000"/>
                  </a:schemeClr>
                </a:solidFill>
              </a:endParaRPr>
            </a:p>
          </p:txBody>
        </p:sp>
        <p:sp>
          <p:nvSpPr>
            <p:cNvPr id="102" name="Text Placeholder 2"/>
            <p:cNvSpPr txBox="1">
              <a:spLocks/>
            </p:cNvSpPr>
            <p:nvPr/>
          </p:nvSpPr>
          <p:spPr>
            <a:xfrm>
              <a:off x="76201" y="3322014"/>
              <a:ext cx="4114800"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t>Lack of integrated security and remediation life cycle workflow</a:t>
              </a:r>
              <a:endParaRPr lang="en-US" sz="1200" dirty="0">
                <a:solidFill>
                  <a:schemeClr val="tx2">
                    <a:lumMod val="75000"/>
                    <a:lumOff val="25000"/>
                  </a:schemeClr>
                </a:solidFill>
              </a:endParaRPr>
            </a:p>
          </p:txBody>
        </p:sp>
        <p:sp>
          <p:nvSpPr>
            <p:cNvPr id="104" name="Rectangle 103"/>
            <p:cNvSpPr/>
            <p:nvPr/>
          </p:nvSpPr>
          <p:spPr>
            <a:xfrm>
              <a:off x="4800600" y="3477072"/>
              <a:ext cx="1828801" cy="45719"/>
            </a:xfrm>
            <a:prstGeom prst="rect">
              <a:avLst/>
            </a:prstGeom>
            <a:solidFill>
              <a:schemeClr val="accent6"/>
            </a:solidFill>
            <a:ln w="23813"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6" name="Text Placeholder 2"/>
            <p:cNvSpPr txBox="1">
              <a:spLocks/>
            </p:cNvSpPr>
            <p:nvPr/>
          </p:nvSpPr>
          <p:spPr>
            <a:xfrm>
              <a:off x="6629401" y="3347062"/>
              <a:ext cx="487045"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20.7%</a:t>
              </a:r>
              <a:endParaRPr lang="en-US" sz="1000" b="1" dirty="0">
                <a:solidFill>
                  <a:schemeClr val="tx2">
                    <a:lumMod val="75000"/>
                    <a:lumOff val="25000"/>
                  </a:schemeClr>
                </a:solidFill>
              </a:endParaRPr>
            </a:p>
          </p:txBody>
        </p:sp>
        <p:sp>
          <p:nvSpPr>
            <p:cNvPr id="107" name="Text Placeholder 2"/>
            <p:cNvSpPr txBox="1">
              <a:spLocks/>
            </p:cNvSpPr>
            <p:nvPr/>
          </p:nvSpPr>
          <p:spPr>
            <a:xfrm>
              <a:off x="76201" y="3599600"/>
              <a:ext cx="4114800"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t>Waiting for service releases to fix problems</a:t>
              </a:r>
              <a:endParaRPr lang="en-US" sz="1200" dirty="0">
                <a:solidFill>
                  <a:schemeClr val="tx2">
                    <a:lumMod val="75000"/>
                    <a:lumOff val="25000"/>
                  </a:schemeClr>
                </a:solidFill>
              </a:endParaRPr>
            </a:p>
          </p:txBody>
        </p:sp>
        <p:sp>
          <p:nvSpPr>
            <p:cNvPr id="109" name="Rectangle 108"/>
            <p:cNvSpPr/>
            <p:nvPr/>
          </p:nvSpPr>
          <p:spPr>
            <a:xfrm>
              <a:off x="4800600" y="3754959"/>
              <a:ext cx="1447801" cy="45719"/>
            </a:xfrm>
            <a:prstGeom prst="rect">
              <a:avLst/>
            </a:prstGeom>
            <a:solidFill>
              <a:schemeClr val="accent6"/>
            </a:solidFill>
            <a:ln w="23813"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1" name="Text Placeholder 2"/>
            <p:cNvSpPr txBox="1">
              <a:spLocks/>
            </p:cNvSpPr>
            <p:nvPr/>
          </p:nvSpPr>
          <p:spPr>
            <a:xfrm>
              <a:off x="6259194" y="3624648"/>
              <a:ext cx="487045" cy="302130"/>
            </a:xfrm>
            <a:prstGeom prst="rect">
              <a:avLst/>
            </a:prstGeom>
          </p:spPr>
          <p:txBody>
            <a:bodyPr vert="horz" lIns="81626" tIns="40813" rIns="81626" bIns="40813" rtlCol="0" anchor="ctr">
              <a:noAutofit/>
            </a:bodyPr>
            <a:lstStyle>
              <a:lvl1pPr marL="342900" indent="-342900" algn="l" defTabSz="816262" rtl="0" eaLnBrk="1" latinLnBrk="0" hangingPunct="1">
                <a:spcBef>
                  <a:spcPct val="20000"/>
                </a:spcBef>
                <a:buSzPct val="120000"/>
                <a:buFontTx/>
                <a:buBlip>
                  <a:blip r:embed="rId3"/>
                </a:buBlip>
                <a:defRPr sz="1600" kern="1200">
                  <a:solidFill>
                    <a:schemeClr val="accent2">
                      <a:lumMod val="25000"/>
                    </a:schemeClr>
                  </a:solidFill>
                  <a:latin typeface="+mn-lt"/>
                  <a:ea typeface="+mn-ea"/>
                  <a:cs typeface="+mn-cs"/>
                </a:defRPr>
              </a:lvl1pPr>
              <a:lvl2pPr marL="742950" indent="-28575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2pPr>
              <a:lvl3pPr marL="11430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3pPr>
              <a:lvl4pPr marL="16002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4pPr>
              <a:lvl5pPr marL="2057400" indent="-228600" algn="l" defTabSz="816262" rtl="0" eaLnBrk="1" latinLnBrk="0" hangingPunct="1">
                <a:spcBef>
                  <a:spcPct val="20000"/>
                </a:spcBef>
                <a:buSzPct val="100000"/>
                <a:buFontTx/>
                <a:buBlip>
                  <a:blip r:embed="rId3"/>
                </a:buBlip>
                <a:defRPr sz="1600" kern="1200">
                  <a:solidFill>
                    <a:schemeClr val="accent2">
                      <a:lumMod val="25000"/>
                    </a:schemeClr>
                  </a:solidFill>
                  <a:latin typeface="+mn-lt"/>
                  <a:ea typeface="+mn-ea"/>
                  <a:cs typeface="+mn-cs"/>
                </a:defRPr>
              </a:lvl5pPr>
              <a:lvl6pPr marL="2244719"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14.1%</a:t>
              </a:r>
              <a:endParaRPr lang="en-US" sz="1000" b="1" dirty="0">
                <a:solidFill>
                  <a:schemeClr val="tx2">
                    <a:lumMod val="75000"/>
                    <a:lumOff val="25000"/>
                  </a:schemeClr>
                </a:solidFill>
              </a:endParaRPr>
            </a:p>
          </p:txBody>
        </p:sp>
        <p:cxnSp>
          <p:nvCxnSpPr>
            <p:cNvPr id="153" name="Straight Connector 152"/>
            <p:cNvCxnSpPr/>
            <p:nvPr/>
          </p:nvCxnSpPr>
          <p:spPr>
            <a:xfrm flipH="1">
              <a:off x="4210050" y="2110197"/>
              <a:ext cx="457201" cy="0"/>
            </a:xfrm>
            <a:prstGeom prst="line">
              <a:avLst/>
            </a:prstGeom>
            <a:noFill/>
            <a:ln w="127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4413169" y="2084630"/>
              <a:ext cx="50963" cy="509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55" name="Straight Connector 154"/>
            <p:cNvCxnSpPr/>
            <p:nvPr/>
          </p:nvCxnSpPr>
          <p:spPr>
            <a:xfrm flipH="1">
              <a:off x="4210050" y="2387783"/>
              <a:ext cx="457201" cy="0"/>
            </a:xfrm>
            <a:prstGeom prst="line">
              <a:avLst/>
            </a:prstGeom>
            <a:noFill/>
            <a:ln w="127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4413169" y="2362216"/>
              <a:ext cx="50963" cy="509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4" name="Group 3"/>
            <p:cNvGrpSpPr/>
            <p:nvPr/>
          </p:nvGrpSpPr>
          <p:grpSpPr>
            <a:xfrm>
              <a:off x="4210050" y="2637459"/>
              <a:ext cx="457201" cy="50963"/>
              <a:chOff x="4419599" y="1775063"/>
              <a:chExt cx="457201" cy="50963"/>
            </a:xfrm>
          </p:grpSpPr>
          <p:cxnSp>
            <p:nvCxnSpPr>
              <p:cNvPr id="157" name="Straight Connector 156"/>
              <p:cNvCxnSpPr/>
              <p:nvPr/>
            </p:nvCxnSpPr>
            <p:spPr>
              <a:xfrm flipH="1">
                <a:off x="4419599" y="1800630"/>
                <a:ext cx="457201" cy="0"/>
              </a:xfrm>
              <a:prstGeom prst="line">
                <a:avLst/>
              </a:prstGeom>
              <a:noFill/>
              <a:ln w="127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58" name="Rectangle 157"/>
              <p:cNvSpPr/>
              <p:nvPr/>
            </p:nvSpPr>
            <p:spPr>
              <a:xfrm>
                <a:off x="4622718" y="1775063"/>
                <a:ext cx="50963" cy="509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p:cNvGrpSpPr/>
            <p:nvPr/>
          </p:nvGrpSpPr>
          <p:grpSpPr>
            <a:xfrm>
              <a:off x="4210050" y="2915628"/>
              <a:ext cx="457201" cy="50963"/>
              <a:chOff x="4419599" y="1775063"/>
              <a:chExt cx="457201" cy="50963"/>
            </a:xfrm>
          </p:grpSpPr>
          <p:cxnSp>
            <p:nvCxnSpPr>
              <p:cNvPr id="160" name="Straight Connector 159"/>
              <p:cNvCxnSpPr/>
              <p:nvPr/>
            </p:nvCxnSpPr>
            <p:spPr>
              <a:xfrm flipH="1">
                <a:off x="4419599" y="1800630"/>
                <a:ext cx="457201" cy="0"/>
              </a:xfrm>
              <a:prstGeom prst="line">
                <a:avLst/>
              </a:prstGeom>
              <a:noFill/>
              <a:ln w="127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a:off x="4622718" y="1775063"/>
                <a:ext cx="50963" cy="509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p:cNvGrpSpPr/>
            <p:nvPr/>
          </p:nvGrpSpPr>
          <p:grpSpPr>
            <a:xfrm>
              <a:off x="4210050" y="3193942"/>
              <a:ext cx="457201" cy="50963"/>
              <a:chOff x="4419599" y="1775063"/>
              <a:chExt cx="457201" cy="50963"/>
            </a:xfrm>
          </p:grpSpPr>
          <p:cxnSp>
            <p:nvCxnSpPr>
              <p:cNvPr id="163" name="Straight Connector 162"/>
              <p:cNvCxnSpPr/>
              <p:nvPr/>
            </p:nvCxnSpPr>
            <p:spPr>
              <a:xfrm flipH="1">
                <a:off x="4419599" y="1800630"/>
                <a:ext cx="457201" cy="0"/>
              </a:xfrm>
              <a:prstGeom prst="line">
                <a:avLst/>
              </a:prstGeom>
              <a:noFill/>
              <a:ln w="127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a:xfrm>
                <a:off x="4622718" y="1775063"/>
                <a:ext cx="50963" cy="509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p:cNvGrpSpPr/>
            <p:nvPr/>
          </p:nvGrpSpPr>
          <p:grpSpPr>
            <a:xfrm>
              <a:off x="4210050" y="3479356"/>
              <a:ext cx="457201" cy="50963"/>
              <a:chOff x="4419599" y="1775063"/>
              <a:chExt cx="457201" cy="50963"/>
            </a:xfrm>
          </p:grpSpPr>
          <p:cxnSp>
            <p:nvCxnSpPr>
              <p:cNvPr id="166" name="Straight Connector 165"/>
              <p:cNvCxnSpPr/>
              <p:nvPr/>
            </p:nvCxnSpPr>
            <p:spPr>
              <a:xfrm flipH="1">
                <a:off x="4419599" y="1800630"/>
                <a:ext cx="457201" cy="0"/>
              </a:xfrm>
              <a:prstGeom prst="line">
                <a:avLst/>
              </a:prstGeom>
              <a:noFill/>
              <a:ln w="127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67" name="Rectangle 166"/>
              <p:cNvSpPr/>
              <p:nvPr/>
            </p:nvSpPr>
            <p:spPr>
              <a:xfrm>
                <a:off x="4622718" y="1775063"/>
                <a:ext cx="50963" cy="509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p:cNvGrpSpPr/>
            <p:nvPr/>
          </p:nvGrpSpPr>
          <p:grpSpPr>
            <a:xfrm>
              <a:off x="4210050" y="3752337"/>
              <a:ext cx="457201" cy="50963"/>
              <a:chOff x="4419599" y="1775063"/>
              <a:chExt cx="457201" cy="50963"/>
            </a:xfrm>
          </p:grpSpPr>
          <p:cxnSp>
            <p:nvCxnSpPr>
              <p:cNvPr id="169" name="Straight Connector 168"/>
              <p:cNvCxnSpPr/>
              <p:nvPr/>
            </p:nvCxnSpPr>
            <p:spPr>
              <a:xfrm flipH="1">
                <a:off x="4419599" y="1800630"/>
                <a:ext cx="457201" cy="0"/>
              </a:xfrm>
              <a:prstGeom prst="line">
                <a:avLst/>
              </a:prstGeom>
              <a:noFill/>
              <a:ln w="127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70" name="Rectangle 169"/>
              <p:cNvSpPr/>
              <p:nvPr/>
            </p:nvSpPr>
            <p:spPr>
              <a:xfrm>
                <a:off x="4622718" y="1775063"/>
                <a:ext cx="50963" cy="509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Title 2"/>
          <p:cNvSpPr txBox="1">
            <a:spLocks/>
          </p:cNvSpPr>
          <p:nvPr/>
        </p:nvSpPr>
        <p:spPr>
          <a:xfrm>
            <a:off x="6649055" y="4672260"/>
            <a:ext cx="2540617" cy="4757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6F5D2B"/>
                </a:solidFill>
                <a:latin typeface="Arial" pitchFamily="34" charset="0"/>
                <a:ea typeface="+mj-ea"/>
                <a:cs typeface="Arial" pitchFamily="34" charset="0"/>
              </a:defRPr>
            </a:lvl1pPr>
          </a:lstStyle>
          <a:p>
            <a:r>
              <a:rPr lang="en-US" sz="1400" dirty="0" smtClean="0"/>
              <a:t>SANS AppSec Survey 2016 </a:t>
            </a:r>
            <a:endParaRPr lang="en-US" sz="1400" dirty="0"/>
          </a:p>
        </p:txBody>
      </p:sp>
    </p:spTree>
    <p:extLst>
      <p:ext uri="{BB962C8B-B14F-4D97-AF65-F5344CB8AC3E}">
        <p14:creationId xmlns:p14="http://schemas.microsoft.com/office/powerpoint/2010/main" val="239049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of Hacks – An idea is born</a:t>
            </a:r>
            <a:endParaRPr lang="en-US"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9C67AB-B614-C742-93A2-1DCA2D6D2270}" type="slidenum">
              <a:rPr lang="en-US" smtClean="0"/>
              <a:pPr/>
              <a:t>8</a:t>
            </a:fld>
            <a:endParaRPr lang="en-US" dirty="0"/>
          </a:p>
        </p:txBody>
      </p:sp>
      <p:cxnSp>
        <p:nvCxnSpPr>
          <p:cNvPr id="6" name="Straight Connector 5"/>
          <p:cNvCxnSpPr/>
          <p:nvPr/>
        </p:nvCxnSpPr>
        <p:spPr>
          <a:xfrm flipH="1">
            <a:off x="4533487" y="4882744"/>
            <a:ext cx="807523"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1308100" y="1133475"/>
            <a:ext cx="7527141" cy="3046988"/>
          </a:xfrm>
          <a:prstGeom prst="rect">
            <a:avLst/>
          </a:prstGeom>
          <a:solidFill>
            <a:schemeClr val="tx1">
              <a:lumMod val="65000"/>
              <a:lumOff val="35000"/>
              <a:alpha val="65000"/>
            </a:schemeClr>
          </a:solidFill>
          <a:ln w="38100">
            <a:solidFill>
              <a:schemeClr val="accent1"/>
            </a:solidFill>
          </a:ln>
        </p:spPr>
        <p:txBody>
          <a:bodyPr wrap="square" rtlCol="0">
            <a:spAutoFit/>
          </a:bodyPr>
          <a:lstStyle/>
          <a:p>
            <a:r>
              <a:rPr lang="en-US" sz="1200" dirty="0">
                <a:solidFill>
                  <a:schemeClr val="bg1"/>
                </a:solidFill>
              </a:rPr>
              <a:t>using System;</a:t>
            </a:r>
          </a:p>
          <a:p>
            <a:r>
              <a:rPr lang="en-US" sz="1200" dirty="0">
                <a:solidFill>
                  <a:schemeClr val="bg1"/>
                </a:solidFill>
              </a:rPr>
              <a:t>using </a:t>
            </a:r>
            <a:r>
              <a:rPr lang="en-US" sz="1200" dirty="0" err="1">
                <a:solidFill>
                  <a:schemeClr val="bg1"/>
                </a:solidFill>
              </a:rPr>
              <a:t>System.Security.Cryptography</a:t>
            </a:r>
            <a:r>
              <a:rPr lang="en-US" sz="1200" dirty="0">
                <a:solidFill>
                  <a:schemeClr val="bg1"/>
                </a:solidFill>
              </a:rPr>
              <a:t>;</a:t>
            </a:r>
          </a:p>
          <a:p>
            <a:r>
              <a:rPr lang="en-US" sz="1200" dirty="0">
                <a:solidFill>
                  <a:schemeClr val="bg1"/>
                </a:solidFill>
              </a:rPr>
              <a:t>class Program</a:t>
            </a:r>
          </a:p>
          <a:p>
            <a:r>
              <a:rPr lang="en-US" sz="1200" dirty="0">
                <a:solidFill>
                  <a:schemeClr val="bg1"/>
                </a:solidFill>
              </a:rPr>
              <a:t>{</a:t>
            </a:r>
          </a:p>
          <a:p>
            <a:r>
              <a:rPr lang="en-US" sz="1200" dirty="0">
                <a:solidFill>
                  <a:schemeClr val="bg1"/>
                </a:solidFill>
              </a:rPr>
              <a:t>	static void Main()</a:t>
            </a:r>
          </a:p>
          <a:p>
            <a:r>
              <a:rPr lang="en-US" sz="1200" dirty="0">
                <a:solidFill>
                  <a:schemeClr val="bg1"/>
                </a:solidFill>
              </a:rPr>
              <a:t>	{</a:t>
            </a:r>
          </a:p>
          <a:p>
            <a:r>
              <a:rPr lang="en-US" sz="1200" dirty="0">
                <a:solidFill>
                  <a:schemeClr val="bg1"/>
                </a:solidFill>
              </a:rPr>
              <a:t>		using (</a:t>
            </a:r>
            <a:r>
              <a:rPr lang="en-US" sz="1200" dirty="0" err="1">
                <a:solidFill>
                  <a:schemeClr val="bg1"/>
                </a:solidFill>
              </a:rPr>
              <a:t>RNGCryptoServiceProvider</a:t>
            </a:r>
            <a:r>
              <a:rPr lang="en-US" sz="1200" dirty="0">
                <a:solidFill>
                  <a:schemeClr val="bg1"/>
                </a:solidFill>
              </a:rPr>
              <a:t> </a:t>
            </a:r>
            <a:r>
              <a:rPr lang="en-US" sz="1200" dirty="0" err="1">
                <a:solidFill>
                  <a:schemeClr val="bg1"/>
                </a:solidFill>
              </a:rPr>
              <a:t>rng</a:t>
            </a:r>
            <a:r>
              <a:rPr lang="en-US" sz="1200" dirty="0">
                <a:solidFill>
                  <a:schemeClr val="bg1"/>
                </a:solidFill>
              </a:rPr>
              <a:t> = new </a:t>
            </a:r>
            <a:r>
              <a:rPr lang="en-US" sz="1200" dirty="0" err="1">
                <a:solidFill>
                  <a:schemeClr val="bg1"/>
                </a:solidFill>
              </a:rPr>
              <a:t>RNGCryptoServiceProvider</a:t>
            </a:r>
            <a:r>
              <a:rPr lang="en-US" sz="1200" dirty="0">
                <a:solidFill>
                  <a:schemeClr val="bg1"/>
                </a:solidFill>
              </a:rPr>
              <a:t>())</a:t>
            </a:r>
          </a:p>
          <a:p>
            <a:r>
              <a:rPr lang="en-US" sz="1200" dirty="0">
                <a:solidFill>
                  <a:schemeClr val="bg1"/>
                </a:solidFill>
              </a:rPr>
              <a:t>		{</a:t>
            </a:r>
          </a:p>
          <a:p>
            <a:r>
              <a:rPr lang="en-US" sz="1200" dirty="0">
                <a:solidFill>
                  <a:schemeClr val="bg1"/>
                </a:solidFill>
              </a:rPr>
              <a:t>			// Buffer storage.</a:t>
            </a:r>
          </a:p>
          <a:p>
            <a:r>
              <a:rPr lang="en-US" sz="1200" dirty="0">
                <a:solidFill>
                  <a:schemeClr val="bg1"/>
                </a:solidFill>
              </a:rPr>
              <a:t>			byte[] data = new byte[4];</a:t>
            </a:r>
          </a:p>
          <a:p>
            <a:r>
              <a:rPr lang="en-US" sz="1200" dirty="0">
                <a:solidFill>
                  <a:schemeClr val="bg1"/>
                </a:solidFill>
              </a:rPr>
              <a:t>			// Ten iterations.</a:t>
            </a:r>
          </a:p>
          <a:p>
            <a:r>
              <a:rPr lang="en-US" sz="1200" dirty="0">
                <a:solidFill>
                  <a:schemeClr val="bg1"/>
                </a:solidFill>
              </a:rPr>
              <a:t>			for (</a:t>
            </a:r>
            <a:r>
              <a:rPr lang="en-US" sz="1200" dirty="0" err="1">
                <a:solidFill>
                  <a:schemeClr val="bg1"/>
                </a:solidFill>
              </a:rPr>
              <a:t>int</a:t>
            </a:r>
            <a:r>
              <a:rPr lang="en-US" sz="1200" dirty="0">
                <a:solidFill>
                  <a:schemeClr val="bg1"/>
                </a:solidFill>
              </a:rPr>
              <a:t> </a:t>
            </a:r>
            <a:r>
              <a:rPr lang="en-US" sz="1200" dirty="0" err="1">
                <a:solidFill>
                  <a:schemeClr val="bg1"/>
                </a:solidFill>
              </a:rPr>
              <a:t>i</a:t>
            </a:r>
            <a:r>
              <a:rPr lang="en-US" sz="1200" dirty="0">
                <a:solidFill>
                  <a:schemeClr val="bg1"/>
                </a:solidFill>
              </a:rPr>
              <a:t> = 0; </a:t>
            </a:r>
            <a:r>
              <a:rPr lang="en-US" sz="1200" dirty="0" err="1">
                <a:solidFill>
                  <a:schemeClr val="bg1"/>
                </a:solidFill>
              </a:rPr>
              <a:t>i</a:t>
            </a:r>
            <a:r>
              <a:rPr lang="en-US" sz="1200" dirty="0">
                <a:solidFill>
                  <a:schemeClr val="bg1"/>
                </a:solidFill>
              </a:rPr>
              <a:t> &lt; 10; </a:t>
            </a:r>
            <a:r>
              <a:rPr lang="en-US" sz="1200" dirty="0" err="1">
                <a:solidFill>
                  <a:schemeClr val="bg1"/>
                </a:solidFill>
              </a:rPr>
              <a:t>i</a:t>
            </a:r>
            <a:r>
              <a:rPr lang="en-US" sz="1200" dirty="0">
                <a:solidFill>
                  <a:schemeClr val="bg1"/>
                </a:solidFill>
              </a:rPr>
              <a:t>++)</a:t>
            </a:r>
          </a:p>
          <a:p>
            <a:r>
              <a:rPr lang="en-US" sz="1200" dirty="0">
                <a:solidFill>
                  <a:schemeClr val="bg1"/>
                </a:solidFill>
              </a:rPr>
              <a:t>			{</a:t>
            </a:r>
          </a:p>
          <a:p>
            <a:r>
              <a:rPr lang="en-US" sz="1200" dirty="0">
                <a:solidFill>
                  <a:schemeClr val="bg1"/>
                </a:solidFill>
              </a:rPr>
              <a:t>				// Fill buffer.</a:t>
            </a:r>
          </a:p>
          <a:p>
            <a:r>
              <a:rPr lang="en-US" sz="1200" dirty="0">
                <a:solidFill>
                  <a:schemeClr val="bg1"/>
                </a:solidFill>
              </a:rPr>
              <a:t>				</a:t>
            </a:r>
            <a:r>
              <a:rPr lang="en-US" sz="1200" dirty="0" err="1">
                <a:solidFill>
                  <a:schemeClr val="bg1"/>
                </a:solidFill>
              </a:rPr>
              <a:t>rng.GetBytes</a:t>
            </a:r>
            <a:r>
              <a:rPr lang="en-US" sz="1200" dirty="0">
                <a:solidFill>
                  <a:schemeClr val="bg1"/>
                </a:solidFill>
              </a:rPr>
              <a:t>(data);</a:t>
            </a:r>
          </a:p>
          <a:p>
            <a:r>
              <a:rPr lang="en-US" sz="1200" dirty="0">
                <a:solidFill>
                  <a:schemeClr val="bg1"/>
                </a:solidFill>
              </a:rPr>
              <a:t>				</a:t>
            </a:r>
          </a:p>
        </p:txBody>
      </p:sp>
      <p:pic>
        <p:nvPicPr>
          <p:cNvPr id="8" name="Picture 4" descr="http://www.catnanny.ca/wp-content/themes/responsive/images/feature_ca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4174" y="3354751"/>
            <a:ext cx="16954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catnanny.ca/wp-content/themes/responsive/images/feature_ca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554" y="3565742"/>
            <a:ext cx="1404464" cy="1656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catnanny.ca/wp-content/themes/responsive/images/feature_ca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083" y="3178961"/>
            <a:ext cx="1816866" cy="21434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catnanny.ca/wp-content/themes/responsive/images/feature_ca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220350" y="2984024"/>
            <a:ext cx="2028248" cy="23928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catnanny.ca/wp-content/themes/responsive/images/feature_ca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2498" y="3463696"/>
            <a:ext cx="1612723" cy="190265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a:stCxn id="7" idx="2"/>
          </p:cNvCxnSpPr>
          <p:nvPr/>
        </p:nvCxnSpPr>
        <p:spPr>
          <a:xfrm>
            <a:off x="5071671" y="4180463"/>
            <a:ext cx="0" cy="696508"/>
          </a:xfrm>
          <a:prstGeom prst="line">
            <a:avLst/>
          </a:prstGeom>
        </p:spPr>
        <p:style>
          <a:lnRef idx="3">
            <a:schemeClr val="accent1"/>
          </a:lnRef>
          <a:fillRef idx="0">
            <a:schemeClr val="accent1"/>
          </a:fillRef>
          <a:effectRef idx="2">
            <a:schemeClr val="accent1"/>
          </a:effectRef>
          <a:fontRef idx="minor">
            <a:schemeClr val="tx1"/>
          </a:fontRef>
        </p:style>
      </p:cxnSp>
      <p:sp>
        <p:nvSpPr>
          <p:cNvPr id="14" name="Oval 13"/>
          <p:cNvSpPr/>
          <p:nvPr/>
        </p:nvSpPr>
        <p:spPr>
          <a:xfrm>
            <a:off x="7262140" y="1347231"/>
            <a:ext cx="1477758" cy="1360344"/>
          </a:xfrm>
          <a:prstGeom prst="ellipse">
            <a:avLst/>
          </a:prstGeom>
          <a:noFill/>
          <a:ln w="57150">
            <a:solidFill>
              <a:srgbClr val="F8F8F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298936" y="1712417"/>
            <a:ext cx="1404167" cy="646331"/>
          </a:xfrm>
          <a:prstGeom prst="rect">
            <a:avLst/>
          </a:prstGeom>
        </p:spPr>
        <p:txBody>
          <a:bodyPr wrap="none">
            <a:spAutoFit/>
          </a:bodyPr>
          <a:lstStyle/>
          <a:p>
            <a:pPr algn="ctr"/>
            <a:r>
              <a:rPr lang="en-US" b="1" dirty="0" smtClean="0">
                <a:solidFill>
                  <a:srgbClr val="FBFDFF"/>
                </a:solidFill>
              </a:rPr>
              <a:t>Spot The </a:t>
            </a:r>
          </a:p>
          <a:p>
            <a:pPr algn="ctr"/>
            <a:r>
              <a:rPr lang="en-US" b="1" dirty="0" smtClean="0">
                <a:solidFill>
                  <a:srgbClr val="FBFDFF"/>
                </a:solidFill>
              </a:rPr>
              <a:t>Vulnerability</a:t>
            </a:r>
            <a:endParaRPr lang="en-US" b="1" dirty="0">
              <a:solidFill>
                <a:srgbClr val="FBFDFF"/>
              </a:solidFill>
            </a:endParaRPr>
          </a:p>
        </p:txBody>
      </p:sp>
    </p:spTree>
    <p:extLst>
      <p:ext uri="{BB962C8B-B14F-4D97-AF65-F5344CB8AC3E}">
        <p14:creationId xmlns:p14="http://schemas.microsoft.com/office/powerpoint/2010/main" val="492921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a:t>
            </a:r>
          </a:p>
        </p:txBody>
      </p:sp>
      <p:sp>
        <p:nvSpPr>
          <p:cNvPr id="5" name="Slide Number Placeholder 4"/>
          <p:cNvSpPr>
            <a:spLocks noGrp="1"/>
          </p:cNvSpPr>
          <p:nvPr>
            <p:ph type="sldNum" sz="quarter" idx="12"/>
          </p:nvPr>
        </p:nvSpPr>
        <p:spPr/>
        <p:txBody>
          <a:bodyPr/>
          <a:lstStyle/>
          <a:p>
            <a:fld id="{BE9C67AB-B614-C742-93A2-1DCA2D6D2270}" type="slidenum">
              <a:rPr lang="en-US" smtClean="0"/>
              <a:pPr/>
              <a:t>9</a:t>
            </a:fld>
            <a:endParaRPr lang="en-US" dirty="0"/>
          </a:p>
        </p:txBody>
      </p:sp>
      <p:pic>
        <p:nvPicPr>
          <p:cNvPr id="6" name="Picture 5"/>
          <p:cNvPicPr>
            <a:picLocks noChangeAspect="1"/>
          </p:cNvPicPr>
          <p:nvPr/>
        </p:nvPicPr>
        <p:blipFill>
          <a:blip r:embed="rId2"/>
          <a:stretch>
            <a:fillRect/>
          </a:stretch>
        </p:blipFill>
        <p:spPr>
          <a:xfrm>
            <a:off x="0" y="1063229"/>
            <a:ext cx="4379181" cy="2844635"/>
          </a:xfrm>
          <a:prstGeom prst="rect">
            <a:avLst/>
          </a:prstGeom>
          <a:ln>
            <a:noFill/>
          </a:ln>
          <a:effectLst/>
        </p:spPr>
      </p:pic>
      <p:pic>
        <p:nvPicPr>
          <p:cNvPr id="7" name="Picture 6"/>
          <p:cNvPicPr>
            <a:picLocks noChangeAspect="1"/>
          </p:cNvPicPr>
          <p:nvPr/>
        </p:nvPicPr>
        <p:blipFill>
          <a:blip r:embed="rId3"/>
          <a:stretch>
            <a:fillRect/>
          </a:stretch>
        </p:blipFill>
        <p:spPr>
          <a:xfrm>
            <a:off x="4636552" y="1051882"/>
            <a:ext cx="4437206" cy="2867331"/>
          </a:xfrm>
          <a:prstGeom prst="rect">
            <a:avLst/>
          </a:prstGeom>
          <a:ln>
            <a:noFill/>
          </a:ln>
          <a:effectLst/>
        </p:spPr>
      </p:pic>
      <p:sp>
        <p:nvSpPr>
          <p:cNvPr id="8" name="Content Placeholder 2"/>
          <p:cNvSpPr txBox="1">
            <a:spLocks/>
          </p:cNvSpPr>
          <p:nvPr/>
        </p:nvSpPr>
        <p:spPr>
          <a:xfrm>
            <a:off x="1926039" y="4189465"/>
            <a:ext cx="6503586" cy="170742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latin typeface="Tahoma" panose="020B0604030504040204" pitchFamily="34" charset="0"/>
                <a:ea typeface="Tahoma" panose="020B0604030504040204" pitchFamily="34" charset="0"/>
                <a:cs typeface="Tahoma" panose="020B0604030504040204" pitchFamily="34" charset="0"/>
              </a:rPr>
              <a:t>Launched 2015</a:t>
            </a:r>
          </a:p>
          <a:p>
            <a:pPr marL="0" indent="0" algn="ctr">
              <a:buFont typeface="Arial"/>
              <a:buNone/>
            </a:pPr>
            <a:r>
              <a:rPr lang="en-US" dirty="0" smtClean="0">
                <a:latin typeface="Tahoma" panose="020B0604030504040204" pitchFamily="34" charset="0"/>
                <a:ea typeface="Tahoma" panose="020B0604030504040204" pitchFamily="34" charset="0"/>
                <a:cs typeface="Tahoma" panose="020B0604030504040204" pitchFamily="34" charset="0"/>
              </a:rPr>
              <a:t>More than 200,000 games were played since</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2926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4000</TotalTime>
  <Words>772</Words>
  <Application>Microsoft Office PowerPoint</Application>
  <PresentationFormat>On-screen Show (16:9)</PresentationFormat>
  <Paragraphs>186</Paragraphs>
  <Slides>31</Slides>
  <Notes>3</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MS PGothic</vt:lpstr>
      <vt:lpstr>Arial</vt:lpstr>
      <vt:lpstr>Arial Hebrew Light</vt:lpstr>
      <vt:lpstr>Blogger Sans</vt:lpstr>
      <vt:lpstr>BN Balls</vt:lpstr>
      <vt:lpstr>Calibri</vt:lpstr>
      <vt:lpstr>Consolas</vt:lpstr>
      <vt:lpstr>Courier New</vt:lpstr>
      <vt:lpstr>Source Code Pro</vt:lpstr>
      <vt:lpstr>Tahoma</vt:lpstr>
      <vt:lpstr>Times New Roman</vt:lpstr>
      <vt:lpstr>Office Theme</vt:lpstr>
      <vt:lpstr>PowerPoint Presentation</vt:lpstr>
      <vt:lpstr>How I am about to spend your time?</vt:lpstr>
      <vt:lpstr>PowerPoint Presentation</vt:lpstr>
      <vt:lpstr>Still making the same mistakes!</vt:lpstr>
      <vt:lpstr>Why?</vt:lpstr>
      <vt:lpstr>CISO Concerns – Education &amp; Awareness</vt:lpstr>
      <vt:lpstr>What Are Your Top Challenges In Implementing Application Security.</vt:lpstr>
      <vt:lpstr>Game of Hacks – An idea is born</vt:lpstr>
      <vt:lpstr>1+1=?</vt:lpstr>
      <vt:lpstr>Let’s take a look at the game</vt:lpstr>
      <vt:lpstr>What was behind GoH?</vt:lpstr>
      <vt:lpstr>Honeypot</vt:lpstr>
      <vt:lpstr>GoH Architecture</vt:lpstr>
      <vt:lpstr>Node.js architecture</vt:lpstr>
      <vt:lpstr>Event Driven</vt:lpstr>
      <vt:lpstr>Game Entities</vt:lpstr>
      <vt:lpstr>Vuln. #1 Answered Question</vt:lpstr>
      <vt:lpstr>Timer</vt:lpstr>
      <vt:lpstr>Timer</vt:lpstr>
      <vt:lpstr>PowerPoint Presentation</vt:lpstr>
      <vt:lpstr>More Node.js points to remember</vt:lpstr>
      <vt:lpstr>Event Driven - remember?</vt:lpstr>
      <vt:lpstr>PowerPoint Presentation</vt:lpstr>
      <vt:lpstr>Denial of Service </vt:lpstr>
      <vt:lpstr>Node.js DoS</vt:lpstr>
      <vt:lpstr>JSON-based SQL Injection</vt:lpstr>
      <vt:lpstr>PowerPoint Presentation</vt:lpstr>
      <vt:lpstr>ReDoS</vt:lpstr>
      <vt:lpstr>Re-Dos Demo</vt:lpstr>
      <vt:lpstr>Some Key Takeaways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OWASP AppSec Europe 2016 template</dc:title>
  <dc:creator>OWASP AppSec Europe 2016</dc:creator>
  <dc:description>Background picture: This is Romaaaaa! (CC BY-NC-SA 2.0), https://flic.kr/p/8Xoxfq</dc:description>
  <cp:lastModifiedBy>Amit Ashbel</cp:lastModifiedBy>
  <cp:revision>61</cp:revision>
  <dcterms:created xsi:type="dcterms:W3CDTF">2016-02-11T17:41:25Z</dcterms:created>
  <dcterms:modified xsi:type="dcterms:W3CDTF">2016-07-01T09:09:41Z</dcterms:modified>
</cp:coreProperties>
</file>