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0" r:id="rId3"/>
    <p:sldId id="274" r:id="rId4"/>
    <p:sldId id="275" r:id="rId5"/>
    <p:sldId id="279" r:id="rId6"/>
    <p:sldId id="261" r:id="rId7"/>
    <p:sldId id="262" r:id="rId8"/>
    <p:sldId id="263" r:id="rId9"/>
    <p:sldId id="292" r:id="rId10"/>
    <p:sldId id="293" r:id="rId11"/>
    <p:sldId id="280" r:id="rId12"/>
    <p:sldId id="265" r:id="rId13"/>
    <p:sldId id="288" r:id="rId14"/>
    <p:sldId id="282" r:id="rId15"/>
    <p:sldId id="283" r:id="rId16"/>
    <p:sldId id="284" r:id="rId17"/>
    <p:sldId id="285" r:id="rId18"/>
    <p:sldId id="286" r:id="rId19"/>
    <p:sldId id="289" r:id="rId20"/>
    <p:sldId id="291" r:id="rId21"/>
    <p:sldId id="271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5D2B"/>
    <a:srgbClr val="D8A519"/>
    <a:srgbClr val="004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0" autoAdjust="0"/>
  </p:normalViewPr>
  <p:slideViewPr>
    <p:cSldViewPr snapToGrid="0" snapToObjects="1" showGuides="1">
      <p:cViewPr varScale="1">
        <p:scale>
          <a:sx n="112" d="100"/>
          <a:sy n="112" d="100"/>
        </p:scale>
        <p:origin x="696" y="120"/>
      </p:cViewPr>
      <p:guideLst>
        <p:guide orient="horz" pos="66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EA70A-F2DB-9F4C-99F1-5BE614564CB9}" type="datetimeFigureOut">
              <a:rPr lang="en-US" smtClean="0">
                <a:latin typeface="Arial" pitchFamily="34" charset="0"/>
              </a:rPr>
              <a:pPr/>
              <a:t>7/1/2016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2A3BE-31E0-C941-975A-996AD1DEFDF4}" type="slidenum">
              <a:rPr lang="en-US" smtClean="0">
                <a:latin typeface="Arial" pitchFamily="34" charset="0"/>
              </a:rPr>
              <a:pPr/>
              <a:t>‹Nr.›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7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31AF089-CFA2-0949-B174-A0D817FF28B1}" type="datetimeFigureOut">
              <a:rPr lang="en-US" smtClean="0"/>
              <a:pPr/>
              <a:t>7/1/2016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2430503-779B-D542-BBAD-A27B1F4FDF7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894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30503-779B-D542-BBAD-A27B1F4FDF7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3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CFBF-C18E-4E6D-A511-ADF815146E8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13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CFBF-C18E-4E6D-A511-ADF815146E8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48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620" y="2894120"/>
            <a:ext cx="6123980" cy="796166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62620" y="1851830"/>
            <a:ext cx="7724180" cy="85725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pic>
        <p:nvPicPr>
          <p:cNvPr id="8" name="Picture 7" descr="owasp_appsec2016_colosseo_horizontal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-4266" y="-171636"/>
            <a:ext cx="2438494" cy="17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8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4740049"/>
            <a:ext cx="3581401" cy="273844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</a:defRPr>
            </a:lvl1pPr>
          </a:lstStyle>
          <a:p>
            <a:r>
              <a:rPr lang="en-GB" dirty="0" smtClean="0"/>
              <a:t>Practical Threat </a:t>
            </a:r>
            <a:r>
              <a:rPr lang="en-GB" dirty="0" err="1" smtClean="0"/>
              <a:t>Modeling</a:t>
            </a:r>
            <a:r>
              <a:rPr lang="en-GB" dirty="0" smtClean="0"/>
              <a:t> / Matthias Rohr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2495" y="4741200"/>
            <a:ext cx="788610" cy="273844"/>
          </a:xfrm>
          <a:prstGeom prst="rect">
            <a:avLst/>
          </a:prstGeom>
        </p:spPr>
        <p:txBody>
          <a:bodyPr/>
          <a:lstStyle>
            <a:lvl1pPr marL="0" algn="ctr" defTabSz="457200" rtl="0" eaLnBrk="1" latinLnBrk="0" hangingPunct="1">
              <a:defRPr lang="en-GB" sz="9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fld id="{BE9C67AB-B614-C742-93A2-1DCA2D6D2270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8" name="Picture 7" descr="owasp_appsec2016_colosseo_horizonta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183566" y="3790764"/>
            <a:ext cx="2438494" cy="17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87910"/>
            <a:ext cx="7772400" cy="742950"/>
          </a:xfrm>
        </p:spPr>
        <p:txBody>
          <a:bodyPr anchor="t">
            <a:no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62769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800" i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4740049"/>
            <a:ext cx="3581401" cy="273844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pic>
        <p:nvPicPr>
          <p:cNvPr id="7" name="Picture 6" descr="owasp_appsec2016_colosseo_horizontal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-4266" y="-171636"/>
            <a:ext cx="2438494" cy="17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1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4740049"/>
            <a:ext cx="3581401" cy="273844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</a:defRPr>
            </a:lvl1pPr>
          </a:lstStyle>
          <a:p>
            <a:r>
              <a:rPr lang="en-GB" dirty="0" smtClean="0"/>
              <a:t>Practical Threat </a:t>
            </a:r>
            <a:r>
              <a:rPr lang="en-GB" dirty="0" err="1" smtClean="0"/>
              <a:t>Modeling</a:t>
            </a:r>
            <a:r>
              <a:rPr lang="en-GB" dirty="0" smtClean="0"/>
              <a:t>		 Matthias Rohr</a:t>
            </a:r>
          </a:p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2495" y="4741200"/>
            <a:ext cx="788610" cy="273844"/>
          </a:xfrm>
          <a:prstGeom prst="rect">
            <a:avLst/>
          </a:prstGeom>
        </p:spPr>
        <p:txBody>
          <a:bodyPr/>
          <a:lstStyle>
            <a:lvl1pPr marL="0" algn="ctr" defTabSz="457200" rtl="0" eaLnBrk="1" latinLnBrk="0" hangingPunct="1">
              <a:defRPr lang="en-GB" sz="9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fld id="{BE9C67AB-B614-C742-93A2-1DCA2D6D2270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0" name="Picture 9" descr="owasp_appsec2016_colosseo_horizonta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183566" y="3790764"/>
            <a:ext cx="2438494" cy="17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2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4740049"/>
            <a:ext cx="3581401" cy="273844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</a:defRPr>
            </a:lvl1pPr>
          </a:lstStyle>
          <a:p>
            <a:r>
              <a:rPr lang="en-GB" dirty="0" smtClean="0"/>
              <a:t>Practical Threat </a:t>
            </a:r>
            <a:r>
              <a:rPr lang="en-GB" dirty="0" err="1" smtClean="0"/>
              <a:t>Modeling</a:t>
            </a:r>
            <a:r>
              <a:rPr lang="en-GB" dirty="0" smtClean="0"/>
              <a:t> / Matthias Rohr</a:t>
            </a:r>
          </a:p>
          <a:p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2495" y="4741200"/>
            <a:ext cx="788610" cy="273844"/>
          </a:xfrm>
          <a:prstGeom prst="rect">
            <a:avLst/>
          </a:prstGeom>
        </p:spPr>
        <p:txBody>
          <a:bodyPr/>
          <a:lstStyle>
            <a:lvl1pPr marL="0" algn="ctr" defTabSz="457200" rtl="0" eaLnBrk="1" latinLnBrk="0" hangingPunct="1">
              <a:defRPr lang="en-GB" sz="9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fld id="{BE9C67AB-B614-C742-93A2-1DCA2D6D2270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2" name="Picture 11" descr="owasp_appsec2016_colosseo_horizonta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183566" y="3790764"/>
            <a:ext cx="2438494" cy="17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6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n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22039" y="2328562"/>
            <a:ext cx="5332181" cy="21924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11" b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111" dirty="0" smtClean="0">
                <a:solidFill>
                  <a:srgbClr val="5A5A5A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Folien unter Link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de-DE" sz="1111" dirty="0" smtClean="0">
              <a:solidFill>
                <a:srgbClr val="5A5A5A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de-DE" sz="1111" dirty="0">
              <a:solidFill>
                <a:srgbClr val="5A5A5A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522040" y="1451571"/>
            <a:ext cx="6592147" cy="807689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905" b="1"/>
            </a:lvl1pPr>
            <a:lvl2pPr marL="342885" indent="0">
              <a:buFontTx/>
              <a:buNone/>
              <a:defRPr sz="2222" b="1"/>
            </a:lvl2pPr>
            <a:lvl3pPr marL="685770" indent="0">
              <a:buFontTx/>
              <a:buNone/>
              <a:defRPr sz="2222" b="1"/>
            </a:lvl3pPr>
            <a:lvl4pPr marL="1028655" indent="0">
              <a:buFontTx/>
              <a:buNone/>
              <a:defRPr sz="2222" b="1"/>
            </a:lvl4pPr>
            <a:lvl5pPr marL="1371540" indent="0">
              <a:buFontTx/>
              <a:buNone/>
              <a:defRPr sz="2222" b="1"/>
            </a:lvl5pPr>
          </a:lstStyle>
          <a:p>
            <a:pPr lvl="0"/>
            <a:r>
              <a:rPr lang="de-DE" dirty="0" smtClean="0"/>
              <a:t>Vielen Dank!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22039" y="2717292"/>
            <a:ext cx="5332181" cy="52606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11" b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111" dirty="0" smtClean="0">
                <a:solidFill>
                  <a:srgbClr val="5A5A5A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Kontaktinformationen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de-DE" sz="1111" dirty="0" smtClean="0">
              <a:solidFill>
                <a:srgbClr val="5A5A5A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de-DE" sz="1111" dirty="0">
              <a:solidFill>
                <a:srgbClr val="5A5A5A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5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096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2495" y="4741200"/>
            <a:ext cx="788610" cy="273844"/>
          </a:xfrm>
          <a:prstGeom prst="rect">
            <a:avLst/>
          </a:prstGeom>
        </p:spPr>
        <p:txBody>
          <a:bodyPr/>
          <a:lstStyle>
            <a:lvl1pPr marL="0" algn="ctr" defTabSz="457200" rtl="0" eaLnBrk="1" latinLnBrk="0" hangingPunct="1">
              <a:defRPr lang="en-GB" sz="9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fld id="{BE9C67AB-B614-C742-93A2-1DCA2D6D227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7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6F5D2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ka.ms/tmt201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matthiasrohr/OTM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tthiasrohr/OTMT" TargetMode="External"/><Relationship Id="rId2" Type="http://schemas.openxmlformats.org/officeDocument/2006/relationships/hyperlink" Target="mailto:m.rohr@secodis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62620" y="3109273"/>
            <a:ext cx="6123980" cy="796166"/>
          </a:xfrm>
        </p:spPr>
        <p:txBody>
          <a:bodyPr/>
          <a:lstStyle/>
          <a:p>
            <a:r>
              <a:rPr lang="en-US" dirty="0" smtClean="0"/>
              <a:t>Matthias Rohr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Practical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Threat Modeling with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Microsofts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Threat Modeling Tool 2016</a:t>
            </a:r>
          </a:p>
        </p:txBody>
      </p:sp>
    </p:spTree>
    <p:extLst>
      <p:ext uri="{BB962C8B-B14F-4D97-AF65-F5344CB8AC3E}">
        <p14:creationId xmlns:p14="http://schemas.microsoft.com/office/powerpoint/2010/main" val="874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(</a:t>
            </a:r>
            <a:r>
              <a:rPr lang="de-DE" dirty="0" err="1"/>
              <a:t>Some</a:t>
            </a:r>
            <a:r>
              <a:rPr lang="de-DE" dirty="0"/>
              <a:t>) </a:t>
            </a:r>
            <a:r>
              <a:rPr lang="de-DE" dirty="0" err="1" smtClean="0"/>
              <a:t>Threat</a:t>
            </a:r>
            <a:r>
              <a:rPr lang="de-DE" dirty="0" smtClean="0"/>
              <a:t> </a:t>
            </a:r>
            <a:r>
              <a:rPr lang="de-DE" dirty="0"/>
              <a:t>Modeling </a:t>
            </a:r>
            <a:r>
              <a:rPr lang="de-DE" dirty="0" smtClean="0"/>
              <a:t>Tools</a:t>
            </a:r>
            <a:endParaRPr lang="de-DE" dirty="0"/>
          </a:p>
        </p:txBody>
      </p:sp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60237"/>
              </p:ext>
            </p:extLst>
          </p:nvPr>
        </p:nvGraphicFramePr>
        <p:xfrm>
          <a:off x="568999" y="1050370"/>
          <a:ext cx="8117801" cy="2906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773"/>
                <a:gridCol w="5277028"/>
              </a:tblGrid>
              <a:tr h="42038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300" b="0" noProof="0" dirty="0" smtClean="0">
                          <a:effectLst/>
                          <a:latin typeface="+mj-lt"/>
                          <a:ea typeface="Segoe UI Black" panose="020B0A02040204020203" pitchFamily="34" charset="0"/>
                          <a:cs typeface="Segoe UI Semibold" panose="020B0702040204020203" pitchFamily="34" charset="0"/>
                        </a:rPr>
                        <a:t>Threat</a:t>
                      </a:r>
                      <a:r>
                        <a:rPr lang="en-US" sz="1300" b="0" baseline="0" noProof="0" dirty="0" smtClean="0">
                          <a:effectLst/>
                          <a:latin typeface="+mj-lt"/>
                          <a:ea typeface="Segoe UI Black" panose="020B0A02040204020203" pitchFamily="34" charset="0"/>
                          <a:cs typeface="Segoe UI Semibold" panose="020B0702040204020203" pitchFamily="34" charset="0"/>
                        </a:rPr>
                        <a:t> Identification Technique</a:t>
                      </a:r>
                      <a:endParaRPr lang="en-US" sz="1300" b="0" noProof="0" dirty="0">
                        <a:effectLst/>
                        <a:latin typeface="+mj-lt"/>
                        <a:ea typeface="Segoe UI Black" panose="020B0A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300" b="0" noProof="0" dirty="0" smtClean="0">
                          <a:effectLst/>
                          <a:latin typeface="+mj-lt"/>
                          <a:ea typeface="Segoe UI Black" panose="020B0A02040204020203" pitchFamily="34" charset="0"/>
                          <a:cs typeface="Segoe UI Semibold" panose="020B0702040204020203" pitchFamily="34" charset="0"/>
                        </a:rPr>
                        <a:t>Tool</a:t>
                      </a:r>
                      <a:endParaRPr lang="en-US" sz="1300" b="0" noProof="0" dirty="0">
                        <a:effectLst/>
                        <a:latin typeface="+mj-lt"/>
                        <a:ea typeface="Segoe UI Black" panose="020B0A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</a:tr>
              <a:tr h="739614">
                <a:tc>
                  <a:txBody>
                    <a:bodyPr/>
                    <a:lstStyle/>
                    <a:p>
                      <a:pPr marL="273050" indent="0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Abuse and Misuse Case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50838" marR="0" indent="-171450" algn="l" defTabSz="457200" rtl="0" eaLnBrk="1" fontAlgn="auto" latinLnBrk="0" hangingPunct="1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Microsoft’s Elevation of Privilege (</a:t>
                      </a: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EoP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 Card Game (Free)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888935">
                <a:tc>
                  <a:txBody>
                    <a:bodyPr/>
                    <a:lstStyle/>
                    <a:p>
                      <a:pPr marL="179388" indent="93663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Questionnaires / </a:t>
                      </a:r>
                      <a: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b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</a:br>
                      <a: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 </a:t>
                      </a:r>
                      <a:r>
                        <a:rPr lang="en-US" sz="14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Threat</a:t>
                      </a:r>
                      <a: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Patterns</a:t>
                      </a:r>
                      <a:endParaRPr lang="en-US" sz="1400" b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2438" indent="-273050" algn="l" defTabSz="457200" rtl="0" eaLnBrk="1" latinLnBrk="0" hangingPunct="1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IriusRisk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(Free + $)</a:t>
                      </a:r>
                    </a:p>
                  </a:txBody>
                  <a:tcPr marL="54434" marR="54434" marT="0" marB="0" anchor="ctr">
                    <a:noFill/>
                  </a:tcPr>
                </a:tc>
              </a:tr>
              <a:tr h="857232">
                <a:tc>
                  <a:txBody>
                    <a:bodyPr/>
                    <a:lstStyle/>
                    <a:p>
                      <a:pPr marL="273050" indent="0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Data Flow Analysis</a:t>
                      </a:r>
                      <a:endParaRPr lang="en-US" sz="1400" b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2438" indent="-273050" algn="l" defTabSz="457200" rtl="0" eaLnBrk="1" latinLnBrk="0" hangingPunct="1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ThreatModeler</a:t>
                      </a: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($)</a:t>
                      </a:r>
                      <a:b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</a:br>
                      <a:endParaRPr lang="en-US" sz="1400" kern="1200" noProof="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452438" indent="-273050" algn="l" defTabSz="457200" rtl="0" eaLnBrk="1" latinLnBrk="0" hangingPunct="1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MS Threat Modeling Tool (Free)</a:t>
                      </a:r>
                    </a:p>
                  </a:txBody>
                  <a:tcPr marL="54434" marR="54434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3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Flow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Threat</a:t>
            </a:r>
            <a:r>
              <a:rPr lang="de-DE" dirty="0" smtClean="0"/>
              <a:t> Modeling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en-US" dirty="0" smtClean="0"/>
              <a:t>MS </a:t>
            </a:r>
            <a:r>
              <a:rPr lang="en-US" dirty="0"/>
              <a:t>Threat Modeling Tool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63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Data Flow </a:t>
            </a:r>
            <a:r>
              <a:rPr lang="de-DE" dirty="0" smtClean="0"/>
              <a:t>(</a:t>
            </a:r>
            <a:r>
              <a:rPr lang="de-DE" dirty="0" err="1" smtClean="0"/>
              <a:t>Threat</a:t>
            </a:r>
            <a:r>
              <a:rPr lang="de-DE" dirty="0" smtClean="0"/>
              <a:t>) Analysis - Elements</a:t>
            </a:r>
            <a:endParaRPr lang="de-DE" dirty="0"/>
          </a:p>
        </p:txBody>
      </p:sp>
      <p:sp>
        <p:nvSpPr>
          <p:cNvPr id="4" name="Rounded Rectangle 51"/>
          <p:cNvSpPr/>
          <p:nvPr/>
        </p:nvSpPr>
        <p:spPr>
          <a:xfrm>
            <a:off x="2281296" y="3316041"/>
            <a:ext cx="3122388" cy="815563"/>
          </a:xfrm>
          <a:prstGeom prst="roundRect">
            <a:avLst>
              <a:gd name="adj" fmla="val 6439"/>
            </a:avLst>
          </a:prstGeom>
          <a:solidFill>
            <a:srgbClr val="6F5D2B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29" dirty="0"/>
          </a:p>
        </p:txBody>
      </p:sp>
      <p:sp>
        <p:nvSpPr>
          <p:cNvPr id="5" name="Rounded Rectangle 52"/>
          <p:cNvSpPr/>
          <p:nvPr/>
        </p:nvSpPr>
        <p:spPr>
          <a:xfrm>
            <a:off x="3933931" y="1196524"/>
            <a:ext cx="1396129" cy="1774772"/>
          </a:xfrm>
          <a:prstGeom prst="roundRect">
            <a:avLst>
              <a:gd name="adj" fmla="val 6439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29" dirty="0"/>
          </a:p>
        </p:txBody>
      </p:sp>
      <p:sp>
        <p:nvSpPr>
          <p:cNvPr id="6" name="Rounded Rectangle 53"/>
          <p:cNvSpPr/>
          <p:nvPr/>
        </p:nvSpPr>
        <p:spPr>
          <a:xfrm>
            <a:off x="5579706" y="1201199"/>
            <a:ext cx="1396129" cy="1774772"/>
          </a:xfrm>
          <a:prstGeom prst="roundRect">
            <a:avLst>
              <a:gd name="adj" fmla="val 6439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29" dirty="0"/>
          </a:p>
        </p:txBody>
      </p:sp>
      <p:sp>
        <p:nvSpPr>
          <p:cNvPr id="7" name="Rounded Rectangle 55"/>
          <p:cNvSpPr/>
          <p:nvPr/>
        </p:nvSpPr>
        <p:spPr>
          <a:xfrm>
            <a:off x="2298884" y="1196524"/>
            <a:ext cx="1396129" cy="1774772"/>
          </a:xfrm>
          <a:prstGeom prst="roundRect">
            <a:avLst>
              <a:gd name="adj" fmla="val 6439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29" dirty="0"/>
          </a:p>
        </p:txBody>
      </p:sp>
      <p:sp>
        <p:nvSpPr>
          <p:cNvPr id="8" name="Rounded Rectangle 56"/>
          <p:cNvSpPr/>
          <p:nvPr/>
        </p:nvSpPr>
        <p:spPr>
          <a:xfrm>
            <a:off x="653641" y="1196524"/>
            <a:ext cx="1396129" cy="1774772"/>
          </a:xfrm>
          <a:prstGeom prst="roundRect">
            <a:avLst>
              <a:gd name="adj" fmla="val 6439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29" dirty="0"/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3729170" y="3316041"/>
            <a:ext cx="184731" cy="3122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429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2364597" y="3543886"/>
            <a:ext cx="276358" cy="3122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90720" indent="-90720">
              <a:buFontTx/>
              <a:buChar char="•"/>
            </a:pPr>
            <a:endParaRPr lang="en-US" sz="1429" dirty="0"/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1482711" y="1249063"/>
            <a:ext cx="184731" cy="3122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1429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719096" y="1749300"/>
            <a:ext cx="1412887" cy="1264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90720" indent="-90720">
              <a:buFontTx/>
              <a:buChar char="•"/>
            </a:pPr>
            <a:r>
              <a:rPr lang="en-US" sz="127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endParaRPr lang="en-US" sz="127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Browser</a:t>
            </a: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Systems</a:t>
            </a: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</a:t>
            </a:r>
          </a:p>
          <a:p>
            <a:pPr marL="90720" indent="-90720">
              <a:buFontTx/>
              <a:buChar char="•"/>
            </a:pPr>
            <a:endParaRPr lang="en-US" sz="127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720" indent="-90720">
              <a:buFontTx/>
              <a:buChar char="•"/>
            </a:pPr>
            <a:endParaRPr lang="en-US" sz="1270" dirty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971463" y="1309938"/>
            <a:ext cx="850817" cy="357944"/>
          </a:xfrm>
          <a:prstGeom prst="rect">
            <a:avLst/>
          </a:prstGeom>
          <a:noFill/>
          <a:ln w="15875" algn="ctr">
            <a:solidFill>
              <a:srgbClr val="FFCC00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 sz="1429" dirty="0"/>
          </a:p>
        </p:txBody>
      </p:sp>
      <p:sp>
        <p:nvSpPr>
          <p:cNvPr id="14" name="Text Box 51"/>
          <p:cNvSpPr txBox="1">
            <a:spLocks noChangeArrowheads="1"/>
          </p:cNvSpPr>
          <p:nvPr/>
        </p:nvSpPr>
        <p:spPr bwMode="auto">
          <a:xfrm>
            <a:off x="5593194" y="1754405"/>
            <a:ext cx="1280094" cy="8740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call</a:t>
            </a: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traffic</a:t>
            </a:r>
          </a:p>
          <a:p>
            <a:pPr marL="90720" indent="-90720">
              <a:buFontTx/>
              <a:buChar char="•"/>
            </a:pPr>
            <a:r>
              <a:rPr lang="en-US" sz="127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RPC</a:t>
            </a:r>
            <a:endParaRPr lang="en-US" sz="127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720" indent="-90720"/>
            <a:endParaRPr lang="en-US" sz="1270" dirty="0">
              <a:solidFill>
                <a:schemeClr val="bg1"/>
              </a:solidFill>
            </a:endParaRPr>
          </a:p>
        </p:txBody>
      </p:sp>
      <p:cxnSp>
        <p:nvCxnSpPr>
          <p:cNvPr id="15" name="AutoShape 9"/>
          <p:cNvCxnSpPr>
            <a:cxnSpLocks noChangeShapeType="1"/>
          </p:cNvCxnSpPr>
          <p:nvPr/>
        </p:nvCxnSpPr>
        <p:spPr bwMode="auto">
          <a:xfrm flipV="1">
            <a:off x="5864087" y="1343888"/>
            <a:ext cx="823713" cy="197090"/>
          </a:xfrm>
          <a:prstGeom prst="curvedConnector3">
            <a:avLst>
              <a:gd name="adj1" fmla="val 49931"/>
            </a:avLst>
          </a:prstGeom>
          <a:noFill/>
          <a:ln w="15875">
            <a:solidFill>
              <a:srgbClr val="FFCC00"/>
            </a:solidFill>
            <a:round/>
            <a:headEnd/>
            <a:tailEnd type="triangle" w="lg" len="lg"/>
          </a:ln>
          <a:effectLst/>
        </p:spPr>
      </p:cxn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2383232" y="1749729"/>
            <a:ext cx="1249381" cy="94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90720" indent="-90720">
              <a:buFontTx/>
              <a:buChar char="•"/>
            </a:pPr>
            <a:r>
              <a:rPr lang="en-US" sz="111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</a:t>
            </a:r>
          </a:p>
          <a:p>
            <a:pPr marL="90720" indent="-90720">
              <a:buFontTx/>
              <a:buChar char="•"/>
            </a:pPr>
            <a:r>
              <a:rPr lang="en-US" sz="111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Services</a:t>
            </a:r>
          </a:p>
          <a:p>
            <a:pPr marL="90720" indent="-90720">
              <a:buFontTx/>
              <a:buChar char="•"/>
            </a:pPr>
            <a:r>
              <a:rPr lang="en-US" sz="111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Assemblies</a:t>
            </a:r>
          </a:p>
          <a:p>
            <a:pPr marL="90720" indent="-90720">
              <a:buFontTx/>
              <a:buChar char="•"/>
            </a:pPr>
            <a:r>
              <a:rPr lang="en-US" sz="111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Objects</a:t>
            </a:r>
          </a:p>
          <a:p>
            <a:pPr marL="90720" indent="-90720">
              <a:buFontTx/>
              <a:buChar char="•"/>
            </a:pPr>
            <a:r>
              <a:rPr lang="en-US" sz="111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DLLs / </a:t>
            </a:r>
            <a:r>
              <a:rPr lang="en-US" sz="111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EXEs</a:t>
            </a:r>
            <a:endParaRPr lang="en-US" sz="111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609639" y="1283531"/>
            <a:ext cx="753452" cy="342919"/>
          </a:xfrm>
          <a:prstGeom prst="ellipse">
            <a:avLst/>
          </a:prstGeom>
          <a:noFill/>
          <a:ln w="15875" algn="ctr">
            <a:solidFill>
              <a:srgbClr val="FFCC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 sz="1429" dirty="0"/>
          </a:p>
        </p:txBody>
      </p:sp>
      <p:sp>
        <p:nvSpPr>
          <p:cNvPr id="18" name="Text Box 58"/>
          <p:cNvSpPr txBox="1">
            <a:spLocks noChangeArrowheads="1"/>
          </p:cNvSpPr>
          <p:nvPr/>
        </p:nvSpPr>
        <p:spPr bwMode="auto">
          <a:xfrm>
            <a:off x="4066397" y="1749729"/>
            <a:ext cx="1188467" cy="14848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</a:t>
            </a: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</a:t>
            </a: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Registry</a:t>
            </a: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</a:t>
            </a:r>
            <a:b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</a:t>
            </a:r>
          </a:p>
          <a:p>
            <a:pPr marL="90720" indent="-90720"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Queue / Stack</a:t>
            </a:r>
          </a:p>
          <a:p>
            <a:pPr marL="90720" indent="-90720"/>
            <a:endParaRPr lang="en-US" sz="1429" dirty="0">
              <a:solidFill>
                <a:schemeClr val="bg1"/>
              </a:solidFill>
            </a:endParaRPr>
          </a:p>
        </p:txBody>
      </p:sp>
      <p:grpSp>
        <p:nvGrpSpPr>
          <p:cNvPr id="19" name="Group 6"/>
          <p:cNvGrpSpPr>
            <a:grpSpLocks/>
          </p:cNvGrpSpPr>
          <p:nvPr/>
        </p:nvGrpSpPr>
        <p:grpSpPr bwMode="auto">
          <a:xfrm>
            <a:off x="4247631" y="1334793"/>
            <a:ext cx="829605" cy="258957"/>
            <a:chOff x="411" y="3170"/>
            <a:chExt cx="704" cy="293"/>
          </a:xfrm>
        </p:grpSpPr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411" y="3170"/>
              <a:ext cx="703" cy="0"/>
            </a:xfrm>
            <a:prstGeom prst="line">
              <a:avLst/>
            </a:prstGeom>
            <a:noFill/>
            <a:ln w="15875">
              <a:solidFill>
                <a:srgbClr val="FFCC00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1429" dirty="0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12" y="3463"/>
              <a:ext cx="703" cy="0"/>
            </a:xfrm>
            <a:prstGeom prst="line">
              <a:avLst/>
            </a:prstGeom>
            <a:noFill/>
            <a:ln w="15875">
              <a:solidFill>
                <a:srgbClr val="FFCC00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 sz="1429" dirty="0"/>
            </a:p>
          </p:txBody>
        </p:sp>
      </p:grpSp>
      <p:sp>
        <p:nvSpPr>
          <p:cNvPr id="22" name="TextBox 74"/>
          <p:cNvSpPr txBox="1"/>
          <p:nvPr/>
        </p:nvSpPr>
        <p:spPr>
          <a:xfrm>
            <a:off x="992489" y="1287067"/>
            <a:ext cx="791896" cy="4342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1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Entity</a:t>
            </a:r>
          </a:p>
        </p:txBody>
      </p:sp>
      <p:sp>
        <p:nvSpPr>
          <p:cNvPr id="23" name="TextBox 75"/>
          <p:cNvSpPr txBox="1"/>
          <p:nvPr/>
        </p:nvSpPr>
        <p:spPr>
          <a:xfrm>
            <a:off x="2539509" y="1337892"/>
            <a:ext cx="927856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</a:p>
        </p:txBody>
      </p:sp>
      <p:sp>
        <p:nvSpPr>
          <p:cNvPr id="24" name="TextBox 76"/>
          <p:cNvSpPr txBox="1"/>
          <p:nvPr/>
        </p:nvSpPr>
        <p:spPr>
          <a:xfrm>
            <a:off x="5630903" y="1258704"/>
            <a:ext cx="1300972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             </a:t>
            </a:r>
          </a:p>
          <a:p>
            <a:pPr algn="r"/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</a:t>
            </a:r>
          </a:p>
        </p:txBody>
      </p:sp>
      <p:sp>
        <p:nvSpPr>
          <p:cNvPr id="25" name="TextBox 77"/>
          <p:cNvSpPr txBox="1"/>
          <p:nvPr/>
        </p:nvSpPr>
        <p:spPr>
          <a:xfrm>
            <a:off x="4001342" y="1352170"/>
            <a:ext cx="124440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Store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350407" y="3302944"/>
            <a:ext cx="1640356" cy="268725"/>
          </a:xfrm>
          <a:prstGeom prst="rect">
            <a:avLst/>
          </a:prstGeom>
          <a:noFill/>
          <a:ln w="15875" algn="ctr">
            <a:noFill/>
            <a:miter lim="800000"/>
            <a:headEnd/>
            <a:tailEnd type="none" w="lg" len="lg"/>
          </a:ln>
        </p:spPr>
        <p:txBody>
          <a:bodyPr vert="horz" wrap="square" lIns="72579" tIns="36289" rIns="72579" bIns="36289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Boundary</a:t>
            </a:r>
          </a:p>
        </p:txBody>
      </p:sp>
      <p:cxnSp>
        <p:nvCxnSpPr>
          <p:cNvPr id="27" name="Straight Connector 79"/>
          <p:cNvCxnSpPr/>
          <p:nvPr/>
        </p:nvCxnSpPr>
        <p:spPr>
          <a:xfrm>
            <a:off x="3777526" y="3416141"/>
            <a:ext cx="1531371" cy="1"/>
          </a:xfrm>
          <a:prstGeom prst="line">
            <a:avLst/>
          </a:prstGeom>
          <a:ln w="57150">
            <a:solidFill>
              <a:srgbClr val="F9FF01"/>
            </a:solidFill>
            <a:prstDash val="dash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2391574" y="3475247"/>
            <a:ext cx="2782177" cy="6435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90720" indent="-90720">
              <a:lnSpc>
                <a:spcPct val="150000"/>
              </a:lnSpc>
              <a:buFontTx/>
              <a:buChar char="•"/>
            </a:pPr>
            <a:r>
              <a:rPr lang="en-US" sz="127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Boundary</a:t>
            </a:r>
          </a:p>
          <a:p>
            <a:pPr marL="90720" indent="-90720">
              <a:lnSpc>
                <a:spcPct val="150000"/>
              </a:lnSpc>
              <a:buFontTx/>
              <a:buChar char="•"/>
            </a:pPr>
            <a:r>
              <a:rPr lang="en-US" sz="127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System / Processes</a:t>
            </a:r>
            <a:endParaRPr lang="en-US" sz="127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5864087" y="4565508"/>
            <a:ext cx="16113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 smtClean="0">
                <a:latin typeface="+mj-lt"/>
              </a:rPr>
              <a:t>Source: Michael </a:t>
            </a:r>
            <a:r>
              <a:rPr lang="de-DE" sz="1000" dirty="0">
                <a:latin typeface="+mj-lt"/>
              </a:rPr>
              <a:t>Howard </a:t>
            </a:r>
          </a:p>
        </p:txBody>
      </p:sp>
    </p:spTree>
    <p:extLst>
      <p:ext uri="{BB962C8B-B14F-4D97-AF65-F5344CB8AC3E}">
        <p14:creationId xmlns:p14="http://schemas.microsoft.com/office/powerpoint/2010/main" val="4397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 smtClean="0"/>
              <a:t>STRIDE</a:t>
            </a:r>
            <a:r>
              <a:rPr lang="de-DE" dirty="0" smtClean="0"/>
              <a:t> </a:t>
            </a:r>
            <a:r>
              <a:rPr lang="de-DE" dirty="0"/>
              <a:t>Approach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3914" y="1195343"/>
            <a:ext cx="8229600" cy="3096022"/>
          </a:xfrm>
        </p:spPr>
        <p:txBody>
          <a:bodyPr>
            <a:normAutofit/>
          </a:bodyPr>
          <a:lstStyle/>
          <a:p>
            <a:pPr marL="457200" lvl="1" indent="0">
              <a:spcAft>
                <a:spcPts val="1200"/>
              </a:spcAft>
              <a:buNone/>
            </a:pPr>
            <a:r>
              <a:rPr lang="en-US" sz="1800" dirty="0"/>
              <a:t>STRIDE is an acronym for these threat </a:t>
            </a:r>
            <a:r>
              <a:rPr lang="en-US" sz="1800" dirty="0" smtClean="0"/>
              <a:t>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S</a:t>
            </a:r>
            <a:r>
              <a:rPr lang="en-US" sz="1600" dirty="0" smtClean="0"/>
              <a:t>poofing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T</a:t>
            </a:r>
            <a:r>
              <a:rPr lang="en-US" sz="1600" dirty="0" smtClean="0"/>
              <a:t>ampering 					</a:t>
            </a:r>
            <a:r>
              <a:rPr lang="en-US" sz="1600" i="1" dirty="0" smtClean="0"/>
              <a:t>Malicious data manipulation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R</a:t>
            </a:r>
            <a:r>
              <a:rPr lang="en-US" sz="1600" dirty="0" smtClean="0"/>
              <a:t>epudiation 				</a:t>
            </a:r>
            <a:r>
              <a:rPr lang="en-US" sz="1600" i="1" dirty="0" smtClean="0"/>
              <a:t>Dispute of 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I</a:t>
            </a:r>
            <a:r>
              <a:rPr lang="en-US" sz="1600" dirty="0" smtClean="0"/>
              <a:t>nformation Disclosure		e.g. Stack Traces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D</a:t>
            </a:r>
            <a:r>
              <a:rPr lang="en-US" sz="1600" dirty="0" smtClean="0"/>
              <a:t>enial </a:t>
            </a:r>
            <a:r>
              <a:rPr lang="en-US" sz="1600" dirty="0"/>
              <a:t>of </a:t>
            </a:r>
            <a:r>
              <a:rPr lang="en-US" sz="1600" dirty="0" smtClean="0"/>
              <a:t>Service 			</a:t>
            </a:r>
            <a:r>
              <a:rPr lang="en-US" sz="1600" i="1" dirty="0" smtClean="0"/>
              <a:t>e.g. Application </a:t>
            </a:r>
            <a:r>
              <a:rPr lang="en-US" sz="1600" i="1" dirty="0"/>
              <a:t>crash by malicious user </a:t>
            </a:r>
            <a:r>
              <a:rPr lang="en-US" sz="1600" i="1" dirty="0" smtClean="0"/>
              <a:t>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E</a:t>
            </a:r>
            <a:r>
              <a:rPr lang="en-US" sz="1600" dirty="0" smtClean="0"/>
              <a:t>levation </a:t>
            </a:r>
            <a:r>
              <a:rPr lang="en-US" sz="1600" dirty="0"/>
              <a:t>of </a:t>
            </a:r>
            <a:r>
              <a:rPr lang="en-US" sz="1600" dirty="0" smtClean="0"/>
              <a:t>Privilege			</a:t>
            </a:r>
            <a:endParaRPr lang="de-DE" sz="1400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1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Mapping </a:t>
            </a:r>
            <a:r>
              <a:rPr lang="de-DE" dirty="0" err="1"/>
              <a:t>STRIDE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DfD</a:t>
            </a:r>
            <a:r>
              <a:rPr lang="de-DE" dirty="0"/>
              <a:t> </a:t>
            </a:r>
            <a:r>
              <a:rPr lang="de-DE" dirty="0" smtClean="0"/>
              <a:t>Elements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5864087" y="4565508"/>
            <a:ext cx="16113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 smtClean="0">
                <a:latin typeface="+mj-lt"/>
              </a:rPr>
              <a:t>Source: Michael </a:t>
            </a:r>
            <a:r>
              <a:rPr lang="de-DE" sz="1000" dirty="0">
                <a:latin typeface="+mj-lt"/>
              </a:rPr>
              <a:t>Howard </a:t>
            </a:r>
          </a:p>
        </p:txBody>
      </p:sp>
      <p:graphicFrame>
        <p:nvGraphicFramePr>
          <p:cNvPr id="1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5071"/>
              </p:ext>
            </p:extLst>
          </p:nvPr>
        </p:nvGraphicFramePr>
        <p:xfrm>
          <a:off x="574047" y="1063310"/>
          <a:ext cx="6322737" cy="2896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287"/>
                <a:gridCol w="756575"/>
                <a:gridCol w="756575"/>
                <a:gridCol w="756575"/>
                <a:gridCol w="756575"/>
                <a:gridCol w="756575"/>
                <a:gridCol w="756575"/>
              </a:tblGrid>
              <a:tr h="385209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</a:rPr>
                        <a:t>Element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</a:rPr>
                        <a:t>S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</a:tr>
              <a:tr h="62789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62789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62789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62789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1609587" y="148545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latin typeface="+mj-lt"/>
              </a:rPr>
              <a:t>External</a:t>
            </a:r>
            <a:r>
              <a:rPr lang="de-DE" sz="1200" dirty="0">
                <a:latin typeface="+mj-lt"/>
              </a:rPr>
              <a:t/>
            </a:r>
            <a:br>
              <a:rPr lang="de-DE" sz="1200" dirty="0">
                <a:latin typeface="+mj-lt"/>
              </a:rPr>
            </a:br>
            <a:r>
              <a:rPr lang="de-DE" sz="1200" dirty="0" smtClean="0">
                <a:latin typeface="+mj-lt"/>
              </a:rPr>
              <a:t>Entity</a:t>
            </a:r>
            <a:endParaRPr lang="de-DE" sz="1200" dirty="0">
              <a:latin typeface="+mj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451964" y="2250535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latin typeface="+mj-lt"/>
              </a:rPr>
              <a:t>Process</a:t>
            </a:r>
            <a:endParaRPr lang="de-DE" sz="1200" dirty="0">
              <a:latin typeface="+mj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545103" y="2766768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+mj-lt"/>
              </a:rPr>
              <a:t>Data</a:t>
            </a:r>
            <a:br>
              <a:rPr lang="de-DE" sz="1200" dirty="0" smtClean="0">
                <a:latin typeface="+mj-lt"/>
              </a:rPr>
            </a:br>
            <a:r>
              <a:rPr lang="de-DE" sz="1200" dirty="0" smtClean="0">
                <a:latin typeface="+mj-lt"/>
              </a:rPr>
              <a:t>Store</a:t>
            </a:r>
            <a:endParaRPr lang="de-DE" sz="1200" dirty="0">
              <a:latin typeface="+mj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126036" y="3635032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+mj-lt"/>
              </a:rPr>
              <a:t>Data Flow</a:t>
            </a:r>
            <a:endParaRPr lang="de-DE" sz="1200" dirty="0">
              <a:latin typeface="+mj-lt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766789" y="1560700"/>
            <a:ext cx="793786" cy="366166"/>
          </a:xfrm>
          <a:prstGeom prst="rect">
            <a:avLst/>
          </a:prstGeom>
          <a:noFill/>
          <a:ln w="12700">
            <a:solidFill>
              <a:srgbClr val="6F5D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912074" y="2161733"/>
            <a:ext cx="503021" cy="426358"/>
          </a:xfrm>
          <a:prstGeom prst="ellipse">
            <a:avLst/>
          </a:prstGeom>
          <a:noFill/>
          <a:ln w="12700">
            <a:solidFill>
              <a:srgbClr val="6F5D2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rader Verbinder 39"/>
          <p:cNvCxnSpPr/>
          <p:nvPr/>
        </p:nvCxnSpPr>
        <p:spPr>
          <a:xfrm>
            <a:off x="870657" y="2875867"/>
            <a:ext cx="568346" cy="0"/>
          </a:xfrm>
          <a:prstGeom prst="line">
            <a:avLst/>
          </a:prstGeom>
          <a:ln w="12700">
            <a:solidFill>
              <a:srgbClr val="6F5D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>
            <a:off x="870657" y="3115670"/>
            <a:ext cx="568346" cy="0"/>
          </a:xfrm>
          <a:prstGeom prst="line">
            <a:avLst/>
          </a:prstGeom>
          <a:ln w="12700">
            <a:solidFill>
              <a:srgbClr val="6F5D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Bogen 40"/>
          <p:cNvSpPr/>
          <p:nvPr/>
        </p:nvSpPr>
        <p:spPr>
          <a:xfrm rot="19823084">
            <a:off x="237129" y="3604932"/>
            <a:ext cx="1491455" cy="593360"/>
          </a:xfrm>
          <a:prstGeom prst="arc">
            <a:avLst/>
          </a:prstGeom>
          <a:ln w="12700">
            <a:solidFill>
              <a:srgbClr val="6F5D2B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7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417" y="1590737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feld 59"/>
          <p:cNvSpPr txBox="1"/>
          <p:nvPr/>
        </p:nvSpPr>
        <p:spPr>
          <a:xfrm>
            <a:off x="3984130" y="2766767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b="1" dirty="0" smtClean="0">
                <a:solidFill>
                  <a:srgbClr val="6F5D2B"/>
                </a:solidFill>
                <a:latin typeface="+mj-lt"/>
              </a:rPr>
              <a:t>?</a:t>
            </a:r>
            <a:endParaRPr lang="de-DE" sz="2600" b="1" dirty="0">
              <a:solidFill>
                <a:srgbClr val="6F5D2B"/>
              </a:solidFill>
              <a:latin typeface="+mj-lt"/>
            </a:endParaRPr>
          </a:p>
        </p:txBody>
      </p:sp>
      <p:pic>
        <p:nvPicPr>
          <p:cNvPr id="61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417" y="2226170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930" y="2250535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79" y="2250535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651" y="2251506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59" y="2251506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28" y="2251506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651" y="2873491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59" y="2875867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651" y="3575774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930" y="2875867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930" y="3575774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59" y="3575774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0" descr="http://www.iconsdb.com/icons/preview/icon-sets/web-2-orange-2/check-mark-x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79" y="1590737"/>
            <a:ext cx="276028" cy="27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689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Mapping </a:t>
            </a:r>
            <a:r>
              <a:rPr lang="de-DE" dirty="0" err="1"/>
              <a:t>STRIDE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 smtClean="0"/>
              <a:t>OWASP</a:t>
            </a:r>
            <a:r>
              <a:rPr lang="de-DE" dirty="0" smtClean="0"/>
              <a:t> TOP 10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8718"/>
              </p:ext>
            </p:extLst>
          </p:nvPr>
        </p:nvGraphicFramePr>
        <p:xfrm>
          <a:off x="615396" y="1053051"/>
          <a:ext cx="7079489" cy="3028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697"/>
                <a:gridCol w="3673792"/>
              </a:tblGrid>
              <a:tr h="27642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err="1" smtClean="0">
                          <a:effectLst/>
                          <a:latin typeface="+mj-lt"/>
                        </a:rPr>
                        <a:t>OWASP</a:t>
                      </a:r>
                      <a:r>
                        <a:rPr lang="en-US" sz="1100" noProof="0" dirty="0" smtClean="0">
                          <a:effectLst/>
                          <a:latin typeface="+mj-lt"/>
                        </a:rPr>
                        <a:t> Top Ten 2013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noProof="0" dirty="0" smtClean="0">
                          <a:effectLst/>
                          <a:latin typeface="+mj-lt"/>
                        </a:rPr>
                        <a:t>STRIDE</a:t>
                      </a:r>
                      <a:endParaRPr lang="en-US" sz="1100" noProof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A1 - Injection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Tampering, Spoofing</a:t>
                      </a: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A2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Broken Auth. &amp; Session Management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Elevation of Privileges, Spoofing, Information Disclosure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A3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Cross-Site Scripting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000" b="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XSS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64017" rtl="0" eaLnBrk="1" fontAlgn="auto" latinLnBrk="0" hangingPunct="1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Tampering, Spoofing</a:t>
                      </a: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A4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Insecure Object References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Privilege Escalation, Information Disclosure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A5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Security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Misconfiguration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Information Disclosure</a:t>
                      </a:r>
                      <a:r>
                        <a:rPr lang="en-US" sz="10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(and others)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A6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Sensitive Data Exposure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Information Disclosure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A7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Missing Function Level Access Control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Privilege Escalation, Information Disclosure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A8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-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Cross Site Request Forgery (</a:t>
                      </a:r>
                      <a:r>
                        <a:rPr lang="en-US" sz="1000" b="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CSRF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Tampering, Spoofing, Elevation of Privileges 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A9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- Using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Components with Known </a:t>
                      </a:r>
                      <a:r>
                        <a:rPr lang="en-US" sz="1000" b="0" baseline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Vuln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  <a:tr h="27517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A10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000" b="0" noProof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Unvalidated</a:t>
                      </a:r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Redirects and Forwards</a:t>
                      </a:r>
                      <a:endParaRPr lang="en-US" sz="10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Spoofing,</a:t>
                      </a:r>
                      <a:r>
                        <a:rPr lang="en-US" sz="10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Tampering</a:t>
                      </a:r>
                      <a:endParaRPr lang="en-US" sz="1000" noProof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354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Microsoft </a:t>
            </a:r>
            <a:r>
              <a:rPr lang="de-DE" dirty="0" err="1"/>
              <a:t>Threat</a:t>
            </a:r>
            <a:r>
              <a:rPr lang="de-DE" dirty="0"/>
              <a:t> Modeling Tool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2160" indent="-272160">
              <a:spcBef>
                <a:spcPts val="476"/>
              </a:spcBef>
              <a:buFont typeface="Wingdings" panose="05000000000000000000" pitchFamily="2" charset="2"/>
              <a:buChar char="§"/>
            </a:pPr>
            <a:r>
              <a:rPr lang="de-DE" sz="1429" dirty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Free </a:t>
            </a:r>
            <a:r>
              <a:rPr lang="de-DE" sz="1429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sym typeface="Wingdings" panose="05000000000000000000" pitchFamily="2" charset="2"/>
              </a:rPr>
              <a:t></a:t>
            </a:r>
          </a:p>
          <a:p>
            <a:pPr marL="272160" indent="-272160">
              <a:spcBef>
                <a:spcPts val="476"/>
              </a:spcBef>
              <a:buFont typeface="Wingdings" panose="05000000000000000000" pitchFamily="2" charset="2"/>
              <a:buChar char="§"/>
            </a:pPr>
            <a:r>
              <a:rPr lang="de-DE" sz="1429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sym typeface="Wingdings" panose="05000000000000000000" pitchFamily="2" charset="2"/>
              </a:rPr>
              <a:t>Windows </a:t>
            </a:r>
            <a:r>
              <a:rPr lang="de-DE" sz="1429" dirty="0" err="1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sym typeface="Wingdings" panose="05000000000000000000" pitchFamily="2" charset="2"/>
              </a:rPr>
              <a:t>only</a:t>
            </a:r>
            <a:r>
              <a:rPr lang="de-DE" sz="1429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sym typeface="Wingdings" panose="05000000000000000000" pitchFamily="2" charset="2"/>
              </a:rPr>
              <a:t> </a:t>
            </a:r>
            <a:endParaRPr lang="de-DE" sz="1429" dirty="0" smtClean="0">
              <a:latin typeface="Segoe UI Semibold" panose="020B0702040204020203" pitchFamily="34" charset="0"/>
              <a:ea typeface="Segoe UI" panose="020B0502040204020203" pitchFamily="34" charset="0"/>
              <a:cs typeface="Segoe UI Semibold" panose="020B0702040204020203" pitchFamily="34" charset="0"/>
            </a:endParaRPr>
          </a:p>
          <a:p>
            <a:pPr marL="272160" indent="-272160">
              <a:spcBef>
                <a:spcPts val="476"/>
              </a:spcBef>
              <a:buFont typeface="Wingdings" panose="05000000000000000000" pitchFamily="2" charset="2"/>
              <a:buChar char="§"/>
            </a:pPr>
            <a:r>
              <a:rPr lang="de-DE" sz="1429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Version </a:t>
            </a:r>
            <a:r>
              <a:rPr lang="de-DE" sz="1429" dirty="0" err="1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History</a:t>
            </a:r>
            <a:endParaRPr lang="de-DE" sz="1429" dirty="0">
              <a:latin typeface="Segoe UI Semibold" panose="020B0702040204020203" pitchFamily="34" charset="0"/>
              <a:ea typeface="Segoe UI" panose="020B0502040204020203" pitchFamily="34" charset="0"/>
              <a:cs typeface="Segoe UI Semibold" panose="020B0702040204020203" pitchFamily="34" charset="0"/>
            </a:endParaRPr>
          </a:p>
          <a:p>
            <a:pPr marL="615044" lvl="1" indent="-272160">
              <a:spcBef>
                <a:spcPts val="476"/>
              </a:spcBef>
              <a:buFont typeface="Symbol" panose="05050102010706020507" pitchFamily="18" charset="2"/>
              <a:buChar char="-"/>
            </a:pPr>
            <a:r>
              <a:rPr lang="de-DE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2004, 2005: </a:t>
            </a:r>
            <a:r>
              <a:rPr lang="en-US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Threat Analysis &amp; Modeling Tool (TAM) v</a:t>
            </a:r>
            <a:r>
              <a:rPr lang="de-DE" sz="1287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1,v2</a:t>
            </a:r>
            <a:r>
              <a:rPr lang="de-DE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Windows </a:t>
            </a:r>
            <a:r>
              <a:rPr lang="de-DE" sz="1287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GUI</a:t>
            </a:r>
            <a:endParaRPr lang="de-DE" sz="128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615044" lvl="1" indent="-272160">
              <a:spcBef>
                <a:spcPts val="476"/>
              </a:spcBef>
              <a:buFont typeface="Symbol" panose="05050102010706020507" pitchFamily="18" charset="2"/>
              <a:buChar char="-"/>
            </a:pPr>
            <a:r>
              <a:rPr lang="de-DE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2011: </a:t>
            </a:r>
            <a:r>
              <a:rPr lang="de-DE" sz="1287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SDL</a:t>
            </a:r>
            <a:r>
              <a:rPr lang="de-DE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287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Threat</a:t>
            </a:r>
            <a:r>
              <a:rPr lang="de-DE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Modeling Tool 3: Visio </a:t>
            </a:r>
            <a:r>
              <a:rPr lang="de-DE" sz="1287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Plugin</a:t>
            </a:r>
            <a:endParaRPr lang="de-DE" sz="1287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615044" lvl="1" indent="-272160">
              <a:spcBef>
                <a:spcPts val="476"/>
              </a:spcBef>
              <a:buFont typeface="Symbol" panose="05050102010706020507" pitchFamily="18" charset="2"/>
              <a:buChar char="-"/>
            </a:pPr>
            <a:r>
              <a:rPr lang="de-DE" sz="1287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…</a:t>
            </a:r>
            <a:endParaRPr lang="de-DE" sz="128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615044" lvl="1" indent="-272160">
              <a:spcBef>
                <a:spcPts val="476"/>
              </a:spcBef>
              <a:buFont typeface="Symbol" panose="05050102010706020507" pitchFamily="18" charset="2"/>
              <a:buChar char="-"/>
            </a:pPr>
            <a:r>
              <a:rPr lang="de-DE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2014: Microsoft </a:t>
            </a:r>
            <a:r>
              <a:rPr lang="de-DE" sz="1287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Threat</a:t>
            </a:r>
            <a:r>
              <a:rPr lang="de-DE" sz="1287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Modeling Tool 2014: Windows </a:t>
            </a:r>
            <a:r>
              <a:rPr lang="de-DE" sz="1287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GUI</a:t>
            </a:r>
            <a:endParaRPr lang="de-DE" sz="1287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615044" lvl="1" indent="-272160">
              <a:spcBef>
                <a:spcPts val="476"/>
              </a:spcBef>
              <a:buFont typeface="Symbol" panose="05050102010706020507" pitchFamily="18" charset="2"/>
              <a:buChar char="-"/>
            </a:pPr>
            <a:r>
              <a:rPr lang="de-DE" sz="1287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2015</a:t>
            </a:r>
            <a:r>
              <a:rPr lang="de-DE" sz="12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Microsoft </a:t>
            </a:r>
            <a:r>
              <a:rPr lang="de-DE" sz="1287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Threat</a:t>
            </a:r>
            <a:r>
              <a:rPr lang="de-DE" sz="12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Modeling Tool 2016: Windows </a:t>
            </a:r>
            <a:r>
              <a:rPr lang="de-DE" sz="1287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GUI</a:t>
            </a:r>
            <a:endParaRPr lang="de-DE" sz="1287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476"/>
              </a:spcBef>
            </a:pPr>
            <a:endParaRPr lang="de-DE" sz="1287" b="1" dirty="0">
              <a:latin typeface="Segoe UI Semibold" panose="020B0702040204020203" pitchFamily="34" charset="0"/>
              <a:ea typeface="Segoe UI" panose="020B0502040204020203" pitchFamily="34" charset="0"/>
              <a:cs typeface="Segoe UI Semibold" panose="020B0702040204020203" pitchFamily="34" charset="0"/>
            </a:endParaRPr>
          </a:p>
          <a:p>
            <a:pPr marL="272160" indent="-272160">
              <a:spcBef>
                <a:spcPts val="476"/>
              </a:spcBef>
              <a:buFont typeface="Wingdings" panose="05000000000000000000" pitchFamily="2" charset="2"/>
              <a:buChar char="§"/>
            </a:pPr>
            <a:r>
              <a:rPr lang="de-DE" sz="1429" dirty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Download: </a:t>
            </a:r>
            <a:r>
              <a:rPr lang="de-DE" sz="1429" dirty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hlinkClick r:id="rId2"/>
              </a:rPr>
              <a:t>http://</a:t>
            </a:r>
            <a:r>
              <a:rPr lang="de-DE" sz="1429" dirty="0" err="1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hlinkClick r:id="rId2"/>
              </a:rPr>
              <a:t>aka.ms</a:t>
            </a:r>
            <a:r>
              <a:rPr lang="de-DE" sz="1429" dirty="0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hlinkClick r:id="rId2"/>
              </a:rPr>
              <a:t>/</a:t>
            </a:r>
            <a:r>
              <a:rPr lang="de-DE" sz="1429" dirty="0" err="1" smtClean="0"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  <a:hlinkClick r:id="rId2"/>
              </a:rPr>
              <a:t>tmt2016</a:t>
            </a:r>
            <a:endParaRPr lang="de-DE" sz="1429" dirty="0" smtClean="0">
              <a:latin typeface="Segoe UI Semibold" panose="020B0702040204020203" pitchFamily="34" charset="0"/>
              <a:ea typeface="Segoe UI" panose="020B0502040204020203" pitchFamily="34" charset="0"/>
              <a:cs typeface="Segoe UI Semibold" panose="020B0702040204020203" pitchFamily="34" charset="0"/>
            </a:endParaRPr>
          </a:p>
          <a:p>
            <a:pPr marL="0" indent="0">
              <a:spcBef>
                <a:spcPts val="476"/>
              </a:spcBef>
              <a:buNone/>
            </a:pPr>
            <a:endParaRPr lang="de-DE" sz="1429" dirty="0">
              <a:latin typeface="Segoe UI Semibold" panose="020B0702040204020203" pitchFamily="34" charset="0"/>
              <a:ea typeface="Segoe UI" panose="020B0502040204020203" pitchFamily="34" charset="0"/>
              <a:cs typeface="Segoe UI Semibold" panose="020B0702040204020203" pitchFamily="34" charset="0"/>
            </a:endParaRP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2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007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/>
        </p:nvSpPr>
        <p:spPr>
          <a:xfrm>
            <a:off x="6340288" y="1327309"/>
            <a:ext cx="950653" cy="509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DFD</a:t>
            </a:r>
            <a:r>
              <a:rPr lang="de-DE" dirty="0" smtClean="0"/>
              <a:t> </a:t>
            </a:r>
            <a:r>
              <a:rPr lang="de-DE" dirty="0" err="1" smtClean="0"/>
              <a:t>Threat</a:t>
            </a:r>
            <a:r>
              <a:rPr lang="de-DE" dirty="0" smtClean="0"/>
              <a:t> Modeling </a:t>
            </a:r>
            <a:r>
              <a:rPr lang="de-DE" dirty="0" err="1" smtClean="0"/>
              <a:t>Logic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1051378" y="1194906"/>
            <a:ext cx="48173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+mj-lt"/>
              </a:rPr>
              <a:t>A </a:t>
            </a:r>
            <a:r>
              <a:rPr lang="de-DE" sz="1400" b="1" dirty="0" smtClean="0">
                <a:latin typeface="+mj-lt"/>
              </a:rPr>
              <a:t>SOURCE</a:t>
            </a:r>
          </a:p>
          <a:p>
            <a:r>
              <a:rPr lang="de-DE" sz="1400" dirty="0">
                <a:latin typeface="+mj-lt"/>
              </a:rPr>
              <a:t> 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has</a:t>
            </a:r>
            <a:r>
              <a:rPr lang="de-DE" sz="1400" dirty="0" smtClean="0">
                <a:latin typeface="+mj-lt"/>
              </a:rPr>
              <a:t> a type („Browser“)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attributes</a:t>
            </a:r>
            <a:endParaRPr lang="de-DE" sz="1400" dirty="0" smtClean="0">
              <a:latin typeface="+mj-lt"/>
            </a:endParaRPr>
          </a:p>
          <a:p>
            <a:r>
              <a:rPr lang="de-DE" sz="1400" dirty="0">
                <a:latin typeface="+mj-lt"/>
              </a:rPr>
              <a:t> 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has</a:t>
            </a:r>
            <a:r>
              <a:rPr lang="de-DE" sz="1400" dirty="0" smtClean="0">
                <a:latin typeface="+mj-lt"/>
              </a:rPr>
              <a:t> a </a:t>
            </a:r>
            <a:r>
              <a:rPr lang="de-DE" sz="1400" dirty="0" err="1" smtClean="0">
                <a:latin typeface="+mj-lt"/>
              </a:rPr>
              <a:t>parent</a:t>
            </a:r>
            <a:r>
              <a:rPr lang="de-DE" sz="1400" dirty="0" smtClean="0">
                <a:latin typeface="+mj-lt"/>
              </a:rPr>
              <a:t> („</a:t>
            </a:r>
            <a:r>
              <a:rPr lang="de-DE" sz="1400" dirty="0" err="1" smtClean="0">
                <a:latin typeface="+mj-lt"/>
              </a:rPr>
              <a:t>Generic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External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Interactor</a:t>
            </a:r>
            <a:r>
              <a:rPr lang="de-DE" sz="1400" dirty="0" smtClean="0">
                <a:latin typeface="+mj-lt"/>
              </a:rPr>
              <a:t>“) </a:t>
            </a:r>
            <a:r>
              <a:rPr lang="de-DE" sz="1400" dirty="0" err="1">
                <a:latin typeface="+mj-lt"/>
              </a:rPr>
              <a:t>with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attributes</a:t>
            </a:r>
            <a:endParaRPr lang="de-DE" sz="1400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98363" y="3468289"/>
            <a:ext cx="40430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+mj-lt"/>
              </a:rPr>
              <a:t>To</a:t>
            </a:r>
            <a:r>
              <a:rPr lang="de-DE" sz="1400" dirty="0" smtClean="0">
                <a:latin typeface="+mj-lt"/>
              </a:rPr>
              <a:t> a </a:t>
            </a:r>
            <a:r>
              <a:rPr lang="de-DE" sz="1400" b="1" dirty="0" smtClean="0">
                <a:latin typeface="+mj-lt"/>
              </a:rPr>
              <a:t>TARGET</a:t>
            </a:r>
          </a:p>
          <a:p>
            <a:r>
              <a:rPr lang="de-DE" sz="1400" dirty="0">
                <a:latin typeface="+mj-lt"/>
              </a:rPr>
              <a:t> 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has</a:t>
            </a:r>
            <a:r>
              <a:rPr lang="de-DE" sz="1400" dirty="0" smtClean="0">
                <a:latin typeface="+mj-lt"/>
              </a:rPr>
              <a:t> a type („</a:t>
            </a:r>
            <a:r>
              <a:rPr lang="de-DE" sz="1400" dirty="0" err="1" smtClean="0">
                <a:latin typeface="+mj-lt"/>
              </a:rPr>
              <a:t>WebApp</a:t>
            </a:r>
            <a:r>
              <a:rPr lang="de-DE" sz="1400" dirty="0" smtClean="0">
                <a:latin typeface="+mj-lt"/>
              </a:rPr>
              <a:t>“)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attributes</a:t>
            </a:r>
            <a:endParaRPr lang="de-DE" sz="1400" dirty="0" smtClean="0">
              <a:latin typeface="+mj-lt"/>
            </a:endParaRPr>
          </a:p>
          <a:p>
            <a:r>
              <a:rPr lang="de-DE" sz="1400" dirty="0">
                <a:latin typeface="+mj-lt"/>
              </a:rPr>
              <a:t> 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has</a:t>
            </a:r>
            <a:r>
              <a:rPr lang="de-DE" sz="1400" dirty="0" smtClean="0">
                <a:latin typeface="+mj-lt"/>
              </a:rPr>
              <a:t> a </a:t>
            </a:r>
            <a:r>
              <a:rPr lang="de-DE" sz="1400" dirty="0" err="1" smtClean="0">
                <a:latin typeface="+mj-lt"/>
              </a:rPr>
              <a:t>parent</a:t>
            </a:r>
            <a:r>
              <a:rPr lang="de-DE" sz="1400" dirty="0" smtClean="0">
                <a:latin typeface="+mj-lt"/>
              </a:rPr>
              <a:t> („</a:t>
            </a:r>
            <a:r>
              <a:rPr lang="de-DE" sz="1400" dirty="0" err="1" smtClean="0">
                <a:latin typeface="+mj-lt"/>
              </a:rPr>
              <a:t>Generic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Process</a:t>
            </a:r>
            <a:r>
              <a:rPr lang="de-DE" sz="1400" dirty="0" smtClean="0">
                <a:latin typeface="+mj-lt"/>
              </a:rPr>
              <a:t>“) </a:t>
            </a:r>
            <a:r>
              <a:rPr lang="de-DE" sz="1400" dirty="0" err="1" smtClean="0">
                <a:latin typeface="+mj-lt"/>
              </a:rPr>
              <a:t>with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attributes</a:t>
            </a:r>
            <a:endParaRPr lang="de-DE" sz="14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058380" y="2101209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+mj-lt"/>
              </a:rPr>
              <a:t>Sends </a:t>
            </a:r>
            <a:r>
              <a:rPr lang="de-DE" sz="1400" dirty="0" err="1" smtClean="0">
                <a:latin typeface="+mj-lt"/>
              </a:rPr>
              <a:t>data</a:t>
            </a:r>
            <a:r>
              <a:rPr lang="de-DE" sz="1400" dirty="0" smtClean="0">
                <a:latin typeface="+mj-lt"/>
              </a:rPr>
              <a:t> via a </a:t>
            </a:r>
            <a:r>
              <a:rPr lang="de-DE" sz="1400" b="1" dirty="0" smtClean="0">
                <a:latin typeface="+mj-lt"/>
              </a:rPr>
              <a:t>DATA FLOW</a:t>
            </a:r>
          </a:p>
          <a:p>
            <a:r>
              <a:rPr lang="de-DE" sz="1400" dirty="0">
                <a:latin typeface="+mj-lt"/>
              </a:rPr>
              <a:t> 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with</a:t>
            </a:r>
            <a:r>
              <a:rPr lang="de-DE" sz="1400" dirty="0" smtClean="0">
                <a:latin typeface="+mj-lt"/>
              </a:rPr>
              <a:t> a type („HTTP“)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attributes</a:t>
            </a:r>
            <a:endParaRPr lang="de-DE" sz="1400" dirty="0" smtClean="0">
              <a:latin typeface="+mj-lt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098363" y="2738088"/>
            <a:ext cx="3982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latin typeface="+mj-lt"/>
              </a:rPr>
              <a:t>That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u="sng" dirty="0" err="1" smtClean="0">
                <a:latin typeface="+mj-lt"/>
              </a:rPr>
              <a:t>may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crosses</a:t>
            </a:r>
            <a:r>
              <a:rPr lang="de-DE" sz="1400" dirty="0" smtClean="0">
                <a:latin typeface="+mj-lt"/>
              </a:rPr>
              <a:t> a </a:t>
            </a:r>
            <a:r>
              <a:rPr lang="de-DE" sz="1400" b="1" dirty="0" smtClean="0">
                <a:latin typeface="+mj-lt"/>
              </a:rPr>
              <a:t>TRUST BOUNDARY</a:t>
            </a:r>
          </a:p>
          <a:p>
            <a:r>
              <a:rPr lang="de-DE" sz="1400" dirty="0">
                <a:latin typeface="+mj-lt"/>
              </a:rPr>
              <a:t> 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with</a:t>
            </a:r>
            <a:r>
              <a:rPr lang="de-DE" sz="1400" dirty="0" smtClean="0">
                <a:latin typeface="+mj-lt"/>
              </a:rPr>
              <a:t> a type („Internet Boundary“)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attributes</a:t>
            </a:r>
            <a:endParaRPr lang="de-DE" sz="1400" dirty="0" smtClean="0">
              <a:latin typeface="+mj-lt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618291" y="2124779"/>
            <a:ext cx="342729" cy="309799"/>
          </a:xfrm>
          <a:prstGeom prst="ellipse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+mj-lt"/>
              </a:rPr>
              <a:t>2</a:t>
            </a:r>
          </a:p>
        </p:txBody>
      </p:sp>
      <p:sp>
        <p:nvSpPr>
          <p:cNvPr id="23" name="Ellipse 22"/>
          <p:cNvSpPr/>
          <p:nvPr/>
        </p:nvSpPr>
        <p:spPr>
          <a:xfrm>
            <a:off x="618291" y="1218477"/>
            <a:ext cx="342729" cy="309799"/>
          </a:xfrm>
          <a:prstGeom prst="ellipse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latin typeface="+mj-lt"/>
              </a:rPr>
              <a:t>1</a:t>
            </a:r>
            <a:endParaRPr lang="de-DE" sz="1200" dirty="0">
              <a:latin typeface="+mj-lt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15871" y="2787557"/>
            <a:ext cx="342729" cy="309799"/>
          </a:xfrm>
          <a:prstGeom prst="ellipse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+mj-lt"/>
              </a:rPr>
              <a:t>3</a:t>
            </a:r>
          </a:p>
        </p:txBody>
      </p:sp>
      <p:sp>
        <p:nvSpPr>
          <p:cNvPr id="25" name="Ellipse 24"/>
          <p:cNvSpPr/>
          <p:nvPr/>
        </p:nvSpPr>
        <p:spPr>
          <a:xfrm>
            <a:off x="615870" y="3548766"/>
            <a:ext cx="342729" cy="309799"/>
          </a:xfrm>
          <a:prstGeom prst="ellipse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latin typeface="+mj-lt"/>
              </a:rPr>
              <a:t>4</a:t>
            </a:r>
            <a:endParaRPr lang="de-DE" sz="1200" dirty="0">
              <a:latin typeface="+mj-lt"/>
            </a:endParaRPr>
          </a:p>
        </p:txBody>
      </p:sp>
      <p:sp>
        <p:nvSpPr>
          <p:cNvPr id="28" name="Bogen 27"/>
          <p:cNvSpPr/>
          <p:nvPr/>
        </p:nvSpPr>
        <p:spPr>
          <a:xfrm rot="20278481">
            <a:off x="5780238" y="2556698"/>
            <a:ext cx="2199610" cy="2347491"/>
          </a:xfrm>
          <a:prstGeom prst="arc">
            <a:avLst>
              <a:gd name="adj1" fmla="val 16061580"/>
              <a:gd name="adj2" fmla="val 18775875"/>
            </a:avLst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mit Pfeil 28"/>
          <p:cNvCxnSpPr/>
          <p:nvPr/>
        </p:nvCxnSpPr>
        <p:spPr>
          <a:xfrm flipH="1">
            <a:off x="6825033" y="1869107"/>
            <a:ext cx="2" cy="14218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6815614" y="2038879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HTTP</a:t>
            </a:r>
            <a:endParaRPr lang="de-DE" sz="1000" b="1" dirty="0">
              <a:latin typeface="+mj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412055" y="2683473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+mj-lt"/>
              </a:rPr>
              <a:t>Internet</a:t>
            </a:r>
            <a:br>
              <a:rPr lang="de-DE" sz="1200" dirty="0" smtClean="0">
                <a:solidFill>
                  <a:srgbClr val="FF0000"/>
                </a:solidFill>
                <a:latin typeface="+mj-lt"/>
              </a:rPr>
            </a:br>
            <a:r>
              <a:rPr lang="de-DE" sz="1200" dirty="0" smtClean="0">
                <a:solidFill>
                  <a:srgbClr val="FF0000"/>
                </a:solidFill>
                <a:latin typeface="+mj-lt"/>
              </a:rPr>
              <a:t>Boundary</a:t>
            </a:r>
            <a:endParaRPr lang="de-DE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6450571" y="1440735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Browser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6450571" y="3328152"/>
            <a:ext cx="784194" cy="7510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460587" y="3557082"/>
            <a:ext cx="7585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WebApp</a:t>
            </a:r>
            <a:endParaRPr lang="de-DE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74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Simplified</a:t>
            </a:r>
            <a:r>
              <a:rPr lang="de-DE" dirty="0" smtClean="0"/>
              <a:t> Template </a:t>
            </a:r>
            <a:r>
              <a:rPr lang="de-DE" dirty="0" err="1" smtClean="0"/>
              <a:t>for</a:t>
            </a:r>
            <a:r>
              <a:rPr lang="de-DE" dirty="0" smtClean="0"/>
              <a:t> Web Apps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0" name="Textplatzhalter 1"/>
          <p:cNvSpPr txBox="1">
            <a:spLocks/>
          </p:cNvSpPr>
          <p:nvPr/>
        </p:nvSpPr>
        <p:spPr>
          <a:xfrm>
            <a:off x="613778" y="1151947"/>
            <a:ext cx="6062791" cy="40695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de-DE" sz="1600" dirty="0" err="1" smtClean="0">
                <a:latin typeface="+mj-lt"/>
              </a:rPr>
              <a:t>Simplified</a:t>
            </a:r>
            <a:r>
              <a:rPr lang="de-DE" sz="1600" dirty="0" smtClean="0">
                <a:latin typeface="+mj-lt"/>
              </a:rPr>
              <a:t> Template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Web </a:t>
            </a:r>
            <a:r>
              <a:rPr lang="de-DE" sz="1600" dirty="0" err="1" smtClean="0">
                <a:latin typeface="+mj-lt"/>
              </a:rPr>
              <a:t>apps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/>
              <a:t>&amp; </a:t>
            </a:r>
            <a:r>
              <a:rPr lang="de-DE" sz="1600" dirty="0" err="1"/>
              <a:t>examples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available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here</a:t>
            </a:r>
            <a:r>
              <a:rPr lang="de-DE" sz="1600" dirty="0" smtClean="0">
                <a:latin typeface="+mj-lt"/>
              </a:rPr>
              <a:t>:</a:t>
            </a:r>
            <a:br>
              <a:rPr lang="de-DE" sz="1600" dirty="0" smtClean="0">
                <a:latin typeface="+mj-lt"/>
              </a:rPr>
            </a:br>
            <a:r>
              <a:rPr lang="de-DE" sz="1600" dirty="0" smtClean="0">
                <a:latin typeface="+mj-lt"/>
              </a:rPr>
              <a:t> </a:t>
            </a:r>
            <a:r>
              <a:rPr lang="de-DE" sz="1400" dirty="0" smtClean="0">
                <a:latin typeface="+mj-lt"/>
                <a:hlinkClick r:id="rId2"/>
              </a:rPr>
              <a:t>https://</a:t>
            </a:r>
            <a:r>
              <a:rPr lang="de-DE" sz="1400" dirty="0" err="1" smtClean="0">
                <a:latin typeface="+mj-lt"/>
                <a:hlinkClick r:id="rId2"/>
              </a:rPr>
              <a:t>github.com</a:t>
            </a:r>
            <a:r>
              <a:rPr lang="de-DE" sz="1400" dirty="0" smtClean="0">
                <a:latin typeface="+mj-lt"/>
                <a:hlinkClick r:id="rId2"/>
              </a:rPr>
              <a:t>/</a:t>
            </a:r>
            <a:r>
              <a:rPr lang="de-DE" sz="1400" dirty="0" err="1" smtClean="0">
                <a:latin typeface="+mj-lt"/>
                <a:hlinkClick r:id="rId2"/>
              </a:rPr>
              <a:t>matthiasrohr</a:t>
            </a:r>
            <a:r>
              <a:rPr lang="de-DE" sz="1400" dirty="0" smtClean="0">
                <a:latin typeface="+mj-lt"/>
                <a:hlinkClick r:id="rId2"/>
              </a:rPr>
              <a:t>/</a:t>
            </a:r>
            <a:r>
              <a:rPr lang="de-DE" sz="1400" dirty="0" err="1" smtClean="0">
                <a:latin typeface="+mj-lt"/>
                <a:hlinkClick r:id="rId2"/>
              </a:rPr>
              <a:t>OTMT</a:t>
            </a:r>
            <a:endParaRPr lang="de-DE" sz="1400" dirty="0" smtClean="0">
              <a:latin typeface="+mj-lt"/>
            </a:endParaRPr>
          </a:p>
          <a:p>
            <a:endParaRPr lang="de-DE" sz="1600" dirty="0" smtClean="0">
              <a:latin typeface="+mj-lt"/>
            </a:endParaRPr>
          </a:p>
          <a:p>
            <a:r>
              <a:rPr lang="de-DE" sz="1600" dirty="0" err="1" smtClean="0">
                <a:latin typeface="+mj-lt"/>
              </a:rPr>
              <a:t>Some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u="sng" dirty="0" err="1" smtClean="0">
                <a:latin typeface="+mj-lt"/>
              </a:rPr>
              <a:t>modifications</a:t>
            </a:r>
            <a:r>
              <a:rPr lang="de-DE" sz="1600" dirty="0" smtClean="0">
                <a:latin typeface="+mj-lt"/>
              </a:rPr>
              <a:t> I </a:t>
            </a:r>
            <a:r>
              <a:rPr lang="de-DE" sz="1600" dirty="0" err="1" smtClean="0">
                <a:latin typeface="+mj-lt"/>
              </a:rPr>
              <a:t>made</a:t>
            </a:r>
            <a:r>
              <a:rPr lang="de-DE" sz="1600" dirty="0" smtClean="0">
                <a:latin typeface="+mj-lt"/>
              </a:rPr>
              <a:t>:</a:t>
            </a:r>
          </a:p>
          <a:p>
            <a:pPr lvl="1"/>
            <a:r>
              <a:rPr lang="de-DE" sz="1400" dirty="0" err="1" smtClean="0">
                <a:latin typeface="+mj-lt"/>
              </a:rPr>
              <a:t>Removed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stencils</a:t>
            </a:r>
            <a:r>
              <a:rPr lang="de-DE" sz="1400" dirty="0" smtClean="0">
                <a:latin typeface="+mj-lt"/>
              </a:rPr>
              <a:t>  &amp; </a:t>
            </a:r>
            <a:r>
              <a:rPr lang="de-DE" sz="1400" dirty="0" err="1" smtClean="0">
                <a:latin typeface="+mj-lt"/>
              </a:rPr>
              <a:t>properties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note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related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to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any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threat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logic</a:t>
            </a:r>
            <a:endParaRPr lang="de-DE" sz="1400" dirty="0" smtClean="0">
              <a:latin typeface="+mj-lt"/>
            </a:endParaRPr>
          </a:p>
          <a:p>
            <a:pPr lvl="1"/>
            <a:r>
              <a:rPr lang="de-DE" sz="1400" dirty="0" smtClean="0">
                <a:latin typeface="+mj-lt"/>
              </a:rPr>
              <a:t>Fixed </a:t>
            </a:r>
            <a:r>
              <a:rPr lang="de-DE" sz="1400" dirty="0" err="1" smtClean="0">
                <a:latin typeface="+mj-lt"/>
              </a:rPr>
              <a:t>some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threat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logic</a:t>
            </a:r>
            <a:r>
              <a:rPr lang="de-DE" sz="1400" dirty="0" smtClean="0">
                <a:latin typeface="+mj-lt"/>
              </a:rPr>
              <a:t> (e.g. </a:t>
            </a:r>
            <a:r>
              <a:rPr lang="de-DE" sz="1400" dirty="0" err="1" smtClean="0">
                <a:latin typeface="+mj-lt"/>
              </a:rPr>
              <a:t>XSS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sanitization</a:t>
            </a:r>
            <a:r>
              <a:rPr lang="de-DE" sz="1400" dirty="0" smtClean="0">
                <a:latin typeface="+mj-lt"/>
              </a:rPr>
              <a:t>, </a:t>
            </a:r>
            <a:r>
              <a:rPr lang="de-DE" sz="1400" dirty="0" err="1" smtClean="0">
                <a:latin typeface="+mj-lt"/>
              </a:rPr>
              <a:t>DoS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logic</a:t>
            </a:r>
            <a:r>
              <a:rPr lang="de-DE" sz="1400" dirty="0" smtClean="0">
                <a:latin typeface="+mj-lt"/>
              </a:rPr>
              <a:t>)</a:t>
            </a:r>
          </a:p>
          <a:p>
            <a:pPr lvl="1"/>
            <a:r>
              <a:rPr lang="de-DE" sz="1400" dirty="0" err="1" smtClean="0">
                <a:latin typeface="+mj-lt"/>
              </a:rPr>
              <a:t>Added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some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useful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stencils</a:t>
            </a:r>
            <a:r>
              <a:rPr lang="de-DE" sz="1400" dirty="0" smtClean="0">
                <a:latin typeface="+mj-lt"/>
              </a:rPr>
              <a:t> (e.g. </a:t>
            </a:r>
            <a:r>
              <a:rPr lang="de-DE" sz="1400" dirty="0" err="1" smtClean="0">
                <a:latin typeface="+mj-lt"/>
              </a:rPr>
              <a:t>security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gateway</a:t>
            </a:r>
            <a:r>
              <a:rPr lang="de-DE" sz="1400" dirty="0" smtClean="0">
                <a:latin typeface="+mj-lt"/>
              </a:rPr>
              <a:t>)</a:t>
            </a:r>
          </a:p>
          <a:p>
            <a:pPr lvl="1"/>
            <a:r>
              <a:rPr lang="de-DE" sz="1400" dirty="0" err="1" smtClean="0">
                <a:latin typeface="+mj-lt"/>
              </a:rPr>
              <a:t>Added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threat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logic</a:t>
            </a:r>
            <a:r>
              <a:rPr lang="de-DE" sz="1400" dirty="0" smtClean="0">
                <a:latin typeface="+mj-lt"/>
              </a:rPr>
              <a:t> (e.g. </a:t>
            </a:r>
            <a:r>
              <a:rPr lang="de-DE" sz="1400" dirty="0" err="1" smtClean="0">
                <a:latin typeface="+mj-lt"/>
              </a:rPr>
              <a:t>NoSQL</a:t>
            </a:r>
            <a:r>
              <a:rPr lang="de-DE" sz="1400" dirty="0" smtClean="0">
                <a:latin typeface="+mj-lt"/>
              </a:rPr>
              <a:t> Injection, </a:t>
            </a:r>
            <a:r>
              <a:rPr lang="de-DE" sz="1400" dirty="0" err="1" smtClean="0">
                <a:latin typeface="+mj-lt"/>
              </a:rPr>
              <a:t>XXE</a:t>
            </a:r>
            <a:r>
              <a:rPr lang="de-DE" sz="1400" dirty="0" smtClean="0">
                <a:latin typeface="+mj-lt"/>
              </a:rPr>
              <a:t>)</a:t>
            </a:r>
          </a:p>
          <a:p>
            <a:pPr lvl="1"/>
            <a:r>
              <a:rPr lang="de-DE" sz="1400" dirty="0" err="1" smtClean="0">
                <a:latin typeface="+mj-lt"/>
              </a:rPr>
              <a:t>Added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trust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boundaries</a:t>
            </a:r>
            <a:r>
              <a:rPr lang="de-DE" sz="1400" dirty="0" smtClean="0">
                <a:latin typeface="+mj-lt"/>
              </a:rPr>
              <a:t> &amp; </a:t>
            </a:r>
            <a:r>
              <a:rPr lang="de-DE" sz="1400" dirty="0" err="1" smtClean="0">
                <a:latin typeface="+mj-lt"/>
              </a:rPr>
              <a:t>network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zones</a:t>
            </a:r>
            <a:endParaRPr lang="de-DE" sz="1400" dirty="0" smtClean="0">
              <a:latin typeface="+mj-lt"/>
            </a:endParaRPr>
          </a:p>
          <a:p>
            <a:pPr lvl="1"/>
            <a:r>
              <a:rPr lang="de-DE" sz="1400" dirty="0" err="1" smtClean="0">
                <a:latin typeface="+mj-lt"/>
              </a:rPr>
              <a:t>Added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properties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for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countermeasures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risk</a:t>
            </a:r>
            <a:endParaRPr lang="de-DE" sz="1400" dirty="0" smtClean="0">
              <a:latin typeface="+mj-lt"/>
            </a:endParaRPr>
          </a:p>
          <a:p>
            <a:pPr lvl="1"/>
            <a:r>
              <a:rPr lang="de-DE" sz="1400" dirty="0" smtClean="0">
                <a:latin typeface="+mj-lt"/>
              </a:rPr>
              <a:t>…</a:t>
            </a:r>
          </a:p>
          <a:p>
            <a:pPr lvl="1"/>
            <a:endParaRPr lang="de-DE" sz="1200" dirty="0" smtClean="0">
              <a:latin typeface="+mj-lt"/>
            </a:endParaRPr>
          </a:p>
          <a:p>
            <a:endParaRPr lang="de-DE" sz="1600" dirty="0" smtClean="0">
              <a:latin typeface="+mj-lt"/>
            </a:endParaRPr>
          </a:p>
          <a:p>
            <a:endParaRPr lang="de-DE" sz="1600" dirty="0">
              <a:latin typeface="+mj-lt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b="12665"/>
          <a:stretch/>
        </p:blipFill>
        <p:spPr>
          <a:xfrm>
            <a:off x="6821848" y="1119548"/>
            <a:ext cx="1864952" cy="35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1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 on </a:t>
            </a:r>
            <a:r>
              <a:rPr lang="de-DE" dirty="0" err="1" smtClean="0"/>
              <a:t>Threat</a:t>
            </a:r>
            <a:r>
              <a:rPr lang="de-DE" dirty="0" smtClean="0"/>
              <a:t> Modeling</a:t>
            </a:r>
          </a:p>
          <a:p>
            <a:r>
              <a:rPr lang="de-DE" dirty="0" smtClean="0"/>
              <a:t>Demo</a:t>
            </a:r>
          </a:p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063229"/>
            <a:ext cx="8623905" cy="309602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Microsoft </a:t>
            </a:r>
            <a:r>
              <a:rPr lang="de-DE" sz="2000" dirty="0" err="1" smtClean="0"/>
              <a:t>Threat</a:t>
            </a:r>
            <a:r>
              <a:rPr lang="de-DE" sz="2000" dirty="0" smtClean="0"/>
              <a:t> Modeling Tool 2016 </a:t>
            </a:r>
          </a:p>
          <a:p>
            <a:pPr lvl="1"/>
            <a:r>
              <a:rPr lang="de-DE" sz="1400" dirty="0" smtClean="0"/>
              <a:t>Can </a:t>
            </a:r>
            <a:r>
              <a:rPr lang="de-DE" sz="1400" dirty="0" err="1" smtClean="0"/>
              <a:t>be</a:t>
            </a:r>
            <a:r>
              <a:rPr lang="de-DE" sz="1400" dirty="0" smtClean="0"/>
              <a:t> a </a:t>
            </a:r>
            <a:r>
              <a:rPr lang="de-DE" sz="1400" dirty="0" err="1" smtClean="0"/>
              <a:t>great</a:t>
            </a:r>
            <a:r>
              <a:rPr lang="de-DE" sz="1400" dirty="0" smtClean="0"/>
              <a:t> </a:t>
            </a:r>
            <a:r>
              <a:rPr lang="de-DE" sz="1400" dirty="0" err="1" smtClean="0"/>
              <a:t>tool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technical</a:t>
            </a:r>
            <a:r>
              <a:rPr lang="de-DE" sz="1400" dirty="0" smtClean="0"/>
              <a:t> </a:t>
            </a:r>
            <a:r>
              <a:rPr lang="de-DE" sz="1400" dirty="0" err="1" smtClean="0"/>
              <a:t>threat</a:t>
            </a:r>
            <a:r>
              <a:rPr lang="de-DE" sz="1400" dirty="0" smtClean="0"/>
              <a:t> </a:t>
            </a:r>
            <a:r>
              <a:rPr lang="de-DE" sz="1400" dirty="0" err="1" smtClean="0"/>
              <a:t>modeling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</a:t>
            </a:r>
            <a:r>
              <a:rPr lang="de-DE" sz="1400" dirty="0"/>
              <a:t>strong </a:t>
            </a:r>
            <a:r>
              <a:rPr lang="de-DE" sz="1400" dirty="0" err="1"/>
              <a:t>customization</a:t>
            </a:r>
            <a:r>
              <a:rPr lang="de-DE" sz="1400" dirty="0"/>
              <a:t> </a:t>
            </a:r>
            <a:r>
              <a:rPr lang="de-DE" sz="1400" dirty="0" err="1"/>
              <a:t>capabilities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allows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map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own</a:t>
            </a:r>
            <a:r>
              <a:rPr lang="de-DE" sz="1400" dirty="0"/>
              <a:t> </a:t>
            </a:r>
            <a:r>
              <a:rPr lang="de-DE" sz="1400" dirty="0" err="1"/>
              <a:t>environment</a:t>
            </a:r>
            <a:r>
              <a:rPr lang="de-DE" sz="1400" dirty="0"/>
              <a:t> &amp; </a:t>
            </a:r>
            <a:r>
              <a:rPr lang="de-DE" sz="1400" dirty="0" err="1"/>
              <a:t>threats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</a:p>
          <a:p>
            <a:pPr lvl="1"/>
            <a:r>
              <a:rPr lang="de-DE" sz="1400" dirty="0" err="1" smtClean="0"/>
              <a:t>With</a:t>
            </a:r>
            <a:r>
              <a:rPr lang="de-DE" sz="1400" dirty="0" smtClean="0"/>
              <a:t> proper </a:t>
            </a:r>
            <a:r>
              <a:rPr lang="de-DE" sz="1400" dirty="0" err="1" smtClean="0"/>
              <a:t>customized</a:t>
            </a:r>
            <a:r>
              <a:rPr lang="de-DE" sz="1400" dirty="0" smtClean="0"/>
              <a:t> </a:t>
            </a:r>
            <a:r>
              <a:rPr lang="de-DE" sz="1400" dirty="0" err="1" smtClean="0"/>
              <a:t>templates</a:t>
            </a:r>
            <a:r>
              <a:rPr lang="de-DE" sz="1400" dirty="0" smtClean="0"/>
              <a:t>, </a:t>
            </a:r>
            <a:r>
              <a:rPr lang="de-DE" sz="1400" dirty="0" err="1" smtClean="0"/>
              <a:t>usable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non-sec </a:t>
            </a:r>
            <a:r>
              <a:rPr lang="de-DE" sz="1400" dirty="0" err="1" smtClean="0"/>
              <a:t>experts</a:t>
            </a:r>
            <a:r>
              <a:rPr lang="de-DE" sz="1400" dirty="0" smtClean="0"/>
              <a:t> (e.g. </a:t>
            </a:r>
            <a:r>
              <a:rPr lang="de-DE" sz="1400" dirty="0" err="1" smtClean="0"/>
              <a:t>architects</a:t>
            </a:r>
            <a:r>
              <a:rPr lang="de-DE" sz="1400" dirty="0" smtClean="0"/>
              <a:t>)</a:t>
            </a:r>
          </a:p>
          <a:p>
            <a:pPr marL="457200" lvl="1" indent="0">
              <a:buNone/>
            </a:pPr>
            <a:endParaRPr lang="de-DE" sz="1400" dirty="0" smtClean="0"/>
          </a:p>
          <a:p>
            <a:r>
              <a:rPr lang="de-DE" sz="2000" dirty="0" err="1"/>
              <a:t>Limitations</a:t>
            </a:r>
            <a:r>
              <a:rPr lang="de-DE" sz="2000" dirty="0"/>
              <a:t>:</a:t>
            </a:r>
          </a:p>
          <a:p>
            <a:pPr lvl="1"/>
            <a:r>
              <a:rPr lang="de-DE" sz="1400" dirty="0" err="1" smtClean="0"/>
              <a:t>It</a:t>
            </a:r>
            <a:r>
              <a:rPr lang="de-DE" sz="1400" dirty="0" smtClean="0"/>
              <a:t> </a:t>
            </a:r>
            <a:r>
              <a:rPr lang="de-DE" sz="1400" dirty="0" err="1" smtClean="0"/>
              <a:t>is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course</a:t>
            </a:r>
            <a:r>
              <a:rPr lang="de-DE" sz="1400" dirty="0" smtClean="0"/>
              <a:t> just </a:t>
            </a:r>
            <a:r>
              <a:rPr lang="de-DE" sz="1400" dirty="0"/>
              <a:t>a </a:t>
            </a:r>
            <a:r>
              <a:rPr lang="de-DE" sz="1400" dirty="0" err="1" smtClean="0"/>
              <a:t>tool</a:t>
            </a:r>
            <a:r>
              <a:rPr lang="de-DE" sz="1400" dirty="0" smtClean="0"/>
              <a:t> (</a:t>
            </a:r>
            <a:r>
              <a:rPr lang="de-DE" sz="1400" dirty="0" err="1" smtClean="0"/>
              <a:t>requires</a:t>
            </a:r>
            <a:r>
              <a:rPr lang="de-DE" sz="1400" dirty="0" smtClean="0"/>
              <a:t> </a:t>
            </a:r>
            <a:r>
              <a:rPr lang="de-DE" sz="1400" dirty="0" err="1" smtClean="0"/>
              <a:t>processes</a:t>
            </a:r>
            <a:r>
              <a:rPr lang="de-DE" sz="1400" dirty="0" smtClean="0"/>
              <a:t>, people </a:t>
            </a:r>
            <a:r>
              <a:rPr lang="de-DE" sz="1400" dirty="0" err="1" smtClean="0"/>
              <a:t>using</a:t>
            </a:r>
            <a:r>
              <a:rPr lang="de-DE" sz="1400" dirty="0" smtClean="0"/>
              <a:t> </a:t>
            </a:r>
            <a:r>
              <a:rPr lang="de-DE" sz="1400" dirty="0" err="1" smtClean="0"/>
              <a:t>it</a:t>
            </a:r>
            <a:r>
              <a:rPr lang="de-DE" sz="1400" dirty="0" smtClean="0"/>
              <a:t>, etc.)</a:t>
            </a:r>
            <a:endParaRPr lang="de-DE" sz="1400" dirty="0"/>
          </a:p>
          <a:p>
            <a:pPr lvl="1"/>
            <a:r>
              <a:rPr lang="de-DE" sz="1400" dirty="0"/>
              <a:t>System / Development </a:t>
            </a:r>
            <a:r>
              <a:rPr lang="de-DE" sz="1400" dirty="0" err="1"/>
              <a:t>centric</a:t>
            </a:r>
            <a:r>
              <a:rPr lang="de-DE" sz="1400" dirty="0"/>
              <a:t> </a:t>
            </a:r>
            <a:r>
              <a:rPr lang="de-DE" sz="1400" dirty="0" err="1"/>
              <a:t>approach</a:t>
            </a:r>
            <a:r>
              <a:rPr lang="de-DE" sz="1400" dirty="0"/>
              <a:t> (not </a:t>
            </a:r>
            <a:r>
              <a:rPr lang="de-DE" sz="1400" dirty="0" err="1"/>
              <a:t>suitable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everyone</a:t>
            </a:r>
            <a:r>
              <a:rPr lang="de-DE" sz="1400" dirty="0" smtClean="0"/>
              <a:t>)</a:t>
            </a:r>
            <a:endParaRPr lang="de-DE" sz="1400" dirty="0"/>
          </a:p>
          <a:p>
            <a:pPr lvl="1"/>
            <a:r>
              <a:rPr lang="de-DE" sz="1400" dirty="0" err="1"/>
              <a:t>Threats</a:t>
            </a:r>
            <a:r>
              <a:rPr lang="de-DE" sz="1400" dirty="0"/>
              <a:t> </a:t>
            </a:r>
            <a:r>
              <a:rPr lang="de-DE" sz="1400" dirty="0" err="1"/>
              <a:t>related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business</a:t>
            </a:r>
            <a:r>
              <a:rPr lang="de-DE" sz="1400" dirty="0"/>
              <a:t> </a:t>
            </a:r>
            <a:r>
              <a:rPr lang="de-DE" sz="1400" dirty="0" err="1"/>
              <a:t>logic</a:t>
            </a:r>
            <a:r>
              <a:rPr lang="de-DE" sz="1400" dirty="0"/>
              <a:t> etc. </a:t>
            </a:r>
            <a:r>
              <a:rPr lang="de-DE" sz="1400" dirty="0" err="1"/>
              <a:t>cannot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 smtClean="0"/>
              <a:t>identified</a:t>
            </a:r>
            <a:endParaRPr lang="de-DE" sz="1400" dirty="0"/>
          </a:p>
          <a:p>
            <a:pPr lvl="1"/>
            <a:r>
              <a:rPr lang="de-DE" sz="1400" dirty="0" err="1" smtClean="0"/>
              <a:t>Combination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</a:t>
            </a:r>
            <a:r>
              <a:rPr lang="de-DE" sz="1400" dirty="0" err="1" smtClean="0"/>
              <a:t>other</a:t>
            </a:r>
            <a:r>
              <a:rPr lang="de-DE" sz="1400" dirty="0" smtClean="0"/>
              <a:t> </a:t>
            </a:r>
            <a:r>
              <a:rPr lang="de-DE" sz="1400" dirty="0" err="1" smtClean="0"/>
              <a:t>approaches</a:t>
            </a:r>
            <a:r>
              <a:rPr lang="de-DE" sz="1400" dirty="0" smtClean="0"/>
              <a:t> </a:t>
            </a:r>
            <a:r>
              <a:rPr lang="de-DE" sz="1400" dirty="0"/>
              <a:t>(e.g. </a:t>
            </a:r>
            <a:r>
              <a:rPr lang="de-DE" sz="1400" dirty="0" err="1"/>
              <a:t>questionairs</a:t>
            </a:r>
            <a:r>
              <a:rPr lang="de-DE" sz="1400" dirty="0"/>
              <a:t>) </a:t>
            </a:r>
            <a:r>
              <a:rPr lang="de-DE" sz="1400" dirty="0" err="1" smtClean="0"/>
              <a:t>may</a:t>
            </a:r>
            <a:r>
              <a:rPr lang="de-DE" sz="1400" dirty="0" smtClean="0"/>
              <a:t> </a:t>
            </a:r>
            <a:r>
              <a:rPr lang="de-DE" sz="1400" dirty="0" err="1" smtClean="0"/>
              <a:t>really</a:t>
            </a:r>
            <a:r>
              <a:rPr lang="de-DE" sz="1400" dirty="0" smtClean="0"/>
              <a:t> </a:t>
            </a:r>
            <a:r>
              <a:rPr lang="de-DE" sz="1400" dirty="0" err="1" smtClean="0"/>
              <a:t>helpful</a:t>
            </a:r>
            <a:endParaRPr lang="de-DE" sz="1400" dirty="0"/>
          </a:p>
          <a:p>
            <a:pPr marL="457200" lvl="1" indent="0">
              <a:buNone/>
            </a:pPr>
            <a:endParaRPr lang="de-DE" sz="18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69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522039" y="2328561"/>
            <a:ext cx="5332181" cy="1074061"/>
          </a:xfrm>
        </p:spPr>
        <p:txBody>
          <a:bodyPr>
            <a:normAutofit/>
          </a:bodyPr>
          <a:lstStyle/>
          <a:p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err="1" smtClean="0"/>
              <a:t>Contact</a:t>
            </a:r>
            <a:r>
              <a:rPr lang="de-DE" sz="1400" dirty="0" smtClean="0"/>
              <a:t>: </a:t>
            </a:r>
            <a:r>
              <a:rPr lang="de-DE" sz="1400" dirty="0" err="1" smtClean="0">
                <a:hlinkClick r:id="rId2"/>
              </a:rPr>
              <a:t>m.rohr@secodis.com</a:t>
            </a:r>
            <a:endParaRPr lang="de-DE" sz="1400" dirty="0" smtClean="0"/>
          </a:p>
          <a:p>
            <a:endParaRPr lang="de-DE" sz="1400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800" dirty="0" err="1" smtClean="0"/>
              <a:t>Thank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! 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			</a:t>
            </a:r>
            <a:r>
              <a:rPr lang="de-DE" sz="2800" dirty="0" err="1" smtClean="0"/>
              <a:t>Questions</a:t>
            </a:r>
            <a:r>
              <a:rPr lang="de-DE" sz="2800" dirty="0" smtClean="0"/>
              <a:t>? </a:t>
            </a:r>
            <a:endParaRPr lang="en-US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smtClean="0"/>
              <a:t>Demo Templates &amp; Model</a:t>
            </a:r>
            <a:r>
              <a:rPr lang="de-DE" sz="1600" dirty="0" smtClean="0"/>
              <a:t>: </a:t>
            </a:r>
            <a:r>
              <a:rPr lang="de-DE" sz="1400" dirty="0" smtClean="0">
                <a:hlinkClick r:id="rId3"/>
              </a:rPr>
              <a:t>https</a:t>
            </a:r>
            <a:r>
              <a:rPr lang="de-DE" sz="1400" dirty="0">
                <a:hlinkClick r:id="rId3"/>
              </a:rPr>
              <a:t>://</a:t>
            </a:r>
            <a:r>
              <a:rPr lang="de-DE" sz="1400" dirty="0" err="1">
                <a:hlinkClick r:id="rId3"/>
              </a:rPr>
              <a:t>github.com</a:t>
            </a:r>
            <a:r>
              <a:rPr lang="de-DE" sz="1400" dirty="0">
                <a:hlinkClick r:id="rId3"/>
              </a:rPr>
              <a:t>/</a:t>
            </a:r>
            <a:r>
              <a:rPr lang="de-DE" sz="1400" dirty="0" err="1">
                <a:hlinkClick r:id="rId3"/>
              </a:rPr>
              <a:t>matthiasrohr</a:t>
            </a:r>
            <a:r>
              <a:rPr lang="de-DE" sz="1400" dirty="0">
                <a:hlinkClick r:id="rId3"/>
              </a:rPr>
              <a:t>/</a:t>
            </a:r>
            <a:r>
              <a:rPr lang="de-DE" sz="1400" dirty="0" err="1">
                <a:hlinkClick r:id="rId3"/>
              </a:rPr>
              <a:t>OTMT</a:t>
            </a:r>
            <a:endParaRPr lang="de-DE" sz="1400" dirty="0"/>
          </a:p>
          <a:p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9905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Matthias Rohr</a:t>
            </a:r>
          </a:p>
          <a:p>
            <a:r>
              <a:rPr lang="de-DE" sz="2000" dirty="0" err="1"/>
              <a:t>Founder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Secodis </a:t>
            </a:r>
            <a:r>
              <a:rPr lang="de-DE" sz="2000" dirty="0" smtClean="0"/>
              <a:t>GmbH</a:t>
            </a:r>
          </a:p>
          <a:p>
            <a:r>
              <a:rPr lang="de-DE" sz="2000" dirty="0" err="1" smtClean="0"/>
              <a:t>Active</a:t>
            </a:r>
            <a:r>
              <a:rPr lang="de-DE" sz="2000" dirty="0" smtClean="0"/>
              <a:t> </a:t>
            </a:r>
            <a:r>
              <a:rPr lang="de-DE" sz="2000" dirty="0"/>
              <a:t>in </a:t>
            </a:r>
            <a:r>
              <a:rPr lang="de-DE" sz="2000" dirty="0" err="1"/>
              <a:t>application</a:t>
            </a:r>
            <a:r>
              <a:rPr lang="de-DE" sz="2000" dirty="0"/>
              <a:t> </a:t>
            </a:r>
            <a:r>
              <a:rPr lang="de-DE" sz="2000" dirty="0" err="1"/>
              <a:t>security</a:t>
            </a:r>
            <a:r>
              <a:rPr lang="de-DE" sz="2000" dirty="0"/>
              <a:t> &gt; 12 </a:t>
            </a:r>
            <a:r>
              <a:rPr lang="de-DE" sz="2000" dirty="0" err="1" smtClean="0"/>
              <a:t>years</a:t>
            </a:r>
            <a:endParaRPr lang="de-DE" sz="2000" dirty="0" smtClean="0"/>
          </a:p>
          <a:p>
            <a:r>
              <a:rPr lang="de-DE" sz="2000" dirty="0" smtClean="0"/>
              <a:t>Professional </a:t>
            </a:r>
            <a:r>
              <a:rPr lang="de-DE" sz="2000" dirty="0" err="1"/>
              <a:t>f</a:t>
            </a:r>
            <a:r>
              <a:rPr lang="de-DE" sz="2000" dirty="0" err="1" smtClean="0"/>
              <a:t>ocuses</a:t>
            </a:r>
            <a:r>
              <a:rPr lang="de-DE" sz="2000" dirty="0" smtClean="0"/>
              <a:t>: </a:t>
            </a:r>
          </a:p>
          <a:p>
            <a:pPr lvl="1"/>
            <a:r>
              <a:rPr lang="de-DE" sz="1800" dirty="0" smtClean="0"/>
              <a:t>Building </a:t>
            </a:r>
            <a:r>
              <a:rPr lang="de-DE" sz="1800" dirty="0" err="1" smtClean="0"/>
              <a:t>secure</a:t>
            </a:r>
            <a:r>
              <a:rPr lang="de-DE" sz="1800" dirty="0" smtClean="0"/>
              <a:t> web-</a:t>
            </a:r>
            <a:r>
              <a:rPr lang="de-DE" sz="1800" dirty="0" err="1" smtClean="0"/>
              <a:t>based</a:t>
            </a:r>
            <a:r>
              <a:rPr lang="de-DE" sz="1800" dirty="0" smtClean="0"/>
              <a:t> </a:t>
            </a:r>
            <a:r>
              <a:rPr lang="de-DE" sz="1800" dirty="0" err="1" smtClean="0"/>
              <a:t>applications</a:t>
            </a:r>
            <a:endParaRPr lang="de-DE" sz="1800" dirty="0" smtClean="0"/>
          </a:p>
          <a:p>
            <a:pPr lvl="1"/>
            <a:r>
              <a:rPr lang="de-DE" sz="1800" dirty="0" smtClean="0"/>
              <a:t>Secure </a:t>
            </a:r>
            <a:r>
              <a:rPr lang="de-DE" sz="1800" dirty="0" err="1" smtClean="0"/>
              <a:t>SDLC</a:t>
            </a:r>
            <a:endParaRPr lang="de-DE" sz="1800" dirty="0" smtClean="0"/>
          </a:p>
          <a:p>
            <a:pPr lvl="1"/>
            <a:r>
              <a:rPr lang="de-DE" sz="1800" dirty="0" smtClean="0"/>
              <a:t>Security </a:t>
            </a:r>
            <a:r>
              <a:rPr lang="de-DE" sz="1800" dirty="0" err="1"/>
              <a:t>t</a:t>
            </a:r>
            <a:r>
              <a:rPr lang="de-DE" sz="1800" dirty="0" err="1" smtClean="0"/>
              <a:t>est</a:t>
            </a:r>
            <a:r>
              <a:rPr lang="de-DE" sz="1800" dirty="0" smtClean="0"/>
              <a:t> </a:t>
            </a:r>
            <a:r>
              <a:rPr lang="de-DE" sz="1800" dirty="0" err="1" smtClean="0"/>
              <a:t>automation</a:t>
            </a:r>
            <a:endParaRPr lang="de-DE" sz="1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http://www.webappsecbuch.de/wp-content/uploads/2014/08/Cover-Neu-Fr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315" y="1200150"/>
            <a:ext cx="1866485" cy="261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8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2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Move </a:t>
            </a:r>
            <a:r>
              <a:rPr lang="de-DE" dirty="0" err="1" smtClean="0"/>
              <a:t>Left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/>
              <a:t>M</a:t>
            </a:r>
            <a:r>
              <a:rPr lang="de-DE" dirty="0" smtClean="0"/>
              <a:t>ore Secure!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2526793" y="2760791"/>
            <a:ext cx="8229600" cy="1724422"/>
          </a:xfrm>
        </p:spPr>
        <p:txBody>
          <a:bodyPr>
            <a:normAutofit/>
          </a:bodyPr>
          <a:lstStyle/>
          <a:p>
            <a:pPr marL="414706" lvl="2" indent="0">
              <a:spcBef>
                <a:spcPts val="238"/>
              </a:spcBef>
              <a:buNone/>
            </a:pPr>
            <a:r>
              <a:rPr lang="de-DE" sz="1600" u="sng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Advantages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701986" lvl="2" indent="-287280">
              <a:spcBef>
                <a:spcPts val="238"/>
              </a:spcBef>
              <a:buFont typeface="+mj-lt"/>
              <a:buAutoNum type="arabicPeriod"/>
            </a:pP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Relatively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easy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to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fix /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cost-effective</a:t>
            </a:r>
            <a:endParaRPr lang="de-DE" sz="1600" dirty="0" smtClean="0">
              <a:solidFill>
                <a:srgbClr val="424242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01986" lvl="2" indent="-287280">
              <a:spcBef>
                <a:spcPts val="238"/>
              </a:spcBef>
              <a:buFont typeface="+mj-lt"/>
              <a:buAutoNum type="arabicPeriod"/>
            </a:pP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We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can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find a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lot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(potential)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security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problems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701986" lvl="2" indent="-287280">
              <a:spcBef>
                <a:spcPts val="238"/>
              </a:spcBef>
              <a:buFont typeface="+mj-lt"/>
              <a:buAutoNum type="arabicPeriod"/>
            </a:pP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Increases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AppSec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maturity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organization</a:t>
            </a:r>
            <a:r>
              <a:rPr lang="de-DE" sz="1600" dirty="0" smtClean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de-DE" sz="1600" dirty="0">
              <a:solidFill>
                <a:srgbClr val="424242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01986" lvl="2" indent="-287280">
              <a:spcBef>
                <a:spcPts val="238"/>
              </a:spcBef>
              <a:buFont typeface="+mj-lt"/>
              <a:buAutoNum type="arabicPeriod"/>
            </a:pP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Vital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meeting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architectural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security</a:t>
            </a: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sz="1600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requirements</a:t>
            </a:r>
            <a:endParaRPr lang="de-DE" sz="1600" dirty="0">
              <a:solidFill>
                <a:srgbClr val="424242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01986" lvl="2" indent="-287280">
              <a:spcBef>
                <a:spcPts val="238"/>
              </a:spcBef>
              <a:buFont typeface="+mj-lt"/>
              <a:buAutoNum type="arabicPeriod"/>
            </a:pPr>
            <a:r>
              <a:rPr lang="de-DE" sz="1600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endParaRPr lang="de-DE" sz="2800" dirty="0"/>
          </a:p>
        </p:txBody>
      </p:sp>
      <p:sp>
        <p:nvSpPr>
          <p:cNvPr id="7" name="Richtungspfeil 6"/>
          <p:cNvSpPr/>
          <p:nvPr/>
        </p:nvSpPr>
        <p:spPr>
          <a:xfrm>
            <a:off x="653641" y="1156708"/>
            <a:ext cx="1176041" cy="604821"/>
          </a:xfrm>
          <a:prstGeom prst="homePlate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11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Specification</a:t>
            </a:r>
            <a:endParaRPr lang="de-DE" sz="111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Gestreifter Pfeil nach rechts 7"/>
          <p:cNvSpPr/>
          <p:nvPr/>
        </p:nvSpPr>
        <p:spPr>
          <a:xfrm rot="10800000">
            <a:off x="2112857" y="1944150"/>
            <a:ext cx="4214083" cy="634019"/>
          </a:xfrm>
          <a:prstGeom prst="stripedRightArrow">
            <a:avLst>
              <a:gd name="adj1" fmla="val 50000"/>
              <a:gd name="adj2" fmla="val 72270"/>
            </a:avLst>
          </a:prstGeom>
          <a:solidFill>
            <a:srgbClr val="D8A519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29"/>
          </a:p>
        </p:txBody>
      </p:sp>
      <p:sp>
        <p:nvSpPr>
          <p:cNvPr id="9" name="Eingekerbter Richtungspfeil 8"/>
          <p:cNvSpPr/>
          <p:nvPr/>
        </p:nvSpPr>
        <p:spPr>
          <a:xfrm>
            <a:off x="1732602" y="1156708"/>
            <a:ext cx="1320527" cy="604821"/>
          </a:xfrm>
          <a:prstGeom prst="chevron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1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Design</a:t>
            </a:r>
          </a:p>
        </p:txBody>
      </p:sp>
      <p:sp>
        <p:nvSpPr>
          <p:cNvPr id="10" name="Eingekerbter Richtungspfeil 9"/>
          <p:cNvSpPr/>
          <p:nvPr/>
        </p:nvSpPr>
        <p:spPr>
          <a:xfrm>
            <a:off x="2999488" y="1156708"/>
            <a:ext cx="1320527" cy="604821"/>
          </a:xfrm>
          <a:prstGeom prst="chevron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11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Coding</a:t>
            </a:r>
            <a:endParaRPr lang="de-DE" sz="111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Eingekerbter Richtungspfeil 10"/>
          <p:cNvSpPr/>
          <p:nvPr/>
        </p:nvSpPr>
        <p:spPr>
          <a:xfrm>
            <a:off x="4219899" y="1156708"/>
            <a:ext cx="1320529" cy="604821"/>
          </a:xfrm>
          <a:prstGeom prst="chevron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11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Testing</a:t>
            </a:r>
            <a:endParaRPr lang="de-DE" sz="111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Eingekerbter Richtungspfeil 11"/>
          <p:cNvSpPr/>
          <p:nvPr/>
        </p:nvSpPr>
        <p:spPr>
          <a:xfrm>
            <a:off x="5458144" y="1156708"/>
            <a:ext cx="1283565" cy="604821"/>
          </a:xfrm>
          <a:prstGeom prst="chevron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11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Prod</a:t>
            </a:r>
            <a:endParaRPr lang="de-DE" sz="111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Threat</a:t>
            </a:r>
            <a:r>
              <a:rPr lang="de-DE" dirty="0" smtClean="0"/>
              <a:t> Modeling?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049206" y="1257959"/>
            <a:ext cx="735520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2143"/>
              </a:lnSpc>
              <a:spcBef>
                <a:spcPts val="476"/>
              </a:spcBef>
            </a:pPr>
            <a:r>
              <a:rPr lang="de-DE" b="1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de-DE" b="1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hreat</a:t>
            </a:r>
            <a:r>
              <a:rPr lang="de-DE" b="1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b="1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modelling</a:t>
            </a:r>
            <a:r>
              <a:rPr lang="de-DE" b="1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is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de-DE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structured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approach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identifiying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potential </a:t>
            </a:r>
            <a:r>
              <a:rPr lang="de-DE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security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problems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threats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de-DE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within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software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specification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u="sng" dirty="0" err="1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or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design.</a:t>
            </a:r>
            <a:endParaRPr lang="de-DE" dirty="0">
              <a:latin typeface="+mj-lt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29035" y="2298464"/>
            <a:ext cx="6662683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2143"/>
              </a:lnSpc>
              <a:spcBef>
                <a:spcPts val="476"/>
              </a:spcBef>
            </a:pP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de-DE" b="1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threat</a:t>
            </a:r>
            <a:r>
              <a:rPr lang="de-DE" b="1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b="1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model</a:t>
            </a:r>
            <a:r>
              <a:rPr lang="de-DE" b="1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is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model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threats</a:t>
            </a:r>
            <a:r>
              <a:rPr lang="de-DE" dirty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not just a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list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of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DE" dirty="0" err="1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threats</a:t>
            </a:r>
            <a:r>
              <a:rPr lang="de-DE" dirty="0" smtClean="0">
                <a:latin typeface="+mj-lt"/>
                <a:ea typeface="Segoe UI Emoji" panose="020B0502040204020203" pitchFamily="34" charset="0"/>
                <a:cs typeface="Segoe UI" panose="020B0502040204020203" pitchFamily="34" charset="0"/>
              </a:rPr>
              <a:t>.</a:t>
            </a:r>
            <a:endParaRPr lang="de-DE" dirty="0">
              <a:latin typeface="+mj-lt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94672" y="2359504"/>
            <a:ext cx="342729" cy="309799"/>
          </a:xfrm>
          <a:prstGeom prst="ellipse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atin typeface="+mj-lt"/>
              </a:rPr>
              <a:t>2</a:t>
            </a:r>
          </a:p>
        </p:txBody>
      </p:sp>
      <p:sp>
        <p:nvSpPr>
          <p:cNvPr id="9" name="Ellipse 8"/>
          <p:cNvSpPr/>
          <p:nvPr/>
        </p:nvSpPr>
        <p:spPr>
          <a:xfrm>
            <a:off x="594672" y="1298302"/>
            <a:ext cx="342729" cy="309799"/>
          </a:xfrm>
          <a:prstGeom prst="ellipse">
            <a:avLst/>
          </a:prstGeom>
          <a:solidFill>
            <a:srgbClr val="6F5D2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latin typeface="+mj-lt"/>
              </a:rPr>
              <a:t>1</a:t>
            </a:r>
            <a:endParaRPr lang="de-D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64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estreifter Pfeil nach rechts 24"/>
          <p:cNvSpPr/>
          <p:nvPr/>
        </p:nvSpPr>
        <p:spPr>
          <a:xfrm rot="5400000">
            <a:off x="2838861" y="2568201"/>
            <a:ext cx="2870023" cy="736098"/>
          </a:xfrm>
          <a:prstGeom prst="stripedRightArrow">
            <a:avLst>
              <a:gd name="adj1" fmla="val 58392"/>
              <a:gd name="adj2" fmla="val 2966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29"/>
          </a:p>
        </p:txBody>
      </p:sp>
      <p:sp>
        <p:nvSpPr>
          <p:cNvPr id="9" name="Gestreifter Pfeil nach rechts 8"/>
          <p:cNvSpPr/>
          <p:nvPr/>
        </p:nvSpPr>
        <p:spPr>
          <a:xfrm rot="5400000">
            <a:off x="370997" y="2568202"/>
            <a:ext cx="2870019" cy="736098"/>
          </a:xfrm>
          <a:prstGeom prst="stripedRightArrow">
            <a:avLst>
              <a:gd name="adj1" fmla="val 58392"/>
              <a:gd name="adj2" fmla="val 2966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29"/>
          </a:p>
        </p:txBody>
      </p:sp>
      <p:sp>
        <p:nvSpPr>
          <p:cNvPr id="73" name="Trapezoid 72"/>
          <p:cNvSpPr/>
          <p:nvPr/>
        </p:nvSpPr>
        <p:spPr>
          <a:xfrm rot="16200000">
            <a:off x="2202750" y="2436318"/>
            <a:ext cx="1797344" cy="249949"/>
          </a:xfrm>
          <a:prstGeom prst="trapezoid">
            <a:avLst>
              <a:gd name="adj" fmla="val 290014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52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47056" y="1766934"/>
            <a:ext cx="1888386" cy="38977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Structure</a:t>
            </a:r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Analysis</a:t>
            </a:r>
          </a:p>
        </p:txBody>
      </p:sp>
      <p:sp>
        <p:nvSpPr>
          <p:cNvPr id="6" name="Rechteck 5"/>
          <p:cNvSpPr/>
          <p:nvPr/>
        </p:nvSpPr>
        <p:spPr>
          <a:xfrm>
            <a:off x="878986" y="2385076"/>
            <a:ext cx="1888386" cy="38977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Threat</a:t>
            </a:r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Assessment</a:t>
            </a:r>
          </a:p>
        </p:txBody>
      </p:sp>
      <p:sp>
        <p:nvSpPr>
          <p:cNvPr id="7" name="Rechteck 6"/>
          <p:cNvSpPr/>
          <p:nvPr/>
        </p:nvSpPr>
        <p:spPr>
          <a:xfrm>
            <a:off x="847056" y="2997407"/>
            <a:ext cx="1888386" cy="38977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Determine</a:t>
            </a:r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Risks</a:t>
            </a:r>
            <a:endParaRPr lang="de-DE" sz="952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53309" y="3593788"/>
            <a:ext cx="1888386" cy="3897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Determine</a:t>
            </a:r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Mitigations</a:t>
            </a:r>
            <a:endParaRPr lang="de-DE" sz="952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82143" y="1670419"/>
            <a:ext cx="1888386" cy="38977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System </a:t>
            </a:r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Decomposition</a:t>
            </a:r>
            <a:endParaRPr lang="de-DE" sz="952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300057" y="2150330"/>
            <a:ext cx="1888386" cy="38977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Scoping</a:t>
            </a:r>
            <a:endParaRPr lang="de-DE" sz="952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309783" y="2612487"/>
            <a:ext cx="1888386" cy="38977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Threat</a:t>
            </a:r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Identification</a:t>
            </a:r>
            <a:endParaRPr lang="de-DE" sz="952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685969" y="1972918"/>
            <a:ext cx="1790618" cy="38977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Misuse</a:t>
            </a:r>
            <a:r>
              <a:rPr lang="de-DE" sz="952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/ </a:t>
            </a:r>
            <a:r>
              <a:rPr lang="de-DE" sz="952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Abuse</a:t>
            </a:r>
            <a:r>
              <a:rPr lang="de-DE" sz="952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Cases</a:t>
            </a:r>
          </a:p>
        </p:txBody>
      </p:sp>
      <p:sp>
        <p:nvSpPr>
          <p:cNvPr id="16" name="Rechteck 15"/>
          <p:cNvSpPr/>
          <p:nvPr/>
        </p:nvSpPr>
        <p:spPr>
          <a:xfrm>
            <a:off x="5685968" y="2435431"/>
            <a:ext cx="1790618" cy="38977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Questionaires</a:t>
            </a:r>
            <a:r>
              <a:rPr lang="de-DE" sz="952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/ </a:t>
            </a:r>
            <a:br>
              <a:rPr lang="de-DE" sz="952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de-DE" sz="952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Threat</a:t>
            </a:r>
            <a:r>
              <a:rPr lang="de-DE" sz="952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Patterns</a:t>
            </a:r>
          </a:p>
        </p:txBody>
      </p:sp>
      <p:sp>
        <p:nvSpPr>
          <p:cNvPr id="17" name="Rechteck 16"/>
          <p:cNvSpPr/>
          <p:nvPr/>
        </p:nvSpPr>
        <p:spPr>
          <a:xfrm>
            <a:off x="5685968" y="2889626"/>
            <a:ext cx="1790618" cy="38977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Data Flow Analysis</a:t>
            </a:r>
          </a:p>
        </p:txBody>
      </p:sp>
      <p:sp>
        <p:nvSpPr>
          <p:cNvPr id="18" name="Rechteck 17"/>
          <p:cNvSpPr/>
          <p:nvPr/>
        </p:nvSpPr>
        <p:spPr>
          <a:xfrm>
            <a:off x="5685968" y="3383409"/>
            <a:ext cx="1790618" cy="38977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…</a:t>
            </a:r>
          </a:p>
        </p:txBody>
      </p:sp>
      <p:sp>
        <p:nvSpPr>
          <p:cNvPr id="5" name="Rechteck 4"/>
          <p:cNvSpPr/>
          <p:nvPr/>
        </p:nvSpPr>
        <p:spPr>
          <a:xfrm>
            <a:off x="660691" y="1025705"/>
            <a:ext cx="2030044" cy="434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4706" lvl="2" algn="ctr">
              <a:spcBef>
                <a:spcPts val="238"/>
              </a:spcBef>
            </a:pP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Generic</a:t>
            </a: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Risk</a:t>
            </a: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/>
            </a:r>
            <a:b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</a:b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Assessment </a:t>
            </a: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Process</a:t>
            </a:r>
            <a:endParaRPr lang="de-DE" sz="1111" b="1" dirty="0">
              <a:solidFill>
                <a:srgbClr val="424242"/>
              </a:solidFill>
              <a:latin typeface="+mj-lt"/>
              <a:ea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048039" y="1025705"/>
            <a:ext cx="2030044" cy="434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4706" lvl="2" algn="ctr">
              <a:spcBef>
                <a:spcPts val="238"/>
              </a:spcBef>
            </a:pP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Generic</a:t>
            </a: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Threat</a:t>
            </a: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/>
            </a:r>
            <a:b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</a:b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Assessment </a:t>
            </a: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Process</a:t>
            </a:r>
            <a:endParaRPr lang="de-DE" sz="1111" b="1" dirty="0">
              <a:solidFill>
                <a:srgbClr val="424242"/>
              </a:solidFill>
              <a:latin typeface="+mj-lt"/>
              <a:ea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385078" y="1015184"/>
            <a:ext cx="1964320" cy="434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4706" lvl="2" algn="ctr">
              <a:spcBef>
                <a:spcPts val="238"/>
              </a:spcBef>
            </a:pP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Threat</a:t>
            </a: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Identification</a:t>
            </a:r>
            <a: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/>
            </a:r>
            <a:br>
              <a:rPr lang="de-DE" sz="1111" b="1" dirty="0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</a:br>
            <a:r>
              <a:rPr lang="de-DE" sz="1111" b="1" dirty="0" err="1">
                <a:solidFill>
                  <a:srgbClr val="424242"/>
                </a:solidFill>
                <a:latin typeface="+mj-lt"/>
                <a:ea typeface="Segoe UI" panose="020B0502040204020203" pitchFamily="34" charset="0"/>
                <a:cs typeface="Segoe UI Semibold" panose="020B0702040204020203" pitchFamily="34" charset="0"/>
              </a:rPr>
              <a:t>Methods</a:t>
            </a:r>
            <a:endParaRPr lang="de-DE" sz="1111" b="1" dirty="0">
              <a:solidFill>
                <a:srgbClr val="424242"/>
              </a:solidFill>
              <a:latin typeface="+mj-lt"/>
              <a:ea typeface="Segoe UI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734082" y="3865192"/>
            <a:ext cx="1890411" cy="776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820" lvl="1">
              <a:spcBef>
                <a:spcPts val="238"/>
              </a:spcBef>
            </a:pPr>
            <a:r>
              <a:rPr lang="de-DE" sz="1111" i="1" dirty="0" err="1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For</a:t>
            </a:r>
            <a:r>
              <a:rPr lang="de-DE" sz="1111" i="1" dirty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i="1" dirty="0" err="1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each</a:t>
            </a:r>
            <a:r>
              <a:rPr lang="de-DE" sz="1111" i="1" dirty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i="1" dirty="0" err="1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threat</a:t>
            </a:r>
            <a:r>
              <a:rPr lang="de-DE" sz="1111" i="1" dirty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i="1" dirty="0" err="1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identification</a:t>
            </a:r>
            <a:r>
              <a:rPr lang="de-DE" sz="1111" i="1" dirty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i="1" dirty="0" err="1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method</a:t>
            </a:r>
            <a:r>
              <a:rPr lang="de-DE" sz="1111" i="1" dirty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, different </a:t>
            </a:r>
            <a:r>
              <a:rPr lang="de-DE" sz="1111" i="1" dirty="0" err="1" smtClean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techniques</a:t>
            </a:r>
            <a:r>
              <a:rPr lang="de-DE" sz="1111" i="1" dirty="0" smtClean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i="1" dirty="0" err="1" smtClean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and</a:t>
            </a:r>
            <a:r>
              <a:rPr lang="de-DE" sz="1111" i="1" dirty="0" smtClean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i="1" dirty="0" err="1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tools</a:t>
            </a:r>
            <a:r>
              <a:rPr lang="de-DE" sz="1111" i="1" dirty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1111" i="1" dirty="0" err="1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exist</a:t>
            </a:r>
            <a:r>
              <a:rPr lang="de-DE" sz="1111" i="1" dirty="0">
                <a:solidFill>
                  <a:srgbClr val="424242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 Semibold" panose="020B0702040204020203" pitchFamily="34" charset="0"/>
              </a:rPr>
              <a:t>!</a:t>
            </a:r>
          </a:p>
        </p:txBody>
      </p:sp>
      <p:sp>
        <p:nvSpPr>
          <p:cNvPr id="31" name="Rechteck 30"/>
          <p:cNvSpPr/>
          <p:nvPr/>
        </p:nvSpPr>
        <p:spPr>
          <a:xfrm>
            <a:off x="3312509" y="3090605"/>
            <a:ext cx="1888386" cy="38977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Threat</a:t>
            </a:r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Rating</a:t>
            </a:r>
          </a:p>
        </p:txBody>
      </p:sp>
      <p:sp>
        <p:nvSpPr>
          <p:cNvPr id="32" name="Rechteck 31"/>
          <p:cNvSpPr/>
          <p:nvPr/>
        </p:nvSpPr>
        <p:spPr>
          <a:xfrm>
            <a:off x="3312509" y="3594453"/>
            <a:ext cx="1888386" cy="38977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Determine</a:t>
            </a:r>
            <a:r>
              <a:rPr lang="de-DE" sz="952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de-DE" sz="952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Countermeasures</a:t>
            </a:r>
            <a:endParaRPr lang="de-DE" sz="952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4" name="Trapezoid 73"/>
          <p:cNvSpPr/>
          <p:nvPr/>
        </p:nvSpPr>
        <p:spPr>
          <a:xfrm rot="16200000">
            <a:off x="4611923" y="2744071"/>
            <a:ext cx="1797344" cy="255038"/>
          </a:xfrm>
          <a:prstGeom prst="trapezoid">
            <a:avLst>
              <a:gd name="adj" fmla="val 289055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29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Threat</a:t>
            </a:r>
            <a:r>
              <a:rPr lang="de-DE" dirty="0"/>
              <a:t> Modeling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70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3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31" grpId="0" animBg="1"/>
      <p:bldP spid="32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Common</a:t>
            </a:r>
            <a:r>
              <a:rPr lang="de-DE" dirty="0" smtClean="0"/>
              <a:t> „</a:t>
            </a:r>
            <a:r>
              <a:rPr lang="de-DE" dirty="0" err="1" smtClean="0"/>
              <a:t>Threat</a:t>
            </a:r>
            <a:r>
              <a:rPr lang="de-DE" dirty="0" smtClean="0"/>
              <a:t> Modeling Tools“</a:t>
            </a:r>
            <a:endParaRPr lang="de-DE" dirty="0"/>
          </a:p>
        </p:txBody>
      </p:sp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48644"/>
              </p:ext>
            </p:extLst>
          </p:nvPr>
        </p:nvGraphicFramePr>
        <p:xfrm>
          <a:off x="568999" y="1226217"/>
          <a:ext cx="8117801" cy="247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773"/>
                <a:gridCol w="5277028"/>
              </a:tblGrid>
              <a:tr h="35806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300" b="0" noProof="0" dirty="0" smtClean="0">
                          <a:effectLst/>
                          <a:latin typeface="+mj-lt"/>
                          <a:ea typeface="Segoe UI Black" panose="020B0A02040204020203" pitchFamily="34" charset="0"/>
                          <a:cs typeface="Segoe UI Semibold" panose="020B0702040204020203" pitchFamily="34" charset="0"/>
                        </a:rPr>
                        <a:t>Threat</a:t>
                      </a:r>
                      <a:r>
                        <a:rPr lang="en-US" sz="1300" b="0" baseline="0" noProof="0" dirty="0" smtClean="0">
                          <a:effectLst/>
                          <a:latin typeface="+mj-lt"/>
                          <a:ea typeface="Segoe UI Black" panose="020B0A02040204020203" pitchFamily="34" charset="0"/>
                          <a:cs typeface="Segoe UI Semibold" panose="020B0702040204020203" pitchFamily="34" charset="0"/>
                        </a:rPr>
                        <a:t> Identification Technique</a:t>
                      </a:r>
                      <a:endParaRPr lang="en-US" sz="1300" b="0" noProof="0" dirty="0">
                        <a:effectLst/>
                        <a:latin typeface="+mj-lt"/>
                        <a:ea typeface="Segoe UI Black" panose="020B0A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300" b="0" noProof="0" dirty="0" smtClean="0">
                          <a:effectLst/>
                          <a:latin typeface="+mj-lt"/>
                          <a:ea typeface="Segoe UI Black" panose="020B0A02040204020203" pitchFamily="34" charset="0"/>
                          <a:cs typeface="Segoe UI Semibold" panose="020B0702040204020203" pitchFamily="34" charset="0"/>
                        </a:rPr>
                        <a:t>Tool</a:t>
                      </a:r>
                      <a:endParaRPr lang="en-US" sz="1300" b="0" noProof="0" dirty="0">
                        <a:effectLst/>
                        <a:latin typeface="+mj-lt"/>
                        <a:ea typeface="Segoe UI Black" panose="020B0A02040204020203" pitchFamily="34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solidFill>
                      <a:srgbClr val="6F5D2B"/>
                    </a:solidFill>
                  </a:tcPr>
                </a:tc>
              </a:tr>
              <a:tr h="629970">
                <a:tc>
                  <a:txBody>
                    <a:bodyPr/>
                    <a:lstStyle/>
                    <a:p>
                      <a:pPr marL="273050" indent="0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Abuse and Misuse Case</a:t>
                      </a:r>
                      <a:endParaRPr lang="en-US" sz="1400" b="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2438" indent="-273050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MS Visio*</a:t>
                      </a:r>
                    </a:p>
                  </a:txBody>
                  <a:tcPr marL="54434" marR="54434" marT="0" marB="0" anchor="ctr">
                    <a:noFill/>
                  </a:tcPr>
                </a:tc>
              </a:tr>
              <a:tr h="757156">
                <a:tc>
                  <a:txBody>
                    <a:bodyPr/>
                    <a:lstStyle/>
                    <a:p>
                      <a:pPr marL="179388" indent="93663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Questionnaires / </a:t>
                      </a:r>
                      <a: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</a:t>
                      </a:r>
                      <a:b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</a:br>
                      <a: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 </a:t>
                      </a:r>
                      <a:r>
                        <a:rPr lang="en-US" sz="14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Threat</a:t>
                      </a:r>
                      <a:r>
                        <a:rPr lang="en-US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 Patterns</a:t>
                      </a:r>
                      <a:endParaRPr lang="en-US" sz="1400" b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2438" indent="-273050" algn="l" defTabSz="457200" rtl="0" eaLnBrk="1" latinLnBrk="0" hangingPunct="1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MS Word* &amp; MS Excel*</a:t>
                      </a:r>
                    </a:p>
                  </a:txBody>
                  <a:tcPr marL="54434" marR="54434" marT="0" marB="0" anchor="ctr">
                    <a:noFill/>
                  </a:tcPr>
                </a:tc>
              </a:tr>
              <a:tr h="730152">
                <a:tc>
                  <a:txBody>
                    <a:bodyPr/>
                    <a:lstStyle/>
                    <a:p>
                      <a:pPr marL="273050" indent="0">
                        <a:lnSpc>
                          <a:spcPts val="1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kern="12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Segoe UI Semibold" panose="020B0702040204020203" pitchFamily="34" charset="0"/>
                        </a:rPr>
                        <a:t>Data Flow Analysis</a:t>
                      </a:r>
                      <a:endParaRPr lang="en-US" sz="1400" b="0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Segoe UI Semibold" panose="020B0702040204020203" pitchFamily="34" charset="0"/>
                      </a:endParaRPr>
                    </a:p>
                  </a:txBody>
                  <a:tcPr marL="54434" marR="5443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2438" indent="-273050" algn="l" defTabSz="457200" rtl="0" eaLnBrk="1" latinLnBrk="0" hangingPunct="1">
                        <a:lnSpc>
                          <a:spcPts val="16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MS Visio*</a:t>
                      </a:r>
                    </a:p>
                  </a:txBody>
                  <a:tcPr marL="54434" marR="54434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0300" y="3715791"/>
            <a:ext cx="1948290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8">
              <a:lnSpc>
                <a:spcPts val="1640"/>
              </a:lnSpc>
            </a:pPr>
            <a:r>
              <a:rPr lang="en-US" sz="14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</a:rPr>
              <a:t>* or </a:t>
            </a:r>
            <a:r>
              <a:rPr lang="en-US" sz="1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</a:rPr>
              <a:t>similar </a:t>
            </a:r>
            <a:r>
              <a:rPr lang="en-US" sz="14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</a:rPr>
              <a:t>products</a:t>
            </a:r>
            <a:endParaRPr lang="en-US" sz="1400" dirty="0">
              <a:solidFill>
                <a:schemeClr val="dk1"/>
              </a:solidFill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506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200150"/>
            <a:ext cx="8361485" cy="3096022"/>
          </a:xfrm>
        </p:spPr>
        <p:txBody>
          <a:bodyPr/>
          <a:lstStyle/>
          <a:p>
            <a:r>
              <a:rPr lang="de-DE" dirty="0" err="1" smtClean="0"/>
              <a:t>Repeatability</a:t>
            </a:r>
            <a:r>
              <a:rPr lang="de-DE" dirty="0" smtClean="0"/>
              <a:t> / </a:t>
            </a:r>
            <a:r>
              <a:rPr lang="de-DE" dirty="0" err="1" smtClean="0"/>
              <a:t>Consistency</a:t>
            </a:r>
            <a:r>
              <a:rPr lang="de-DE" dirty="0" smtClean="0"/>
              <a:t> (=&gt; </a:t>
            </a:r>
            <a:r>
              <a:rPr lang="de-DE" dirty="0" err="1" smtClean="0"/>
              <a:t>threat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err="1" smtClean="0"/>
              <a:t>Ease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(e.g. </a:t>
            </a:r>
            <a:r>
              <a:rPr lang="de-DE" dirty="0" err="1" smtClean="0"/>
              <a:t>by</a:t>
            </a:r>
            <a:r>
              <a:rPr lang="de-DE" dirty="0" smtClean="0"/>
              <a:t> non sec </a:t>
            </a:r>
            <a:r>
              <a:rPr lang="de-DE" dirty="0" err="1" smtClean="0"/>
              <a:t>experts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developers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Mapping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custom</a:t>
            </a:r>
            <a:r>
              <a:rPr lang="de-DE" dirty="0" smtClean="0"/>
              <a:t> </a:t>
            </a:r>
            <a:r>
              <a:rPr lang="de-DE" dirty="0" err="1" smtClean="0"/>
              <a:t>environments</a:t>
            </a:r>
            <a:r>
              <a:rPr lang="de-DE" dirty="0" smtClean="0"/>
              <a:t> / </a:t>
            </a:r>
            <a:r>
              <a:rPr lang="de-DE" dirty="0" err="1" smtClean="0"/>
              <a:t>threat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67AB-B614-C742-93A2-1DCA2D6D227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Bildschirmpräsentation (16:9)</PresentationFormat>
  <Paragraphs>219</Paragraphs>
  <Slides>21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Segoe UI</vt:lpstr>
      <vt:lpstr>Segoe UI Black</vt:lpstr>
      <vt:lpstr>Segoe UI Emoji</vt:lpstr>
      <vt:lpstr>Segoe UI Semibold</vt:lpstr>
      <vt:lpstr>Symbol</vt:lpstr>
      <vt:lpstr>Times New Roman</vt:lpstr>
      <vt:lpstr>Wingdings</vt:lpstr>
      <vt:lpstr>Office Theme</vt:lpstr>
      <vt:lpstr>Practical Threat Modeling with Microsofts Threat Modeling Tool 2016</vt:lpstr>
      <vt:lpstr>Agenda</vt:lpstr>
      <vt:lpstr>About Me</vt:lpstr>
      <vt:lpstr>Motivation</vt:lpstr>
      <vt:lpstr>Move Left to be More Secure!</vt:lpstr>
      <vt:lpstr>What is Threat Modeling?</vt:lpstr>
      <vt:lpstr>What is Threat Modeling?</vt:lpstr>
      <vt:lpstr>Common „Threat Modeling Tools“</vt:lpstr>
      <vt:lpstr>Challenges</vt:lpstr>
      <vt:lpstr>(Some) Threat Modeling Tools</vt:lpstr>
      <vt:lpstr>Data Flow Based  Threat Modeling WITH  MS Threat Modeling Tool </vt:lpstr>
      <vt:lpstr>Data Flow (Threat) Analysis - Elements</vt:lpstr>
      <vt:lpstr>The STRIDE Approach</vt:lpstr>
      <vt:lpstr>Mapping STRIDE to DfD Elements</vt:lpstr>
      <vt:lpstr>Mapping STRIDE to OWASP TOP 10</vt:lpstr>
      <vt:lpstr>Microsoft Threat Modeling Tool 2016</vt:lpstr>
      <vt:lpstr>DEMO</vt:lpstr>
      <vt:lpstr>DFD Threat Modeling Logic</vt:lpstr>
      <vt:lpstr>Simplified Template for Web Apps</vt:lpstr>
      <vt:lpstr>Conclusion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AppSec Europe 2016 template</dc:title>
  <dc:creator>OWASP AppSec Europe 2016</dc:creator>
  <dc:description>Background picture: This is Romaaaaa! (CC BY-NC-SA 2.0), https://flic.kr/p/8Xoxfq</dc:description>
  <cp:lastModifiedBy>Matthias Rohr</cp:lastModifiedBy>
  <cp:revision>222</cp:revision>
  <dcterms:created xsi:type="dcterms:W3CDTF">2016-02-11T17:41:25Z</dcterms:created>
  <dcterms:modified xsi:type="dcterms:W3CDTF">2016-07-01T12:00:39Z</dcterms:modified>
</cp:coreProperties>
</file>